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400" r:id="rId2"/>
    <p:sldId id="401" r:id="rId3"/>
    <p:sldId id="402" r:id="rId4"/>
    <p:sldId id="389" r:id="rId5"/>
    <p:sldId id="390" r:id="rId6"/>
    <p:sldId id="403" r:id="rId7"/>
    <p:sldId id="404" r:id="rId8"/>
    <p:sldId id="405" r:id="rId9"/>
    <p:sldId id="406" r:id="rId10"/>
    <p:sldId id="395" r:id="rId11"/>
    <p:sldId id="261" r:id="rId12"/>
    <p:sldId id="359" r:id="rId13"/>
    <p:sldId id="367" r:id="rId14"/>
    <p:sldId id="369" r:id="rId15"/>
    <p:sldId id="370" r:id="rId16"/>
    <p:sldId id="352" r:id="rId17"/>
    <p:sldId id="353" r:id="rId18"/>
    <p:sldId id="354" r:id="rId19"/>
    <p:sldId id="355" r:id="rId20"/>
    <p:sldId id="356" r:id="rId21"/>
    <p:sldId id="397" r:id="rId22"/>
    <p:sldId id="373" r:id="rId23"/>
    <p:sldId id="372" r:id="rId24"/>
    <p:sldId id="360" r:id="rId25"/>
    <p:sldId id="385" r:id="rId26"/>
    <p:sldId id="361" r:id="rId27"/>
    <p:sldId id="362" r:id="rId28"/>
    <p:sldId id="383" r:id="rId29"/>
    <p:sldId id="384" r:id="rId30"/>
    <p:sldId id="375" r:id="rId31"/>
    <p:sldId id="376" r:id="rId32"/>
    <p:sldId id="377" r:id="rId33"/>
    <p:sldId id="378" r:id="rId34"/>
    <p:sldId id="379" r:id="rId35"/>
    <p:sldId id="398" r:id="rId36"/>
    <p:sldId id="381" r:id="rId37"/>
    <p:sldId id="382" r:id="rId38"/>
    <p:sldId id="407" r:id="rId39"/>
  </p:sldIdLst>
  <p:sldSz cx="12192000" cy="6858000"/>
  <p:notesSz cx="7010400" cy="923607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C89"/>
    <a:srgbClr val="ECECEC"/>
    <a:srgbClr val="4B2A78"/>
    <a:srgbClr val="2B5AB7"/>
    <a:srgbClr val="A587BE"/>
    <a:srgbClr val="586873"/>
    <a:srgbClr val="57687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0943" autoAdjust="0"/>
  </p:normalViewPr>
  <p:slideViewPr>
    <p:cSldViewPr snapToGrid="0">
      <p:cViewPr>
        <p:scale>
          <a:sx n="100" d="100"/>
          <a:sy n="100" d="100"/>
        </p:scale>
        <p:origin x="-160"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7536F-CF7F-43B1-A6E5-5E2775AE4873}" type="doc">
      <dgm:prSet loTypeId="urn:microsoft.com/office/officeart/2005/8/layout/venn3" loCatId="relationship" qsTypeId="urn:microsoft.com/office/officeart/2005/8/quickstyle/simple1#1" qsCatId="simple" csTypeId="urn:microsoft.com/office/officeart/2005/8/colors/colorful5" csCatId="colorful" phldr="1"/>
      <dgm:spPr/>
      <dgm:t>
        <a:bodyPr/>
        <a:lstStyle/>
        <a:p>
          <a:endParaRPr lang="fr-CA"/>
        </a:p>
      </dgm:t>
    </dgm:pt>
    <dgm:pt modelId="{FC2896AE-D4DC-4088-A292-24430CD4AC75}">
      <dgm:prSet phldrT="[Texte]" custT="1"/>
      <dgm:spPr>
        <a:xfrm>
          <a:off x="827530" y="636"/>
          <a:ext cx="1366878" cy="1366878"/>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A" sz="1200" b="1" dirty="0" smtClean="0">
              <a:solidFill>
                <a:sysClr val="windowText" lastClr="000000"/>
              </a:solidFill>
              <a:latin typeface="Calibri"/>
              <a:ea typeface="+mn-ea"/>
              <a:cs typeface="+mn-cs"/>
            </a:rPr>
            <a:t>- 1 -</a:t>
          </a:r>
        </a:p>
        <a:p>
          <a:r>
            <a:rPr lang="fr-CA" sz="1200" b="1" dirty="0" smtClean="0">
              <a:solidFill>
                <a:sysClr val="windowText" lastClr="000000"/>
              </a:solidFill>
              <a:latin typeface="Calibri"/>
              <a:ea typeface="+mn-ea"/>
              <a:cs typeface="+mn-cs"/>
            </a:rPr>
            <a:t>prévention</a:t>
          </a:r>
          <a:endParaRPr lang="fr-CA" sz="1200" b="1" dirty="0">
            <a:solidFill>
              <a:sysClr val="windowText" lastClr="000000"/>
            </a:solidFill>
            <a:latin typeface="Calibri"/>
            <a:ea typeface="+mn-ea"/>
            <a:cs typeface="+mn-cs"/>
          </a:endParaRPr>
        </a:p>
      </dgm:t>
    </dgm:pt>
    <dgm:pt modelId="{D2DD7A62-1972-4F60-890D-F9FAD98E5797}" type="parTrans" cxnId="{7B667F88-EEB2-4CAA-8D86-125D460AEC89}">
      <dgm:prSet/>
      <dgm:spPr/>
      <dgm:t>
        <a:bodyPr/>
        <a:lstStyle/>
        <a:p>
          <a:endParaRPr lang="fr-CA"/>
        </a:p>
      </dgm:t>
    </dgm:pt>
    <dgm:pt modelId="{70365BB6-E61F-4138-B108-1E1F93B879CF}" type="sibTrans" cxnId="{7B667F88-EEB2-4CAA-8D86-125D460AEC89}">
      <dgm:prSet/>
      <dgm:spPr/>
      <dgm:t>
        <a:bodyPr/>
        <a:lstStyle/>
        <a:p>
          <a:endParaRPr lang="fr-CA"/>
        </a:p>
      </dgm:t>
    </dgm:pt>
    <dgm:pt modelId="{5B28E27E-3B8F-4007-957F-19C809D04080}">
      <dgm:prSet phldrT="[Texte]" custT="1"/>
      <dgm:spPr>
        <a:xfrm>
          <a:off x="1921032" y="636"/>
          <a:ext cx="1366878" cy="1366878"/>
        </a:xfrm>
        <a:solidFill>
          <a:srgbClr val="009999">
            <a:alpha val="49804"/>
          </a:srgbClr>
        </a:solidFill>
        <a:ln w="25400" cap="flat" cmpd="sng" algn="ctr">
          <a:solidFill>
            <a:sysClr val="window" lastClr="FFFFFF">
              <a:hueOff val="0"/>
              <a:satOff val="0"/>
              <a:lumOff val="0"/>
              <a:alphaOff val="0"/>
            </a:sysClr>
          </a:solidFill>
          <a:prstDash val="solid"/>
        </a:ln>
        <a:effectLst/>
      </dgm:spPr>
      <dgm:t>
        <a:bodyPr/>
        <a:lstStyle/>
        <a:p>
          <a:r>
            <a:rPr lang="fr-CA" sz="1200" b="1" dirty="0" smtClean="0">
              <a:solidFill>
                <a:sysClr val="windowText" lastClr="000000"/>
              </a:solidFill>
              <a:latin typeface="Calibri"/>
              <a:ea typeface="+mn-ea"/>
              <a:cs typeface="+mn-cs"/>
            </a:rPr>
            <a:t>- 2 -</a:t>
          </a:r>
        </a:p>
        <a:p>
          <a:r>
            <a:rPr lang="fr-CA" sz="1200" b="1" dirty="0" smtClean="0">
              <a:solidFill>
                <a:sysClr val="windowText" lastClr="000000"/>
              </a:solidFill>
              <a:latin typeface="Calibri"/>
              <a:ea typeface="+mn-ea"/>
              <a:cs typeface="+mn-cs"/>
            </a:rPr>
            <a:t>détection</a:t>
          </a:r>
          <a:endParaRPr lang="fr-CA" sz="800" b="1" dirty="0">
            <a:solidFill>
              <a:sysClr val="windowText" lastClr="000000"/>
            </a:solidFill>
            <a:latin typeface="Calibri"/>
            <a:ea typeface="+mn-ea"/>
            <a:cs typeface="+mn-cs"/>
          </a:endParaRPr>
        </a:p>
      </dgm:t>
    </dgm:pt>
    <dgm:pt modelId="{D20AE7D1-2460-4676-8CDB-102BB9B40ADB}" type="parTrans" cxnId="{54A28F87-70E3-43E1-9BCE-E5F4E6405AD2}">
      <dgm:prSet/>
      <dgm:spPr/>
      <dgm:t>
        <a:bodyPr/>
        <a:lstStyle/>
        <a:p>
          <a:endParaRPr lang="fr-CA"/>
        </a:p>
      </dgm:t>
    </dgm:pt>
    <dgm:pt modelId="{D8559494-5688-4DDB-8C53-98CD15718458}" type="sibTrans" cxnId="{54A28F87-70E3-43E1-9BCE-E5F4E6405AD2}">
      <dgm:prSet/>
      <dgm:spPr/>
      <dgm:t>
        <a:bodyPr/>
        <a:lstStyle/>
        <a:p>
          <a:endParaRPr lang="fr-CA"/>
        </a:p>
      </dgm:t>
    </dgm:pt>
    <dgm:pt modelId="{1DBF6407-9794-42C7-8932-369B6FFDD9A1}">
      <dgm:prSet phldrT="[Texte]" custT="1"/>
      <dgm:spPr>
        <a:xfrm>
          <a:off x="3014534" y="636"/>
          <a:ext cx="1366878" cy="1366878"/>
        </a:xfrm>
        <a:solidFill>
          <a:srgbClr val="669900">
            <a:alpha val="49804"/>
          </a:srgbClr>
        </a:solidFill>
        <a:ln w="25400" cap="flat" cmpd="sng" algn="ctr">
          <a:solidFill>
            <a:sysClr val="window" lastClr="FFFFFF">
              <a:hueOff val="0"/>
              <a:satOff val="0"/>
              <a:lumOff val="0"/>
              <a:alphaOff val="0"/>
            </a:sysClr>
          </a:solidFill>
          <a:prstDash val="solid"/>
        </a:ln>
        <a:effectLst/>
      </dgm:spPr>
      <dgm:t>
        <a:bodyPr/>
        <a:lstStyle/>
        <a:p>
          <a:r>
            <a:rPr lang="fr-CA" sz="1200" b="1" dirty="0" smtClean="0">
              <a:solidFill>
                <a:sysClr val="windowText" lastClr="000000"/>
              </a:solidFill>
              <a:latin typeface="Calibri"/>
              <a:ea typeface="+mn-ea"/>
              <a:cs typeface="+mn-cs"/>
            </a:rPr>
            <a:t>- 3 -</a:t>
          </a:r>
        </a:p>
        <a:p>
          <a:r>
            <a:rPr lang="fr-CA" sz="1200" b="1" dirty="0" smtClean="0">
              <a:solidFill>
                <a:sysClr val="windowText" lastClr="000000"/>
              </a:solidFill>
              <a:latin typeface="Calibri"/>
              <a:ea typeface="+mn-ea"/>
              <a:cs typeface="+mn-cs"/>
            </a:rPr>
            <a:t>réponse aux appels-intervention</a:t>
          </a:r>
          <a:r>
            <a:rPr lang="fr-CA" sz="800" b="1" dirty="0" smtClean="0">
              <a:solidFill>
                <a:sysClr val="windowText" lastClr="000000"/>
              </a:solidFill>
              <a:latin typeface="Calibri"/>
              <a:ea typeface="+mn-ea"/>
              <a:cs typeface="+mn-cs"/>
            </a:rPr>
            <a:t> </a:t>
          </a:r>
          <a:r>
            <a:rPr lang="fr-CA" sz="1200" b="1" dirty="0" smtClean="0">
              <a:solidFill>
                <a:sysClr val="windowText" lastClr="000000"/>
              </a:solidFill>
              <a:latin typeface="Calibri"/>
              <a:ea typeface="+mn-ea"/>
              <a:cs typeface="+mn-cs"/>
            </a:rPr>
            <a:t> 1</a:t>
          </a:r>
          <a:r>
            <a:rPr lang="fr-CA" sz="1200" b="1" baseline="30000" dirty="0" smtClean="0">
              <a:solidFill>
                <a:sysClr val="windowText" lastClr="000000"/>
              </a:solidFill>
              <a:latin typeface="Calibri"/>
              <a:ea typeface="+mn-ea"/>
              <a:cs typeface="+mn-cs"/>
            </a:rPr>
            <a:t>ère</a:t>
          </a:r>
          <a:r>
            <a:rPr lang="fr-CA" sz="1200" b="1" dirty="0" smtClean="0">
              <a:solidFill>
                <a:sysClr val="windowText" lastClr="000000"/>
              </a:solidFill>
              <a:latin typeface="Calibri"/>
              <a:ea typeface="+mn-ea"/>
              <a:cs typeface="+mn-cs"/>
            </a:rPr>
            <a:t> ligne </a:t>
          </a:r>
          <a:endParaRPr lang="fr-CA" sz="800" b="1" dirty="0">
            <a:solidFill>
              <a:sysClr val="windowText" lastClr="000000"/>
            </a:solidFill>
            <a:latin typeface="Calibri"/>
            <a:ea typeface="+mn-ea"/>
            <a:cs typeface="+mn-cs"/>
          </a:endParaRPr>
        </a:p>
      </dgm:t>
    </dgm:pt>
    <dgm:pt modelId="{94FC5929-3EBA-46F8-9264-D553A912608D}" type="parTrans" cxnId="{5F0E205C-E884-48B4-B248-B0F8B32D50C2}">
      <dgm:prSet/>
      <dgm:spPr/>
      <dgm:t>
        <a:bodyPr/>
        <a:lstStyle/>
        <a:p>
          <a:endParaRPr lang="fr-CA"/>
        </a:p>
      </dgm:t>
    </dgm:pt>
    <dgm:pt modelId="{4002C5D0-AC8D-480A-8804-D9975F27A509}" type="sibTrans" cxnId="{5F0E205C-E884-48B4-B248-B0F8B32D50C2}">
      <dgm:prSet/>
      <dgm:spPr/>
      <dgm:t>
        <a:bodyPr/>
        <a:lstStyle/>
        <a:p>
          <a:endParaRPr lang="fr-CA"/>
        </a:p>
      </dgm:t>
    </dgm:pt>
    <dgm:pt modelId="{7EA9BE3D-4E93-44F4-BE38-08851BBAE75E}">
      <dgm:prSet phldrT="[Texte]" custT="1"/>
      <dgm:spPr>
        <a:xfrm>
          <a:off x="4109888" y="636"/>
          <a:ext cx="1366878" cy="1366878"/>
        </a:xfrm>
        <a:solidFill>
          <a:srgbClr val="FFCC00">
            <a:alpha val="49804"/>
          </a:srgbClr>
        </a:solidFill>
        <a:ln w="25400" cap="flat" cmpd="sng" algn="ctr">
          <a:solidFill>
            <a:sysClr val="window" lastClr="FFFFFF">
              <a:hueOff val="0"/>
              <a:satOff val="0"/>
              <a:lumOff val="0"/>
              <a:alphaOff val="0"/>
            </a:sysClr>
          </a:solidFill>
          <a:prstDash val="solid"/>
        </a:ln>
        <a:effectLst/>
      </dgm:spPr>
      <dgm:t>
        <a:bodyPr/>
        <a:lstStyle/>
        <a:p>
          <a:r>
            <a:rPr lang="fr-CA" sz="1200" b="1" dirty="0" smtClean="0">
              <a:solidFill>
                <a:sysClr val="windowText" lastClr="000000"/>
              </a:solidFill>
              <a:latin typeface="Calibri"/>
              <a:ea typeface="+mn-ea"/>
              <a:cs typeface="+mn-cs"/>
            </a:rPr>
            <a:t>- 4 -</a:t>
          </a:r>
        </a:p>
        <a:p>
          <a:r>
            <a:rPr lang="fr-CA" sz="1200" b="1" dirty="0" smtClean="0">
              <a:solidFill>
                <a:sysClr val="windowText" lastClr="000000"/>
              </a:solidFill>
              <a:latin typeface="Calibri"/>
              <a:ea typeface="+mn-ea"/>
              <a:cs typeface="+mn-cs"/>
            </a:rPr>
            <a:t>suivis</a:t>
          </a:r>
          <a:endParaRPr lang="fr-CA" sz="800" b="1" dirty="0">
            <a:solidFill>
              <a:sysClr val="windowText" lastClr="000000"/>
            </a:solidFill>
            <a:latin typeface="Calibri"/>
            <a:ea typeface="+mn-ea"/>
            <a:cs typeface="+mn-cs"/>
          </a:endParaRPr>
        </a:p>
      </dgm:t>
    </dgm:pt>
    <dgm:pt modelId="{8C873CD7-0C05-4C98-BCC5-FDB66853AA99}" type="parTrans" cxnId="{7910BDE1-BDD7-41AC-8AE2-406B574E4C17}">
      <dgm:prSet/>
      <dgm:spPr/>
      <dgm:t>
        <a:bodyPr/>
        <a:lstStyle/>
        <a:p>
          <a:endParaRPr lang="fr-CA"/>
        </a:p>
      </dgm:t>
    </dgm:pt>
    <dgm:pt modelId="{ACE39676-CDA3-4FEB-99FC-268189340498}" type="sibTrans" cxnId="{7910BDE1-BDD7-41AC-8AE2-406B574E4C17}">
      <dgm:prSet/>
      <dgm:spPr/>
      <dgm:t>
        <a:bodyPr/>
        <a:lstStyle/>
        <a:p>
          <a:endParaRPr lang="fr-CA"/>
        </a:p>
      </dgm:t>
    </dgm:pt>
    <dgm:pt modelId="{06FEFB33-4C7E-40A5-BD16-2FD596FE8921}">
      <dgm:prSet phldrT="[Texte]" custT="1"/>
      <dgm:spPr>
        <a:xfrm>
          <a:off x="5201539" y="636"/>
          <a:ext cx="1366878" cy="1366878"/>
        </a:xfr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fr-CA" sz="1200" b="1" dirty="0" smtClean="0">
              <a:solidFill>
                <a:sysClr val="windowText" lastClr="000000"/>
              </a:solidFill>
              <a:latin typeface="Calibri"/>
              <a:ea typeface="+mn-ea"/>
              <a:cs typeface="+mn-cs"/>
            </a:rPr>
            <a:t>- 5 -</a:t>
          </a:r>
        </a:p>
        <a:p>
          <a:r>
            <a:rPr lang="fr-CA" sz="1200" b="1" dirty="0" smtClean="0">
              <a:solidFill>
                <a:sysClr val="windowText" lastClr="000000"/>
              </a:solidFill>
              <a:latin typeface="Calibri"/>
              <a:ea typeface="+mn-ea"/>
              <a:cs typeface="+mn-cs"/>
            </a:rPr>
            <a:t>enquêtes et processus judiciaire</a:t>
          </a:r>
          <a:endParaRPr lang="fr-CA" sz="1200" b="1" dirty="0">
            <a:solidFill>
              <a:sysClr val="windowText" lastClr="000000"/>
            </a:solidFill>
            <a:latin typeface="Calibri"/>
            <a:ea typeface="+mn-ea"/>
            <a:cs typeface="+mn-cs"/>
          </a:endParaRPr>
        </a:p>
      </dgm:t>
    </dgm:pt>
    <dgm:pt modelId="{846FF7E8-EBB5-402B-8688-59599E7C57C9}" type="parTrans" cxnId="{D71A415C-9087-48C7-8F28-89745EA66A8B}">
      <dgm:prSet/>
      <dgm:spPr/>
      <dgm:t>
        <a:bodyPr/>
        <a:lstStyle/>
        <a:p>
          <a:endParaRPr lang="fr-CA"/>
        </a:p>
      </dgm:t>
    </dgm:pt>
    <dgm:pt modelId="{3AEFDB21-6207-4CD3-924D-831068CBF466}" type="sibTrans" cxnId="{D71A415C-9087-48C7-8F28-89745EA66A8B}">
      <dgm:prSet/>
      <dgm:spPr/>
      <dgm:t>
        <a:bodyPr/>
        <a:lstStyle/>
        <a:p>
          <a:endParaRPr lang="fr-CA"/>
        </a:p>
      </dgm:t>
    </dgm:pt>
    <dgm:pt modelId="{92D2CA1A-9DCB-4F8B-A2B2-B61C819F170E}" type="pres">
      <dgm:prSet presAssocID="{9AD7536F-CF7F-43B1-A6E5-5E2775AE4873}" presName="Name0" presStyleCnt="0">
        <dgm:presLayoutVars>
          <dgm:dir/>
          <dgm:resizeHandles val="exact"/>
        </dgm:presLayoutVars>
      </dgm:prSet>
      <dgm:spPr/>
      <dgm:t>
        <a:bodyPr/>
        <a:lstStyle/>
        <a:p>
          <a:endParaRPr lang="fr-CA"/>
        </a:p>
      </dgm:t>
    </dgm:pt>
    <dgm:pt modelId="{5AE20636-CCBE-4AD8-88DE-09C4DFE73D76}" type="pres">
      <dgm:prSet presAssocID="{FC2896AE-D4DC-4088-A292-24430CD4AC75}" presName="Name5" presStyleLbl="vennNode1" presStyleIdx="0" presStyleCnt="5">
        <dgm:presLayoutVars>
          <dgm:bulletEnabled val="1"/>
        </dgm:presLayoutVars>
      </dgm:prSet>
      <dgm:spPr>
        <a:prstGeom prst="ellipse">
          <a:avLst/>
        </a:prstGeom>
      </dgm:spPr>
      <dgm:t>
        <a:bodyPr/>
        <a:lstStyle/>
        <a:p>
          <a:endParaRPr lang="fr-CA"/>
        </a:p>
      </dgm:t>
    </dgm:pt>
    <dgm:pt modelId="{9AC1F0B4-CF3F-4277-B977-1B7A17C5A147}" type="pres">
      <dgm:prSet presAssocID="{70365BB6-E61F-4138-B108-1E1F93B879CF}" presName="space" presStyleCnt="0"/>
      <dgm:spPr/>
    </dgm:pt>
    <dgm:pt modelId="{0B04AC33-A928-4095-A7E9-55C806695EC5}" type="pres">
      <dgm:prSet presAssocID="{5B28E27E-3B8F-4007-957F-19C809D04080}" presName="Name5" presStyleLbl="vennNode1" presStyleIdx="1" presStyleCnt="5">
        <dgm:presLayoutVars>
          <dgm:bulletEnabled val="1"/>
        </dgm:presLayoutVars>
      </dgm:prSet>
      <dgm:spPr>
        <a:prstGeom prst="ellipse">
          <a:avLst/>
        </a:prstGeom>
      </dgm:spPr>
      <dgm:t>
        <a:bodyPr/>
        <a:lstStyle/>
        <a:p>
          <a:endParaRPr lang="fr-CA"/>
        </a:p>
      </dgm:t>
    </dgm:pt>
    <dgm:pt modelId="{360E2045-C46B-4D9F-A566-BCCF1AF889F9}" type="pres">
      <dgm:prSet presAssocID="{D8559494-5688-4DDB-8C53-98CD15718458}" presName="space" presStyleCnt="0"/>
      <dgm:spPr/>
    </dgm:pt>
    <dgm:pt modelId="{7FFBBA1C-505A-467D-A33D-8DB97E486F5E}" type="pres">
      <dgm:prSet presAssocID="{1DBF6407-9794-42C7-8932-369B6FFDD9A1}" presName="Name5" presStyleLbl="vennNode1" presStyleIdx="2" presStyleCnt="5">
        <dgm:presLayoutVars>
          <dgm:bulletEnabled val="1"/>
        </dgm:presLayoutVars>
      </dgm:prSet>
      <dgm:spPr>
        <a:prstGeom prst="ellipse">
          <a:avLst/>
        </a:prstGeom>
      </dgm:spPr>
      <dgm:t>
        <a:bodyPr/>
        <a:lstStyle/>
        <a:p>
          <a:endParaRPr lang="fr-CA"/>
        </a:p>
      </dgm:t>
    </dgm:pt>
    <dgm:pt modelId="{7D769449-5BF7-4BC9-8D03-BD11965DAA81}" type="pres">
      <dgm:prSet presAssocID="{4002C5D0-AC8D-480A-8804-D9975F27A509}" presName="space" presStyleCnt="0"/>
      <dgm:spPr/>
    </dgm:pt>
    <dgm:pt modelId="{B8F7A484-97DF-4AE3-B913-BC3DB347B1C9}" type="pres">
      <dgm:prSet presAssocID="{7EA9BE3D-4E93-44F4-BE38-08851BBAE75E}" presName="Name5" presStyleLbl="vennNode1" presStyleIdx="3" presStyleCnt="5" custLinFactNeighborX="677">
        <dgm:presLayoutVars>
          <dgm:bulletEnabled val="1"/>
        </dgm:presLayoutVars>
      </dgm:prSet>
      <dgm:spPr>
        <a:prstGeom prst="ellipse">
          <a:avLst/>
        </a:prstGeom>
      </dgm:spPr>
      <dgm:t>
        <a:bodyPr/>
        <a:lstStyle/>
        <a:p>
          <a:endParaRPr lang="fr-CA"/>
        </a:p>
      </dgm:t>
    </dgm:pt>
    <dgm:pt modelId="{F7B781FB-0FBE-464E-A077-B22838186788}" type="pres">
      <dgm:prSet presAssocID="{ACE39676-CDA3-4FEB-99FC-268189340498}" presName="space" presStyleCnt="0"/>
      <dgm:spPr/>
    </dgm:pt>
    <dgm:pt modelId="{FEB346F3-1069-4618-9C37-503655FE00E6}" type="pres">
      <dgm:prSet presAssocID="{06FEFB33-4C7E-40A5-BD16-2FD596FE8921}" presName="Name5" presStyleLbl="vennNode1" presStyleIdx="4" presStyleCnt="5">
        <dgm:presLayoutVars>
          <dgm:bulletEnabled val="1"/>
        </dgm:presLayoutVars>
      </dgm:prSet>
      <dgm:spPr>
        <a:prstGeom prst="ellipse">
          <a:avLst/>
        </a:prstGeom>
      </dgm:spPr>
      <dgm:t>
        <a:bodyPr/>
        <a:lstStyle/>
        <a:p>
          <a:endParaRPr lang="fr-CA"/>
        </a:p>
      </dgm:t>
    </dgm:pt>
  </dgm:ptLst>
  <dgm:cxnLst>
    <dgm:cxn modelId="{5F0E205C-E884-48B4-B248-B0F8B32D50C2}" srcId="{9AD7536F-CF7F-43B1-A6E5-5E2775AE4873}" destId="{1DBF6407-9794-42C7-8932-369B6FFDD9A1}" srcOrd="2" destOrd="0" parTransId="{94FC5929-3EBA-46F8-9264-D553A912608D}" sibTransId="{4002C5D0-AC8D-480A-8804-D9975F27A509}"/>
    <dgm:cxn modelId="{17052F65-BE38-40DF-BADA-F08E000606D0}" type="presOf" srcId="{9AD7536F-CF7F-43B1-A6E5-5E2775AE4873}" destId="{92D2CA1A-9DCB-4F8B-A2B2-B61C819F170E}" srcOrd="0" destOrd="0" presId="urn:microsoft.com/office/officeart/2005/8/layout/venn3"/>
    <dgm:cxn modelId="{7910BDE1-BDD7-41AC-8AE2-406B574E4C17}" srcId="{9AD7536F-CF7F-43B1-A6E5-5E2775AE4873}" destId="{7EA9BE3D-4E93-44F4-BE38-08851BBAE75E}" srcOrd="3" destOrd="0" parTransId="{8C873CD7-0C05-4C98-BCC5-FDB66853AA99}" sibTransId="{ACE39676-CDA3-4FEB-99FC-268189340498}"/>
    <dgm:cxn modelId="{D71A415C-9087-48C7-8F28-89745EA66A8B}" srcId="{9AD7536F-CF7F-43B1-A6E5-5E2775AE4873}" destId="{06FEFB33-4C7E-40A5-BD16-2FD596FE8921}" srcOrd="4" destOrd="0" parTransId="{846FF7E8-EBB5-402B-8688-59599E7C57C9}" sibTransId="{3AEFDB21-6207-4CD3-924D-831068CBF466}"/>
    <dgm:cxn modelId="{5E73288C-03BD-46F2-B839-270D1C863EEF}" type="presOf" srcId="{FC2896AE-D4DC-4088-A292-24430CD4AC75}" destId="{5AE20636-CCBE-4AD8-88DE-09C4DFE73D76}" srcOrd="0" destOrd="0" presId="urn:microsoft.com/office/officeart/2005/8/layout/venn3"/>
    <dgm:cxn modelId="{7C2B992A-E160-43B6-AEB1-56DA90961AFC}" type="presOf" srcId="{7EA9BE3D-4E93-44F4-BE38-08851BBAE75E}" destId="{B8F7A484-97DF-4AE3-B913-BC3DB347B1C9}" srcOrd="0" destOrd="0" presId="urn:microsoft.com/office/officeart/2005/8/layout/venn3"/>
    <dgm:cxn modelId="{7B667F88-EEB2-4CAA-8D86-125D460AEC89}" srcId="{9AD7536F-CF7F-43B1-A6E5-5E2775AE4873}" destId="{FC2896AE-D4DC-4088-A292-24430CD4AC75}" srcOrd="0" destOrd="0" parTransId="{D2DD7A62-1972-4F60-890D-F9FAD98E5797}" sibTransId="{70365BB6-E61F-4138-B108-1E1F93B879CF}"/>
    <dgm:cxn modelId="{8F7D671D-D59B-4CF6-A43A-9C8ADE2190CC}" type="presOf" srcId="{5B28E27E-3B8F-4007-957F-19C809D04080}" destId="{0B04AC33-A928-4095-A7E9-55C806695EC5}" srcOrd="0" destOrd="0" presId="urn:microsoft.com/office/officeart/2005/8/layout/venn3"/>
    <dgm:cxn modelId="{26666CED-27C7-4264-8989-A2EC4DE3C37A}" type="presOf" srcId="{1DBF6407-9794-42C7-8932-369B6FFDD9A1}" destId="{7FFBBA1C-505A-467D-A33D-8DB97E486F5E}" srcOrd="0" destOrd="0" presId="urn:microsoft.com/office/officeart/2005/8/layout/venn3"/>
    <dgm:cxn modelId="{54A28F87-70E3-43E1-9BCE-E5F4E6405AD2}" srcId="{9AD7536F-CF7F-43B1-A6E5-5E2775AE4873}" destId="{5B28E27E-3B8F-4007-957F-19C809D04080}" srcOrd="1" destOrd="0" parTransId="{D20AE7D1-2460-4676-8CDB-102BB9B40ADB}" sibTransId="{D8559494-5688-4DDB-8C53-98CD15718458}"/>
    <dgm:cxn modelId="{0489BF7A-A4CF-414F-9412-34169FE8F81A}" type="presOf" srcId="{06FEFB33-4C7E-40A5-BD16-2FD596FE8921}" destId="{FEB346F3-1069-4618-9C37-503655FE00E6}" srcOrd="0" destOrd="0" presId="urn:microsoft.com/office/officeart/2005/8/layout/venn3"/>
    <dgm:cxn modelId="{209C5F6A-C0CE-4883-A6E9-0BB66F26131E}" type="presParOf" srcId="{92D2CA1A-9DCB-4F8B-A2B2-B61C819F170E}" destId="{5AE20636-CCBE-4AD8-88DE-09C4DFE73D76}" srcOrd="0" destOrd="0" presId="urn:microsoft.com/office/officeart/2005/8/layout/venn3"/>
    <dgm:cxn modelId="{279C5F9A-B68A-4700-BDCE-375CD7CDB360}" type="presParOf" srcId="{92D2CA1A-9DCB-4F8B-A2B2-B61C819F170E}" destId="{9AC1F0B4-CF3F-4277-B977-1B7A17C5A147}" srcOrd="1" destOrd="0" presId="urn:microsoft.com/office/officeart/2005/8/layout/venn3"/>
    <dgm:cxn modelId="{6EB8380A-BCE3-430C-B5AB-66A60BDC6316}" type="presParOf" srcId="{92D2CA1A-9DCB-4F8B-A2B2-B61C819F170E}" destId="{0B04AC33-A928-4095-A7E9-55C806695EC5}" srcOrd="2" destOrd="0" presId="urn:microsoft.com/office/officeart/2005/8/layout/venn3"/>
    <dgm:cxn modelId="{BE9C12F3-781E-46F8-BD4F-5CEEED7E47F3}" type="presParOf" srcId="{92D2CA1A-9DCB-4F8B-A2B2-B61C819F170E}" destId="{360E2045-C46B-4D9F-A566-BCCF1AF889F9}" srcOrd="3" destOrd="0" presId="urn:microsoft.com/office/officeart/2005/8/layout/venn3"/>
    <dgm:cxn modelId="{86C6784D-3EE4-4C27-85A0-67AAAE1A10D7}" type="presParOf" srcId="{92D2CA1A-9DCB-4F8B-A2B2-B61C819F170E}" destId="{7FFBBA1C-505A-467D-A33D-8DB97E486F5E}" srcOrd="4" destOrd="0" presId="urn:microsoft.com/office/officeart/2005/8/layout/venn3"/>
    <dgm:cxn modelId="{E62FEC63-8F18-4418-ADB4-79806B894C1B}" type="presParOf" srcId="{92D2CA1A-9DCB-4F8B-A2B2-B61C819F170E}" destId="{7D769449-5BF7-4BC9-8D03-BD11965DAA81}" srcOrd="5" destOrd="0" presId="urn:microsoft.com/office/officeart/2005/8/layout/venn3"/>
    <dgm:cxn modelId="{A3C018A9-147B-4FC0-9CA9-835B3B0842ED}" type="presParOf" srcId="{92D2CA1A-9DCB-4F8B-A2B2-B61C819F170E}" destId="{B8F7A484-97DF-4AE3-B913-BC3DB347B1C9}" srcOrd="6" destOrd="0" presId="urn:microsoft.com/office/officeart/2005/8/layout/venn3"/>
    <dgm:cxn modelId="{63A46EA2-DC77-4F7D-8ABD-5DADE14C03F1}" type="presParOf" srcId="{92D2CA1A-9DCB-4F8B-A2B2-B61C819F170E}" destId="{F7B781FB-0FBE-464E-A077-B22838186788}" srcOrd="7" destOrd="0" presId="urn:microsoft.com/office/officeart/2005/8/layout/venn3"/>
    <dgm:cxn modelId="{B3206B07-3262-429B-AFE8-C1C1F632F0B1}" type="presParOf" srcId="{92D2CA1A-9DCB-4F8B-A2B2-B61C819F170E}" destId="{FEB346F3-1069-4618-9C37-503655FE00E6}"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7536F-CF7F-43B1-A6E5-5E2775AE4873}" type="doc">
      <dgm:prSet loTypeId="urn:microsoft.com/office/officeart/2008/layout/VerticalCurvedList" loCatId="list" qsTypeId="urn:microsoft.com/office/officeart/2005/8/quickstyle/simple1#2" qsCatId="simple" csTypeId="urn:microsoft.com/office/officeart/2005/8/colors/colorful5" csCatId="colorful" phldr="1"/>
      <dgm:spPr/>
      <dgm:t>
        <a:bodyPr/>
        <a:lstStyle/>
        <a:p>
          <a:endParaRPr lang="fr-CA"/>
        </a:p>
      </dgm:t>
    </dgm:pt>
    <dgm:pt modelId="{FC2896AE-D4DC-4088-A292-24430CD4AC75}">
      <dgm:prSet phldrT="[Texte]" custT="1"/>
      <dgm:spPr>
        <a:xfrm flipH="1">
          <a:off x="1878114" y="109511"/>
          <a:ext cx="2235132" cy="232631"/>
        </a:xfrm>
        <a:solidFill>
          <a:srgbClr val="009999"/>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200" b="1" dirty="0" smtClean="0">
              <a:solidFill>
                <a:sysClr val="window" lastClr="FFFFFF"/>
              </a:solidFill>
              <a:latin typeface="Calibri"/>
              <a:ea typeface="+mn-ea"/>
              <a:cs typeface="+mn-cs"/>
            </a:rPr>
            <a:t>-1- Transfert de connaissances</a:t>
          </a:r>
          <a:endParaRPr lang="fr-CA" sz="1200" b="1" dirty="0">
            <a:solidFill>
              <a:sysClr val="window" lastClr="FFFFFF"/>
            </a:solidFill>
            <a:latin typeface="Calibri"/>
            <a:ea typeface="+mn-ea"/>
            <a:cs typeface="+mn-cs"/>
          </a:endParaRPr>
        </a:p>
      </dgm:t>
    </dgm:pt>
    <dgm:pt modelId="{D2DD7A62-1972-4F60-890D-F9FAD98E5797}" type="parTrans" cxnId="{7B667F88-EEB2-4CAA-8D86-125D460AEC89}">
      <dgm:prSet/>
      <dgm:spPr/>
      <dgm:t>
        <a:bodyPr/>
        <a:lstStyle/>
        <a:p>
          <a:endParaRPr lang="fr-CA"/>
        </a:p>
      </dgm:t>
    </dgm:pt>
    <dgm:pt modelId="{70365BB6-E61F-4138-B108-1E1F93B879CF}" type="sibTrans" cxnId="{7B667F88-EEB2-4CAA-8D86-125D460AEC89}">
      <dgm:prSet/>
      <dgm:spPr>
        <a:xfrm>
          <a:off x="-109218" y="-265492"/>
          <a:ext cx="2043153" cy="2043153"/>
        </a:xfrm>
        <a:noFill/>
        <a:ln w="25400" cap="flat" cmpd="sng" algn="ctr">
          <a:solidFill>
            <a:srgbClr val="F79646">
              <a:hueOff val="0"/>
              <a:satOff val="0"/>
              <a:lumOff val="0"/>
              <a:alphaOff val="0"/>
            </a:srgbClr>
          </a:solidFill>
          <a:prstDash val="solid"/>
        </a:ln>
        <a:effectLst/>
      </dgm:spPr>
      <dgm:t>
        <a:bodyPr/>
        <a:lstStyle/>
        <a:p>
          <a:endParaRPr lang="fr-CA"/>
        </a:p>
      </dgm:t>
    </dgm:pt>
    <dgm:pt modelId="{5B28E27E-3B8F-4007-957F-19C809D04080}">
      <dgm:prSet phldrT="[Texte]" custT="1"/>
      <dgm:spPr>
        <a:xfrm>
          <a:off x="1984289" y="456637"/>
          <a:ext cx="2136443" cy="232631"/>
        </a:xfrm>
        <a:solidFill>
          <a:srgbClr val="669900"/>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200" b="1" dirty="0" smtClean="0">
              <a:solidFill>
                <a:sysClr val="window" lastClr="FFFFFF"/>
              </a:solidFill>
              <a:latin typeface="Calibri"/>
              <a:ea typeface="+mn-ea"/>
              <a:cs typeface="+mn-cs"/>
            </a:rPr>
            <a:t>-2-Intersectorialité</a:t>
          </a:r>
          <a:endParaRPr lang="fr-CA" sz="800" b="1" dirty="0">
            <a:solidFill>
              <a:sysClr val="window" lastClr="FFFFFF"/>
            </a:solidFill>
            <a:latin typeface="Calibri"/>
            <a:ea typeface="+mn-ea"/>
            <a:cs typeface="+mn-cs"/>
          </a:endParaRPr>
        </a:p>
      </dgm:t>
    </dgm:pt>
    <dgm:pt modelId="{D20AE7D1-2460-4676-8CDB-102BB9B40ADB}" type="parTrans" cxnId="{54A28F87-70E3-43E1-9BCE-E5F4E6405AD2}">
      <dgm:prSet/>
      <dgm:spPr/>
      <dgm:t>
        <a:bodyPr/>
        <a:lstStyle/>
        <a:p>
          <a:endParaRPr lang="fr-CA"/>
        </a:p>
      </dgm:t>
    </dgm:pt>
    <dgm:pt modelId="{D8559494-5688-4DDB-8C53-98CD15718458}" type="sibTrans" cxnId="{54A28F87-70E3-43E1-9BCE-E5F4E6405AD2}">
      <dgm:prSet/>
      <dgm:spPr/>
      <dgm:t>
        <a:bodyPr/>
        <a:lstStyle/>
        <a:p>
          <a:endParaRPr lang="fr-CA"/>
        </a:p>
      </dgm:t>
    </dgm:pt>
    <dgm:pt modelId="{1DBF6407-9794-42C7-8932-369B6FFDD9A1}">
      <dgm:prSet phldrT="[Texte]" custT="1"/>
      <dgm:spPr>
        <a:xfrm>
          <a:off x="2016288" y="822898"/>
          <a:ext cx="2088380" cy="232631"/>
        </a:xfrm>
        <a:solidFill>
          <a:srgbClr val="FFCC00"/>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200" b="1" dirty="0" smtClean="0">
              <a:solidFill>
                <a:sysClr val="window" lastClr="FFFFFF"/>
              </a:solidFill>
              <a:latin typeface="Calibri"/>
              <a:ea typeface="+mn-ea"/>
              <a:cs typeface="+mn-cs"/>
            </a:rPr>
            <a:t>-3-Coordination</a:t>
          </a:r>
          <a:endParaRPr lang="fr-CA" sz="800" b="1" dirty="0">
            <a:solidFill>
              <a:sysClr val="window" lastClr="FFFFFF"/>
            </a:solidFill>
            <a:latin typeface="Calibri"/>
            <a:ea typeface="+mn-ea"/>
            <a:cs typeface="+mn-cs"/>
          </a:endParaRPr>
        </a:p>
      </dgm:t>
    </dgm:pt>
    <dgm:pt modelId="{94FC5929-3EBA-46F8-9264-D553A912608D}" type="parTrans" cxnId="{5F0E205C-E884-48B4-B248-B0F8B32D50C2}">
      <dgm:prSet/>
      <dgm:spPr/>
      <dgm:t>
        <a:bodyPr/>
        <a:lstStyle/>
        <a:p>
          <a:endParaRPr lang="fr-CA"/>
        </a:p>
      </dgm:t>
    </dgm:pt>
    <dgm:pt modelId="{4002C5D0-AC8D-480A-8804-D9975F27A509}" type="sibTrans" cxnId="{5F0E205C-E884-48B4-B248-B0F8B32D50C2}">
      <dgm:prSet/>
      <dgm:spPr/>
      <dgm:t>
        <a:bodyPr/>
        <a:lstStyle/>
        <a:p>
          <a:endParaRPr lang="fr-CA"/>
        </a:p>
      </dgm:t>
    </dgm:pt>
    <dgm:pt modelId="{7EA9BE3D-4E93-44F4-BE38-08851BBAE75E}">
      <dgm:prSet phldrT="[Texte]" custT="1"/>
      <dgm:spPr>
        <a:xfrm>
          <a:off x="1813598" y="1171906"/>
          <a:ext cx="2308653" cy="232631"/>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200" b="1" dirty="0" smtClean="0">
              <a:solidFill>
                <a:sysClr val="window" lastClr="FFFFFF"/>
              </a:solidFill>
              <a:latin typeface="Calibri"/>
              <a:ea typeface="+mn-ea"/>
              <a:cs typeface="+mn-cs"/>
            </a:rPr>
            <a:t>-4-Gestion stratégique</a:t>
          </a:r>
          <a:endParaRPr lang="fr-CA" sz="800" b="1" dirty="0">
            <a:solidFill>
              <a:sysClr val="window" lastClr="FFFFFF"/>
            </a:solidFill>
            <a:latin typeface="Calibri"/>
            <a:ea typeface="+mn-ea"/>
            <a:cs typeface="+mn-cs"/>
          </a:endParaRPr>
        </a:p>
      </dgm:t>
    </dgm:pt>
    <dgm:pt modelId="{8C873CD7-0C05-4C98-BCC5-FDB66853AA99}" type="parTrans" cxnId="{7910BDE1-BDD7-41AC-8AE2-406B574E4C17}">
      <dgm:prSet/>
      <dgm:spPr/>
      <dgm:t>
        <a:bodyPr/>
        <a:lstStyle/>
        <a:p>
          <a:endParaRPr lang="fr-CA"/>
        </a:p>
      </dgm:t>
    </dgm:pt>
    <dgm:pt modelId="{ACE39676-CDA3-4FEB-99FC-268189340498}" type="sibTrans" cxnId="{7910BDE1-BDD7-41AC-8AE2-406B574E4C17}">
      <dgm:prSet/>
      <dgm:spPr/>
      <dgm:t>
        <a:bodyPr/>
        <a:lstStyle/>
        <a:p>
          <a:endParaRPr lang="fr-CA"/>
        </a:p>
      </dgm:t>
    </dgm:pt>
    <dgm:pt modelId="{3EB9BBE3-F286-4636-8B99-713894142E1D}" type="pres">
      <dgm:prSet presAssocID="{9AD7536F-CF7F-43B1-A6E5-5E2775AE4873}" presName="Name0" presStyleCnt="0">
        <dgm:presLayoutVars>
          <dgm:chMax val="7"/>
          <dgm:chPref val="7"/>
          <dgm:dir/>
        </dgm:presLayoutVars>
      </dgm:prSet>
      <dgm:spPr/>
      <dgm:t>
        <a:bodyPr/>
        <a:lstStyle/>
        <a:p>
          <a:endParaRPr lang="fr-CA"/>
        </a:p>
      </dgm:t>
    </dgm:pt>
    <dgm:pt modelId="{A2503E83-3ECC-453F-A7C9-4C3F2DC81AB9}" type="pres">
      <dgm:prSet presAssocID="{9AD7536F-CF7F-43B1-A6E5-5E2775AE4873}" presName="Name1" presStyleCnt="0"/>
      <dgm:spPr/>
    </dgm:pt>
    <dgm:pt modelId="{74887BEE-8EFC-44B0-AB81-F084882E306A}" type="pres">
      <dgm:prSet presAssocID="{9AD7536F-CF7F-43B1-A6E5-5E2775AE4873}" presName="cycle" presStyleCnt="0"/>
      <dgm:spPr/>
    </dgm:pt>
    <dgm:pt modelId="{3683AF21-0332-4BCF-9624-A2A2356D1E2D}" type="pres">
      <dgm:prSet presAssocID="{9AD7536F-CF7F-43B1-A6E5-5E2775AE4873}" presName="srcNode" presStyleLbl="node1" presStyleIdx="0" presStyleCnt="4"/>
      <dgm:spPr/>
    </dgm:pt>
    <dgm:pt modelId="{43A7D164-8958-4241-A8C7-2816B4C6FB28}" type="pres">
      <dgm:prSet presAssocID="{9AD7536F-CF7F-43B1-A6E5-5E2775AE4873}" presName="conn" presStyleLbl="parChTrans1D2" presStyleIdx="0" presStyleCnt="1"/>
      <dgm:spPr>
        <a:prstGeom prst="blockArc">
          <a:avLst>
            <a:gd name="adj1" fmla="val 18900000"/>
            <a:gd name="adj2" fmla="val 2700000"/>
            <a:gd name="adj3" fmla="val 1057"/>
          </a:avLst>
        </a:prstGeom>
      </dgm:spPr>
      <dgm:t>
        <a:bodyPr/>
        <a:lstStyle/>
        <a:p>
          <a:endParaRPr lang="fr-CA"/>
        </a:p>
      </dgm:t>
    </dgm:pt>
    <dgm:pt modelId="{22D6B83F-2923-46C0-AE53-4AECF3159B25}" type="pres">
      <dgm:prSet presAssocID="{9AD7536F-CF7F-43B1-A6E5-5E2775AE4873}" presName="extraNode" presStyleLbl="node1" presStyleIdx="0" presStyleCnt="4"/>
      <dgm:spPr/>
    </dgm:pt>
    <dgm:pt modelId="{A86A9826-73D7-4226-9571-B0DEC4EA944F}" type="pres">
      <dgm:prSet presAssocID="{9AD7536F-CF7F-43B1-A6E5-5E2775AE4873}" presName="dstNode" presStyleLbl="node1" presStyleIdx="0" presStyleCnt="4"/>
      <dgm:spPr/>
    </dgm:pt>
    <dgm:pt modelId="{F6D081C0-0475-4780-80E2-BB2A2DA1E3E9}" type="pres">
      <dgm:prSet presAssocID="{FC2896AE-D4DC-4088-A292-24430CD4AC75}" presName="text_1" presStyleLbl="node1" presStyleIdx="0" presStyleCnt="4" custFlipHor="1" custScaleX="25689" custLinFactNeighborX="-35969" custLinFactNeighborY="-2899">
        <dgm:presLayoutVars>
          <dgm:bulletEnabled val="1"/>
        </dgm:presLayoutVars>
      </dgm:prSet>
      <dgm:spPr>
        <a:prstGeom prst="rect">
          <a:avLst/>
        </a:prstGeom>
      </dgm:spPr>
      <dgm:t>
        <a:bodyPr/>
        <a:lstStyle/>
        <a:p>
          <a:endParaRPr lang="fr-CA"/>
        </a:p>
      </dgm:t>
    </dgm:pt>
    <dgm:pt modelId="{BE18A270-0B66-4D2D-93FE-C752B2C90BEC}" type="pres">
      <dgm:prSet presAssocID="{FC2896AE-D4DC-4088-A292-24430CD4AC75}" presName="accent_1" presStyleCnt="0"/>
      <dgm:spPr/>
    </dgm:pt>
    <dgm:pt modelId="{41684474-3E09-40DA-BB70-B693844F0AE7}" type="pres">
      <dgm:prSet presAssocID="{FC2896AE-D4DC-4088-A292-24430CD4AC75}" presName="accentRepeatNode" presStyleLbl="solidFgAcc1" presStyleIdx="0" presStyleCnt="4"/>
      <dgm:spPr>
        <a:xfrm>
          <a:off x="1629485" y="87176"/>
          <a:ext cx="290789" cy="290789"/>
        </a:xfrm>
        <a:prstGeom prst="ellipse">
          <a:avLst/>
        </a:prstGeom>
        <a:solidFill>
          <a:sysClr val="window" lastClr="FFFFFF">
            <a:hueOff val="0"/>
            <a:satOff val="0"/>
            <a:lumOff val="0"/>
            <a:alphaOff val="0"/>
          </a:sysClr>
        </a:solidFill>
        <a:ln w="25400" cap="flat" cmpd="sng" algn="ctr">
          <a:solidFill>
            <a:srgbClr val="009999"/>
          </a:solidFill>
          <a:prstDash val="solid"/>
        </a:ln>
        <a:effectLst/>
      </dgm:spPr>
      <dgm:t>
        <a:bodyPr/>
        <a:lstStyle/>
        <a:p>
          <a:endParaRPr lang="fr-CA"/>
        </a:p>
      </dgm:t>
    </dgm:pt>
    <dgm:pt modelId="{7505FB1C-E768-41CA-BB9B-28E498F07045}" type="pres">
      <dgm:prSet presAssocID="{5B28E27E-3B8F-4007-957F-19C809D04080}" presName="text_2" presStyleLbl="node1" presStyleIdx="1" presStyleCnt="4" custScaleX="24937" custLinFactNeighborX="-36644" custLinFactNeighborY="-3708">
        <dgm:presLayoutVars>
          <dgm:bulletEnabled val="1"/>
        </dgm:presLayoutVars>
      </dgm:prSet>
      <dgm:spPr>
        <a:prstGeom prst="rect">
          <a:avLst/>
        </a:prstGeom>
      </dgm:spPr>
      <dgm:t>
        <a:bodyPr/>
        <a:lstStyle/>
        <a:p>
          <a:endParaRPr lang="fr-CA"/>
        </a:p>
      </dgm:t>
    </dgm:pt>
    <dgm:pt modelId="{231D88D1-787C-4934-B684-FAC6A1318B32}" type="pres">
      <dgm:prSet presAssocID="{5B28E27E-3B8F-4007-957F-19C809D04080}" presName="accent_2" presStyleCnt="0"/>
      <dgm:spPr/>
    </dgm:pt>
    <dgm:pt modelId="{08DE9BAD-9712-4FF0-B186-0CF3A338F19C}" type="pres">
      <dgm:prSet presAssocID="{5B28E27E-3B8F-4007-957F-19C809D04080}" presName="accentRepeatNode" presStyleLbl="solidFgAcc1" presStyleIdx="1" presStyleCnt="4"/>
      <dgm:spPr>
        <a:xfrm>
          <a:off x="1762858" y="436184"/>
          <a:ext cx="290789" cy="290789"/>
        </a:xfrm>
        <a:prstGeom prst="ellipse">
          <a:avLst/>
        </a:prstGeom>
        <a:solidFill>
          <a:sysClr val="window" lastClr="FFFFFF">
            <a:hueOff val="0"/>
            <a:satOff val="0"/>
            <a:lumOff val="0"/>
            <a:alphaOff val="0"/>
          </a:sysClr>
        </a:solidFill>
        <a:ln w="25400" cap="flat" cmpd="sng" algn="ctr">
          <a:solidFill>
            <a:srgbClr val="669900"/>
          </a:solidFill>
          <a:prstDash val="solid"/>
        </a:ln>
        <a:effectLst/>
      </dgm:spPr>
      <dgm:t>
        <a:bodyPr/>
        <a:lstStyle/>
        <a:p>
          <a:endParaRPr lang="fr-CA"/>
        </a:p>
      </dgm:t>
    </dgm:pt>
    <dgm:pt modelId="{4F0A16E2-8223-4A5B-90A3-B0191C7925C4}" type="pres">
      <dgm:prSet presAssocID="{1DBF6407-9794-42C7-8932-369B6FFDD9A1}" presName="text_3" presStyleLbl="node1" presStyleIdx="2" presStyleCnt="4" custScaleX="24376" custLinFactNeighborX="-36551" custLinFactNeighborY="3708">
        <dgm:presLayoutVars>
          <dgm:bulletEnabled val="1"/>
        </dgm:presLayoutVars>
      </dgm:prSet>
      <dgm:spPr>
        <a:prstGeom prst="rect">
          <a:avLst/>
        </a:prstGeom>
      </dgm:spPr>
      <dgm:t>
        <a:bodyPr/>
        <a:lstStyle/>
        <a:p>
          <a:endParaRPr lang="fr-CA"/>
        </a:p>
      </dgm:t>
    </dgm:pt>
    <dgm:pt modelId="{D4F3E856-D834-47B3-892E-5BF34839EB02}" type="pres">
      <dgm:prSet presAssocID="{1DBF6407-9794-42C7-8932-369B6FFDD9A1}" presName="accent_3" presStyleCnt="0"/>
      <dgm:spPr/>
    </dgm:pt>
    <dgm:pt modelId="{DC277BB4-3019-4DAE-A8B6-E7CA7524C0BC}" type="pres">
      <dgm:prSet presAssocID="{1DBF6407-9794-42C7-8932-369B6FFDD9A1}" presName="accentRepeatNode" presStyleLbl="solidFgAcc1" presStyleIdx="2" presStyleCnt="4"/>
      <dgm:spPr>
        <a:xfrm>
          <a:off x="1762858" y="785193"/>
          <a:ext cx="290789" cy="290789"/>
        </a:xfrm>
        <a:prstGeom prst="ellipse">
          <a:avLst/>
        </a:prstGeom>
        <a:solidFill>
          <a:sysClr val="window" lastClr="FFFFFF">
            <a:hueOff val="0"/>
            <a:satOff val="0"/>
            <a:lumOff val="0"/>
            <a:alphaOff val="0"/>
          </a:sysClr>
        </a:solidFill>
        <a:ln w="25400" cap="flat" cmpd="sng" algn="ctr">
          <a:solidFill>
            <a:srgbClr val="FFCC00"/>
          </a:solidFill>
          <a:prstDash val="solid"/>
        </a:ln>
        <a:effectLst/>
      </dgm:spPr>
      <dgm:t>
        <a:bodyPr/>
        <a:lstStyle/>
        <a:p>
          <a:endParaRPr lang="fr-CA"/>
        </a:p>
      </dgm:t>
    </dgm:pt>
    <dgm:pt modelId="{573FF4EF-6E78-4B5A-8307-0FA18B61EE90}" type="pres">
      <dgm:prSet presAssocID="{7EA9BE3D-4E93-44F4-BE38-08851BBAE75E}" presName="text_4" presStyleLbl="node1" presStyleIdx="3" presStyleCnt="4" custScaleX="26534" custLinFactNeighborX="-36288" custLinFactNeighborY="3708">
        <dgm:presLayoutVars>
          <dgm:bulletEnabled val="1"/>
        </dgm:presLayoutVars>
      </dgm:prSet>
      <dgm:spPr>
        <a:prstGeom prst="rect">
          <a:avLst/>
        </a:prstGeom>
      </dgm:spPr>
      <dgm:t>
        <a:bodyPr/>
        <a:lstStyle/>
        <a:p>
          <a:endParaRPr lang="fr-CA"/>
        </a:p>
      </dgm:t>
    </dgm:pt>
    <dgm:pt modelId="{1B293708-4065-4CFB-B151-225D7D0E8FB9}" type="pres">
      <dgm:prSet presAssocID="{7EA9BE3D-4E93-44F4-BE38-08851BBAE75E}" presName="accent_4" presStyleCnt="0"/>
      <dgm:spPr/>
    </dgm:pt>
    <dgm:pt modelId="{9B5EB25E-EBBA-4433-B463-D804E9094B37}" type="pres">
      <dgm:prSet presAssocID="{7EA9BE3D-4E93-44F4-BE38-08851BBAE75E}" presName="accentRepeatNode" presStyleLbl="solidFgAcc1" presStyleIdx="3" presStyleCnt="4"/>
      <dgm:spPr>
        <a:xfrm>
          <a:off x="1629485" y="1134201"/>
          <a:ext cx="290789" cy="290789"/>
        </a:xfrm>
        <a:prstGeom prst="ellipse">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endParaRPr lang="fr-CA"/>
        </a:p>
      </dgm:t>
    </dgm:pt>
  </dgm:ptLst>
  <dgm:cxnLst>
    <dgm:cxn modelId="{5F0E205C-E884-48B4-B248-B0F8B32D50C2}" srcId="{9AD7536F-CF7F-43B1-A6E5-5E2775AE4873}" destId="{1DBF6407-9794-42C7-8932-369B6FFDD9A1}" srcOrd="2" destOrd="0" parTransId="{94FC5929-3EBA-46F8-9264-D553A912608D}" sibTransId="{4002C5D0-AC8D-480A-8804-D9975F27A509}"/>
    <dgm:cxn modelId="{7B667F88-EEB2-4CAA-8D86-125D460AEC89}" srcId="{9AD7536F-CF7F-43B1-A6E5-5E2775AE4873}" destId="{FC2896AE-D4DC-4088-A292-24430CD4AC75}" srcOrd="0" destOrd="0" parTransId="{D2DD7A62-1972-4F60-890D-F9FAD98E5797}" sibTransId="{70365BB6-E61F-4138-B108-1E1F93B879CF}"/>
    <dgm:cxn modelId="{6BAF16A5-4878-4A5E-9C32-2F3636B60D82}" type="presOf" srcId="{5B28E27E-3B8F-4007-957F-19C809D04080}" destId="{7505FB1C-E768-41CA-BB9B-28E498F07045}" srcOrd="0" destOrd="0" presId="urn:microsoft.com/office/officeart/2008/layout/VerticalCurvedList"/>
    <dgm:cxn modelId="{47ECD40A-5D85-48B5-AC1C-88AC79AF7453}" type="presOf" srcId="{9AD7536F-CF7F-43B1-A6E5-5E2775AE4873}" destId="{3EB9BBE3-F286-4636-8B99-713894142E1D}" srcOrd="0" destOrd="0" presId="urn:microsoft.com/office/officeart/2008/layout/VerticalCurvedList"/>
    <dgm:cxn modelId="{7910BDE1-BDD7-41AC-8AE2-406B574E4C17}" srcId="{9AD7536F-CF7F-43B1-A6E5-5E2775AE4873}" destId="{7EA9BE3D-4E93-44F4-BE38-08851BBAE75E}" srcOrd="3" destOrd="0" parTransId="{8C873CD7-0C05-4C98-BCC5-FDB66853AA99}" sibTransId="{ACE39676-CDA3-4FEB-99FC-268189340498}"/>
    <dgm:cxn modelId="{C0F9C857-C2C8-4597-9225-0A64F958CEA3}" type="presOf" srcId="{7EA9BE3D-4E93-44F4-BE38-08851BBAE75E}" destId="{573FF4EF-6E78-4B5A-8307-0FA18B61EE90}" srcOrd="0" destOrd="0" presId="urn:microsoft.com/office/officeart/2008/layout/VerticalCurvedList"/>
    <dgm:cxn modelId="{7D1D3263-4362-4B6A-B304-E80A1148CA94}" type="presOf" srcId="{1DBF6407-9794-42C7-8932-369B6FFDD9A1}" destId="{4F0A16E2-8223-4A5B-90A3-B0191C7925C4}" srcOrd="0" destOrd="0" presId="urn:microsoft.com/office/officeart/2008/layout/VerticalCurvedList"/>
    <dgm:cxn modelId="{54A28F87-70E3-43E1-9BCE-E5F4E6405AD2}" srcId="{9AD7536F-CF7F-43B1-A6E5-5E2775AE4873}" destId="{5B28E27E-3B8F-4007-957F-19C809D04080}" srcOrd="1" destOrd="0" parTransId="{D20AE7D1-2460-4676-8CDB-102BB9B40ADB}" sibTransId="{D8559494-5688-4DDB-8C53-98CD15718458}"/>
    <dgm:cxn modelId="{A362DD0D-2B12-41B8-B72F-3947D870654A}" type="presOf" srcId="{FC2896AE-D4DC-4088-A292-24430CD4AC75}" destId="{F6D081C0-0475-4780-80E2-BB2A2DA1E3E9}" srcOrd="0" destOrd="0" presId="urn:microsoft.com/office/officeart/2008/layout/VerticalCurvedList"/>
    <dgm:cxn modelId="{347FBB95-8BE4-4F92-9CCE-05FBFAE88D25}" type="presOf" srcId="{70365BB6-E61F-4138-B108-1E1F93B879CF}" destId="{43A7D164-8958-4241-A8C7-2816B4C6FB28}" srcOrd="0" destOrd="0" presId="urn:microsoft.com/office/officeart/2008/layout/VerticalCurvedList"/>
    <dgm:cxn modelId="{73F1D3CE-B59E-4DAA-9DC3-67C5A58FD5A0}" type="presParOf" srcId="{3EB9BBE3-F286-4636-8B99-713894142E1D}" destId="{A2503E83-3ECC-453F-A7C9-4C3F2DC81AB9}" srcOrd="0" destOrd="0" presId="urn:microsoft.com/office/officeart/2008/layout/VerticalCurvedList"/>
    <dgm:cxn modelId="{5656CE0C-D58F-434C-9338-81D5D5774943}" type="presParOf" srcId="{A2503E83-3ECC-453F-A7C9-4C3F2DC81AB9}" destId="{74887BEE-8EFC-44B0-AB81-F084882E306A}" srcOrd="0" destOrd="0" presId="urn:microsoft.com/office/officeart/2008/layout/VerticalCurvedList"/>
    <dgm:cxn modelId="{418CEBB2-5105-4B85-843D-09D0FC071474}" type="presParOf" srcId="{74887BEE-8EFC-44B0-AB81-F084882E306A}" destId="{3683AF21-0332-4BCF-9624-A2A2356D1E2D}" srcOrd="0" destOrd="0" presId="urn:microsoft.com/office/officeart/2008/layout/VerticalCurvedList"/>
    <dgm:cxn modelId="{1ED72FE6-9E7B-4AC7-8B5E-733A9C24E150}" type="presParOf" srcId="{74887BEE-8EFC-44B0-AB81-F084882E306A}" destId="{43A7D164-8958-4241-A8C7-2816B4C6FB28}" srcOrd="1" destOrd="0" presId="urn:microsoft.com/office/officeart/2008/layout/VerticalCurvedList"/>
    <dgm:cxn modelId="{D27C5BFB-495C-466D-9011-97168881DADA}" type="presParOf" srcId="{74887BEE-8EFC-44B0-AB81-F084882E306A}" destId="{22D6B83F-2923-46C0-AE53-4AECF3159B25}" srcOrd="2" destOrd="0" presId="urn:microsoft.com/office/officeart/2008/layout/VerticalCurvedList"/>
    <dgm:cxn modelId="{6249486C-CB5B-43D3-A727-8A26C37394A7}" type="presParOf" srcId="{74887BEE-8EFC-44B0-AB81-F084882E306A}" destId="{A86A9826-73D7-4226-9571-B0DEC4EA944F}" srcOrd="3" destOrd="0" presId="urn:microsoft.com/office/officeart/2008/layout/VerticalCurvedList"/>
    <dgm:cxn modelId="{A578B61C-FAA6-4EA7-94DD-2F8E55DF2E2A}" type="presParOf" srcId="{A2503E83-3ECC-453F-A7C9-4C3F2DC81AB9}" destId="{F6D081C0-0475-4780-80E2-BB2A2DA1E3E9}" srcOrd="1" destOrd="0" presId="urn:microsoft.com/office/officeart/2008/layout/VerticalCurvedList"/>
    <dgm:cxn modelId="{EBB5CB7F-89E6-4F14-A776-BEF577946018}" type="presParOf" srcId="{A2503E83-3ECC-453F-A7C9-4C3F2DC81AB9}" destId="{BE18A270-0B66-4D2D-93FE-C752B2C90BEC}" srcOrd="2" destOrd="0" presId="urn:microsoft.com/office/officeart/2008/layout/VerticalCurvedList"/>
    <dgm:cxn modelId="{621256A6-4740-4813-BA5E-C24C7D108D8E}" type="presParOf" srcId="{BE18A270-0B66-4D2D-93FE-C752B2C90BEC}" destId="{41684474-3E09-40DA-BB70-B693844F0AE7}" srcOrd="0" destOrd="0" presId="urn:microsoft.com/office/officeart/2008/layout/VerticalCurvedList"/>
    <dgm:cxn modelId="{17700811-ED0C-4587-A0C0-33EA6FC5A280}" type="presParOf" srcId="{A2503E83-3ECC-453F-A7C9-4C3F2DC81AB9}" destId="{7505FB1C-E768-41CA-BB9B-28E498F07045}" srcOrd="3" destOrd="0" presId="urn:microsoft.com/office/officeart/2008/layout/VerticalCurvedList"/>
    <dgm:cxn modelId="{E6A50733-7A1E-49A0-99F8-BD5D589DCF3B}" type="presParOf" srcId="{A2503E83-3ECC-453F-A7C9-4C3F2DC81AB9}" destId="{231D88D1-787C-4934-B684-FAC6A1318B32}" srcOrd="4" destOrd="0" presId="urn:microsoft.com/office/officeart/2008/layout/VerticalCurvedList"/>
    <dgm:cxn modelId="{52980CAD-7A44-4506-9972-1FF97A825A12}" type="presParOf" srcId="{231D88D1-787C-4934-B684-FAC6A1318B32}" destId="{08DE9BAD-9712-4FF0-B186-0CF3A338F19C}" srcOrd="0" destOrd="0" presId="urn:microsoft.com/office/officeart/2008/layout/VerticalCurvedList"/>
    <dgm:cxn modelId="{7DC1F40F-7388-4FC8-AE0E-2788FF639DA6}" type="presParOf" srcId="{A2503E83-3ECC-453F-A7C9-4C3F2DC81AB9}" destId="{4F0A16E2-8223-4A5B-90A3-B0191C7925C4}" srcOrd="5" destOrd="0" presId="urn:microsoft.com/office/officeart/2008/layout/VerticalCurvedList"/>
    <dgm:cxn modelId="{B6DF36DE-AF55-4AC9-BD5A-697AB2B273C7}" type="presParOf" srcId="{A2503E83-3ECC-453F-A7C9-4C3F2DC81AB9}" destId="{D4F3E856-D834-47B3-892E-5BF34839EB02}" srcOrd="6" destOrd="0" presId="urn:microsoft.com/office/officeart/2008/layout/VerticalCurvedList"/>
    <dgm:cxn modelId="{2F1E3402-9943-49A0-84D3-8FE9B8E6700A}" type="presParOf" srcId="{D4F3E856-D834-47B3-892E-5BF34839EB02}" destId="{DC277BB4-3019-4DAE-A8B6-E7CA7524C0BC}" srcOrd="0" destOrd="0" presId="urn:microsoft.com/office/officeart/2008/layout/VerticalCurvedList"/>
    <dgm:cxn modelId="{03B0EC93-B36D-442C-8A89-0D500CD30290}" type="presParOf" srcId="{A2503E83-3ECC-453F-A7C9-4C3F2DC81AB9}" destId="{573FF4EF-6E78-4B5A-8307-0FA18B61EE90}" srcOrd="7" destOrd="0" presId="urn:microsoft.com/office/officeart/2008/layout/VerticalCurvedList"/>
    <dgm:cxn modelId="{F14C1A61-4C7F-4032-AAEC-70563A04B000}" type="presParOf" srcId="{A2503E83-3ECC-453F-A7C9-4C3F2DC81AB9}" destId="{1B293708-4065-4CFB-B151-225D7D0E8FB9}" srcOrd="8" destOrd="0" presId="urn:microsoft.com/office/officeart/2008/layout/VerticalCurvedList"/>
    <dgm:cxn modelId="{418ED62A-1C15-4D4B-A2DB-99D7242A627F}" type="presParOf" srcId="{1B293708-4065-4CFB-B151-225D7D0E8FB9}" destId="{9B5EB25E-EBBA-4433-B463-D804E9094B37}"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D7536F-CF7F-43B1-A6E5-5E2775AE4873}" type="doc">
      <dgm:prSet loTypeId="urn:microsoft.com/office/officeart/2005/8/layout/venn3" loCatId="relationship" qsTypeId="urn:microsoft.com/office/officeart/2005/8/quickstyle/simple1#3" qsCatId="simple" csTypeId="urn:microsoft.com/office/officeart/2005/8/colors/colorful5" csCatId="colorful" phldr="1"/>
      <dgm:spPr/>
      <dgm:t>
        <a:bodyPr/>
        <a:lstStyle/>
        <a:p>
          <a:endParaRPr lang="fr-CA"/>
        </a:p>
      </dgm:t>
    </dgm:pt>
    <dgm:pt modelId="{FC2896AE-D4DC-4088-A292-24430CD4AC75}">
      <dgm:prSet phldrT="[Texte]" custT="1"/>
      <dgm:spPr>
        <a:xfrm>
          <a:off x="588764" y="327"/>
          <a:ext cx="1655528" cy="1655528"/>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A" sz="1400" b="1" dirty="0" smtClean="0">
              <a:solidFill>
                <a:sysClr val="windowText" lastClr="000000"/>
              </a:solidFill>
              <a:latin typeface="Calibri"/>
              <a:ea typeface="+mn-ea"/>
              <a:cs typeface="+mn-cs"/>
            </a:rPr>
            <a:t>- 1 -</a:t>
          </a:r>
        </a:p>
        <a:p>
          <a:r>
            <a:rPr lang="fr-CA" sz="1300" b="1" dirty="0" smtClean="0">
              <a:solidFill>
                <a:sysClr val="windowText" lastClr="000000"/>
              </a:solidFill>
              <a:latin typeface="Calibri"/>
              <a:ea typeface="+mn-ea"/>
              <a:cs typeface="+mn-cs"/>
            </a:rPr>
            <a:t>prévention</a:t>
          </a:r>
          <a:endParaRPr lang="fr-CA" sz="1300" b="1" dirty="0">
            <a:solidFill>
              <a:sysClr val="windowText" lastClr="000000"/>
            </a:solidFill>
            <a:latin typeface="Calibri"/>
            <a:ea typeface="+mn-ea"/>
            <a:cs typeface="+mn-cs"/>
          </a:endParaRPr>
        </a:p>
      </dgm:t>
    </dgm:pt>
    <dgm:pt modelId="{D2DD7A62-1972-4F60-890D-F9FAD98E5797}" type="parTrans" cxnId="{7B667F88-EEB2-4CAA-8D86-125D460AEC89}">
      <dgm:prSet/>
      <dgm:spPr/>
      <dgm:t>
        <a:bodyPr/>
        <a:lstStyle/>
        <a:p>
          <a:endParaRPr lang="fr-CA"/>
        </a:p>
      </dgm:t>
    </dgm:pt>
    <dgm:pt modelId="{70365BB6-E61F-4138-B108-1E1F93B879CF}" type="sibTrans" cxnId="{7B667F88-EEB2-4CAA-8D86-125D460AEC89}">
      <dgm:prSet/>
      <dgm:spPr/>
      <dgm:t>
        <a:bodyPr/>
        <a:lstStyle/>
        <a:p>
          <a:endParaRPr lang="fr-CA"/>
        </a:p>
      </dgm:t>
    </dgm:pt>
    <dgm:pt modelId="{5B28E27E-3B8F-4007-957F-19C809D04080}">
      <dgm:prSet phldrT="[Texte]" custT="1"/>
      <dgm:spPr>
        <a:xfrm>
          <a:off x="1913187" y="327"/>
          <a:ext cx="1655528" cy="1655528"/>
        </a:xfrm>
        <a:solidFill>
          <a:srgbClr val="009999">
            <a:alpha val="49804"/>
          </a:srgbClr>
        </a:solidFill>
        <a:ln w="25400" cap="flat" cmpd="sng" algn="ctr">
          <a:solidFill>
            <a:sysClr val="window" lastClr="FFFFFF">
              <a:hueOff val="0"/>
              <a:satOff val="0"/>
              <a:lumOff val="0"/>
              <a:alphaOff val="0"/>
            </a:sysClr>
          </a:solidFill>
          <a:prstDash val="solid"/>
        </a:ln>
        <a:effectLst/>
      </dgm:spPr>
      <dgm:t>
        <a:bodyPr/>
        <a:lstStyle/>
        <a:p>
          <a:r>
            <a:rPr lang="fr-CA" sz="1400" b="1" dirty="0" smtClean="0">
              <a:solidFill>
                <a:sysClr val="windowText" lastClr="000000"/>
              </a:solidFill>
              <a:latin typeface="Calibri"/>
              <a:ea typeface="+mn-ea"/>
              <a:cs typeface="+mn-cs"/>
            </a:rPr>
            <a:t>- 2 -</a:t>
          </a:r>
        </a:p>
        <a:p>
          <a:r>
            <a:rPr lang="fr-CA" sz="1300" b="1" dirty="0" smtClean="0">
              <a:solidFill>
                <a:sysClr val="windowText" lastClr="000000"/>
              </a:solidFill>
              <a:latin typeface="Calibri"/>
              <a:ea typeface="+mn-ea"/>
              <a:cs typeface="+mn-cs"/>
            </a:rPr>
            <a:t>détection</a:t>
          </a:r>
          <a:endParaRPr lang="fr-CA" sz="1300" b="1" dirty="0">
            <a:solidFill>
              <a:sysClr val="windowText" lastClr="000000"/>
            </a:solidFill>
            <a:latin typeface="Calibri"/>
            <a:ea typeface="+mn-ea"/>
            <a:cs typeface="+mn-cs"/>
          </a:endParaRPr>
        </a:p>
      </dgm:t>
    </dgm:pt>
    <dgm:pt modelId="{D20AE7D1-2460-4676-8CDB-102BB9B40ADB}" type="parTrans" cxnId="{54A28F87-70E3-43E1-9BCE-E5F4E6405AD2}">
      <dgm:prSet/>
      <dgm:spPr/>
      <dgm:t>
        <a:bodyPr/>
        <a:lstStyle/>
        <a:p>
          <a:endParaRPr lang="fr-CA"/>
        </a:p>
      </dgm:t>
    </dgm:pt>
    <dgm:pt modelId="{D8559494-5688-4DDB-8C53-98CD15718458}" type="sibTrans" cxnId="{54A28F87-70E3-43E1-9BCE-E5F4E6405AD2}">
      <dgm:prSet/>
      <dgm:spPr/>
      <dgm:t>
        <a:bodyPr/>
        <a:lstStyle/>
        <a:p>
          <a:endParaRPr lang="fr-CA"/>
        </a:p>
      </dgm:t>
    </dgm:pt>
    <dgm:pt modelId="{1DBF6407-9794-42C7-8932-369B6FFDD9A1}">
      <dgm:prSet phldrT="[Texte]" custT="1"/>
      <dgm:spPr>
        <a:xfrm>
          <a:off x="3237611" y="327"/>
          <a:ext cx="1655528" cy="1655528"/>
        </a:xfrm>
        <a:solidFill>
          <a:srgbClr val="669900">
            <a:alpha val="49804"/>
          </a:srgbClr>
        </a:solidFill>
        <a:ln w="25400" cap="flat" cmpd="sng" algn="ctr">
          <a:solidFill>
            <a:sysClr val="window" lastClr="FFFFFF">
              <a:hueOff val="0"/>
              <a:satOff val="0"/>
              <a:lumOff val="0"/>
              <a:alphaOff val="0"/>
            </a:sysClr>
          </a:solidFill>
          <a:prstDash val="solid"/>
        </a:ln>
        <a:effectLst/>
      </dgm:spPr>
      <dgm:t>
        <a:bodyPr/>
        <a:lstStyle/>
        <a:p>
          <a:r>
            <a:rPr lang="fr-CA" sz="1400" b="1" dirty="0" smtClean="0">
              <a:solidFill>
                <a:sysClr val="windowText" lastClr="000000"/>
              </a:solidFill>
              <a:latin typeface="Calibri"/>
              <a:ea typeface="+mn-ea"/>
              <a:cs typeface="+mn-cs"/>
            </a:rPr>
            <a:t>- 3 -</a:t>
          </a:r>
        </a:p>
        <a:p>
          <a:r>
            <a:rPr lang="fr-CA" sz="1300" b="1" dirty="0" smtClean="0">
              <a:solidFill>
                <a:sysClr val="windowText" lastClr="000000"/>
              </a:solidFill>
              <a:latin typeface="Calibri"/>
              <a:ea typeface="+mn-ea"/>
              <a:cs typeface="+mn-cs"/>
            </a:rPr>
            <a:t>réponse aux appels-interventions  1</a:t>
          </a:r>
          <a:r>
            <a:rPr lang="fr-CA" sz="1300" b="1" baseline="30000" dirty="0" smtClean="0">
              <a:solidFill>
                <a:sysClr val="windowText" lastClr="000000"/>
              </a:solidFill>
              <a:latin typeface="Calibri"/>
              <a:ea typeface="+mn-ea"/>
              <a:cs typeface="+mn-cs"/>
            </a:rPr>
            <a:t>ère</a:t>
          </a:r>
          <a:r>
            <a:rPr lang="fr-CA" sz="1300" b="1" dirty="0" smtClean="0">
              <a:solidFill>
                <a:sysClr val="windowText" lastClr="000000"/>
              </a:solidFill>
              <a:latin typeface="Calibri"/>
              <a:ea typeface="+mn-ea"/>
              <a:cs typeface="+mn-cs"/>
            </a:rPr>
            <a:t> ligne </a:t>
          </a:r>
          <a:endParaRPr lang="fr-CA" sz="1300" b="1" dirty="0">
            <a:solidFill>
              <a:sysClr val="windowText" lastClr="000000"/>
            </a:solidFill>
            <a:latin typeface="Calibri"/>
            <a:ea typeface="+mn-ea"/>
            <a:cs typeface="+mn-cs"/>
          </a:endParaRPr>
        </a:p>
      </dgm:t>
    </dgm:pt>
    <dgm:pt modelId="{94FC5929-3EBA-46F8-9264-D553A912608D}" type="parTrans" cxnId="{5F0E205C-E884-48B4-B248-B0F8B32D50C2}">
      <dgm:prSet/>
      <dgm:spPr/>
      <dgm:t>
        <a:bodyPr/>
        <a:lstStyle/>
        <a:p>
          <a:endParaRPr lang="fr-CA"/>
        </a:p>
      </dgm:t>
    </dgm:pt>
    <dgm:pt modelId="{4002C5D0-AC8D-480A-8804-D9975F27A509}" type="sibTrans" cxnId="{5F0E205C-E884-48B4-B248-B0F8B32D50C2}">
      <dgm:prSet/>
      <dgm:spPr/>
      <dgm:t>
        <a:bodyPr/>
        <a:lstStyle/>
        <a:p>
          <a:endParaRPr lang="fr-CA"/>
        </a:p>
      </dgm:t>
    </dgm:pt>
    <dgm:pt modelId="{7EA9BE3D-4E93-44F4-BE38-08851BBAE75E}">
      <dgm:prSet phldrT="[Texte]" custT="1"/>
      <dgm:spPr>
        <a:xfrm>
          <a:off x="4562034" y="327"/>
          <a:ext cx="1655528" cy="1655528"/>
        </a:xfrm>
        <a:solidFill>
          <a:srgbClr val="FFCC00">
            <a:alpha val="49804"/>
          </a:srgbClr>
        </a:solidFill>
        <a:ln w="25400" cap="flat" cmpd="sng" algn="ctr">
          <a:solidFill>
            <a:sysClr val="window" lastClr="FFFFFF">
              <a:hueOff val="0"/>
              <a:satOff val="0"/>
              <a:lumOff val="0"/>
              <a:alphaOff val="0"/>
            </a:sysClr>
          </a:solidFill>
          <a:prstDash val="solid"/>
        </a:ln>
        <a:effectLst/>
      </dgm:spPr>
      <dgm:t>
        <a:bodyPr/>
        <a:lstStyle/>
        <a:p>
          <a:r>
            <a:rPr lang="fr-CA" sz="1400" b="1" dirty="0" smtClean="0">
              <a:solidFill>
                <a:sysClr val="windowText" lastClr="000000"/>
              </a:solidFill>
              <a:latin typeface="Calibri"/>
              <a:ea typeface="+mn-ea"/>
              <a:cs typeface="+mn-cs"/>
            </a:rPr>
            <a:t>- 4 -</a:t>
          </a:r>
        </a:p>
        <a:p>
          <a:r>
            <a:rPr lang="fr-CA" sz="1300" b="1" dirty="0" smtClean="0">
              <a:solidFill>
                <a:sysClr val="windowText" lastClr="000000"/>
              </a:solidFill>
              <a:latin typeface="Calibri"/>
              <a:ea typeface="+mn-ea"/>
              <a:cs typeface="+mn-cs"/>
            </a:rPr>
            <a:t>suivis</a:t>
          </a:r>
          <a:endParaRPr lang="fr-CA" sz="1300" b="1" dirty="0">
            <a:solidFill>
              <a:sysClr val="windowText" lastClr="000000"/>
            </a:solidFill>
            <a:latin typeface="Calibri"/>
            <a:ea typeface="+mn-ea"/>
            <a:cs typeface="+mn-cs"/>
          </a:endParaRPr>
        </a:p>
      </dgm:t>
    </dgm:pt>
    <dgm:pt modelId="{8C873CD7-0C05-4C98-BCC5-FDB66853AA99}" type="parTrans" cxnId="{7910BDE1-BDD7-41AC-8AE2-406B574E4C17}">
      <dgm:prSet/>
      <dgm:spPr/>
      <dgm:t>
        <a:bodyPr/>
        <a:lstStyle/>
        <a:p>
          <a:endParaRPr lang="fr-CA"/>
        </a:p>
      </dgm:t>
    </dgm:pt>
    <dgm:pt modelId="{ACE39676-CDA3-4FEB-99FC-268189340498}" type="sibTrans" cxnId="{7910BDE1-BDD7-41AC-8AE2-406B574E4C17}">
      <dgm:prSet/>
      <dgm:spPr/>
      <dgm:t>
        <a:bodyPr/>
        <a:lstStyle/>
        <a:p>
          <a:endParaRPr lang="fr-CA"/>
        </a:p>
      </dgm:t>
    </dgm:pt>
    <dgm:pt modelId="{06FEFB33-4C7E-40A5-BD16-2FD596FE8921}">
      <dgm:prSet phldrT="[Texte]" custT="1"/>
      <dgm:spPr>
        <a:xfrm>
          <a:off x="5886457" y="327"/>
          <a:ext cx="1655528" cy="1655528"/>
        </a:xfr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fr-CA" sz="1400" b="1" dirty="0" smtClean="0">
              <a:solidFill>
                <a:sysClr val="windowText" lastClr="000000"/>
              </a:solidFill>
              <a:latin typeface="Calibri"/>
              <a:ea typeface="+mn-ea"/>
              <a:cs typeface="+mn-cs"/>
            </a:rPr>
            <a:t>- 5 -</a:t>
          </a:r>
        </a:p>
        <a:p>
          <a:r>
            <a:rPr lang="fr-CA" sz="1300" b="1" dirty="0" smtClean="0">
              <a:solidFill>
                <a:sysClr val="windowText" lastClr="000000"/>
              </a:solidFill>
              <a:latin typeface="Calibri"/>
              <a:ea typeface="+mn-ea"/>
              <a:cs typeface="+mn-cs"/>
            </a:rPr>
            <a:t>enquêtes et processus judiciaire </a:t>
          </a:r>
          <a:endParaRPr lang="fr-CA" sz="1300" b="1" dirty="0">
            <a:solidFill>
              <a:sysClr val="windowText" lastClr="000000"/>
            </a:solidFill>
            <a:latin typeface="Calibri"/>
            <a:ea typeface="+mn-ea"/>
            <a:cs typeface="+mn-cs"/>
          </a:endParaRPr>
        </a:p>
      </dgm:t>
    </dgm:pt>
    <dgm:pt modelId="{846FF7E8-EBB5-402B-8688-59599E7C57C9}" type="parTrans" cxnId="{D71A415C-9087-48C7-8F28-89745EA66A8B}">
      <dgm:prSet/>
      <dgm:spPr/>
      <dgm:t>
        <a:bodyPr/>
        <a:lstStyle/>
        <a:p>
          <a:endParaRPr lang="fr-CA"/>
        </a:p>
      </dgm:t>
    </dgm:pt>
    <dgm:pt modelId="{3AEFDB21-6207-4CD3-924D-831068CBF466}" type="sibTrans" cxnId="{D71A415C-9087-48C7-8F28-89745EA66A8B}">
      <dgm:prSet/>
      <dgm:spPr/>
      <dgm:t>
        <a:bodyPr/>
        <a:lstStyle/>
        <a:p>
          <a:endParaRPr lang="fr-CA"/>
        </a:p>
      </dgm:t>
    </dgm:pt>
    <dgm:pt modelId="{92D2CA1A-9DCB-4F8B-A2B2-B61C819F170E}" type="pres">
      <dgm:prSet presAssocID="{9AD7536F-CF7F-43B1-A6E5-5E2775AE4873}" presName="Name0" presStyleCnt="0">
        <dgm:presLayoutVars>
          <dgm:dir/>
          <dgm:resizeHandles val="exact"/>
        </dgm:presLayoutVars>
      </dgm:prSet>
      <dgm:spPr/>
      <dgm:t>
        <a:bodyPr/>
        <a:lstStyle/>
        <a:p>
          <a:endParaRPr lang="fr-CA"/>
        </a:p>
      </dgm:t>
    </dgm:pt>
    <dgm:pt modelId="{5AE20636-CCBE-4AD8-88DE-09C4DFE73D76}" type="pres">
      <dgm:prSet presAssocID="{FC2896AE-D4DC-4088-A292-24430CD4AC75}" presName="Name5" presStyleLbl="vennNode1" presStyleIdx="0" presStyleCnt="5">
        <dgm:presLayoutVars>
          <dgm:bulletEnabled val="1"/>
        </dgm:presLayoutVars>
      </dgm:prSet>
      <dgm:spPr>
        <a:prstGeom prst="ellipse">
          <a:avLst/>
        </a:prstGeom>
      </dgm:spPr>
      <dgm:t>
        <a:bodyPr/>
        <a:lstStyle/>
        <a:p>
          <a:endParaRPr lang="fr-CA"/>
        </a:p>
      </dgm:t>
    </dgm:pt>
    <dgm:pt modelId="{9AC1F0B4-CF3F-4277-B977-1B7A17C5A147}" type="pres">
      <dgm:prSet presAssocID="{70365BB6-E61F-4138-B108-1E1F93B879CF}" presName="space" presStyleCnt="0"/>
      <dgm:spPr/>
    </dgm:pt>
    <dgm:pt modelId="{0B04AC33-A928-4095-A7E9-55C806695EC5}" type="pres">
      <dgm:prSet presAssocID="{5B28E27E-3B8F-4007-957F-19C809D04080}" presName="Name5" presStyleLbl="vennNode1" presStyleIdx="1" presStyleCnt="5">
        <dgm:presLayoutVars>
          <dgm:bulletEnabled val="1"/>
        </dgm:presLayoutVars>
      </dgm:prSet>
      <dgm:spPr>
        <a:prstGeom prst="ellipse">
          <a:avLst/>
        </a:prstGeom>
      </dgm:spPr>
      <dgm:t>
        <a:bodyPr/>
        <a:lstStyle/>
        <a:p>
          <a:endParaRPr lang="fr-CA"/>
        </a:p>
      </dgm:t>
    </dgm:pt>
    <dgm:pt modelId="{360E2045-C46B-4D9F-A566-BCCF1AF889F9}" type="pres">
      <dgm:prSet presAssocID="{D8559494-5688-4DDB-8C53-98CD15718458}" presName="space" presStyleCnt="0"/>
      <dgm:spPr/>
    </dgm:pt>
    <dgm:pt modelId="{7FFBBA1C-505A-467D-A33D-8DB97E486F5E}" type="pres">
      <dgm:prSet presAssocID="{1DBF6407-9794-42C7-8932-369B6FFDD9A1}" presName="Name5" presStyleLbl="vennNode1" presStyleIdx="2" presStyleCnt="5">
        <dgm:presLayoutVars>
          <dgm:bulletEnabled val="1"/>
        </dgm:presLayoutVars>
      </dgm:prSet>
      <dgm:spPr>
        <a:prstGeom prst="ellipse">
          <a:avLst/>
        </a:prstGeom>
      </dgm:spPr>
      <dgm:t>
        <a:bodyPr/>
        <a:lstStyle/>
        <a:p>
          <a:endParaRPr lang="fr-CA"/>
        </a:p>
      </dgm:t>
    </dgm:pt>
    <dgm:pt modelId="{7D769449-5BF7-4BC9-8D03-BD11965DAA81}" type="pres">
      <dgm:prSet presAssocID="{4002C5D0-AC8D-480A-8804-D9975F27A509}" presName="space" presStyleCnt="0"/>
      <dgm:spPr/>
    </dgm:pt>
    <dgm:pt modelId="{B8F7A484-97DF-4AE3-B913-BC3DB347B1C9}" type="pres">
      <dgm:prSet presAssocID="{7EA9BE3D-4E93-44F4-BE38-08851BBAE75E}" presName="Name5" presStyleLbl="vennNode1" presStyleIdx="3" presStyleCnt="5">
        <dgm:presLayoutVars>
          <dgm:bulletEnabled val="1"/>
        </dgm:presLayoutVars>
      </dgm:prSet>
      <dgm:spPr>
        <a:prstGeom prst="ellipse">
          <a:avLst/>
        </a:prstGeom>
      </dgm:spPr>
      <dgm:t>
        <a:bodyPr/>
        <a:lstStyle/>
        <a:p>
          <a:endParaRPr lang="fr-CA"/>
        </a:p>
      </dgm:t>
    </dgm:pt>
    <dgm:pt modelId="{F7B781FB-0FBE-464E-A077-B22838186788}" type="pres">
      <dgm:prSet presAssocID="{ACE39676-CDA3-4FEB-99FC-268189340498}" presName="space" presStyleCnt="0"/>
      <dgm:spPr/>
    </dgm:pt>
    <dgm:pt modelId="{FEB346F3-1069-4618-9C37-503655FE00E6}" type="pres">
      <dgm:prSet presAssocID="{06FEFB33-4C7E-40A5-BD16-2FD596FE8921}" presName="Name5" presStyleLbl="vennNode1" presStyleIdx="4" presStyleCnt="5">
        <dgm:presLayoutVars>
          <dgm:bulletEnabled val="1"/>
        </dgm:presLayoutVars>
      </dgm:prSet>
      <dgm:spPr>
        <a:prstGeom prst="ellipse">
          <a:avLst/>
        </a:prstGeom>
      </dgm:spPr>
      <dgm:t>
        <a:bodyPr/>
        <a:lstStyle/>
        <a:p>
          <a:endParaRPr lang="fr-CA"/>
        </a:p>
      </dgm:t>
    </dgm:pt>
  </dgm:ptLst>
  <dgm:cxnLst>
    <dgm:cxn modelId="{667384EB-FEF1-4032-A04E-CB27311B17D3}" type="presOf" srcId="{1DBF6407-9794-42C7-8932-369B6FFDD9A1}" destId="{7FFBBA1C-505A-467D-A33D-8DB97E486F5E}" srcOrd="0" destOrd="0" presId="urn:microsoft.com/office/officeart/2005/8/layout/venn3"/>
    <dgm:cxn modelId="{1BED4337-2380-4F3D-80FD-25212A85749F}" type="presOf" srcId="{9AD7536F-CF7F-43B1-A6E5-5E2775AE4873}" destId="{92D2CA1A-9DCB-4F8B-A2B2-B61C819F170E}" srcOrd="0" destOrd="0" presId="urn:microsoft.com/office/officeart/2005/8/layout/venn3"/>
    <dgm:cxn modelId="{5F0E205C-E884-48B4-B248-B0F8B32D50C2}" srcId="{9AD7536F-CF7F-43B1-A6E5-5E2775AE4873}" destId="{1DBF6407-9794-42C7-8932-369B6FFDD9A1}" srcOrd="2" destOrd="0" parTransId="{94FC5929-3EBA-46F8-9264-D553A912608D}" sibTransId="{4002C5D0-AC8D-480A-8804-D9975F27A509}"/>
    <dgm:cxn modelId="{7910BDE1-BDD7-41AC-8AE2-406B574E4C17}" srcId="{9AD7536F-CF7F-43B1-A6E5-5E2775AE4873}" destId="{7EA9BE3D-4E93-44F4-BE38-08851BBAE75E}" srcOrd="3" destOrd="0" parTransId="{8C873CD7-0C05-4C98-BCC5-FDB66853AA99}" sibTransId="{ACE39676-CDA3-4FEB-99FC-268189340498}"/>
    <dgm:cxn modelId="{D71A415C-9087-48C7-8F28-89745EA66A8B}" srcId="{9AD7536F-CF7F-43B1-A6E5-5E2775AE4873}" destId="{06FEFB33-4C7E-40A5-BD16-2FD596FE8921}" srcOrd="4" destOrd="0" parTransId="{846FF7E8-EBB5-402B-8688-59599E7C57C9}" sibTransId="{3AEFDB21-6207-4CD3-924D-831068CBF466}"/>
    <dgm:cxn modelId="{AEB022B1-0FBF-4B66-BD7D-3471544E0688}" type="presOf" srcId="{FC2896AE-D4DC-4088-A292-24430CD4AC75}" destId="{5AE20636-CCBE-4AD8-88DE-09C4DFE73D76}" srcOrd="0" destOrd="0" presId="urn:microsoft.com/office/officeart/2005/8/layout/venn3"/>
    <dgm:cxn modelId="{1A3B333D-1AD5-4089-9A25-1E463F1A4D22}" type="presOf" srcId="{7EA9BE3D-4E93-44F4-BE38-08851BBAE75E}" destId="{B8F7A484-97DF-4AE3-B913-BC3DB347B1C9}" srcOrd="0" destOrd="0" presId="urn:microsoft.com/office/officeart/2005/8/layout/venn3"/>
    <dgm:cxn modelId="{9799E666-647D-41ED-BA3A-7CBB0008D818}" type="presOf" srcId="{06FEFB33-4C7E-40A5-BD16-2FD596FE8921}" destId="{FEB346F3-1069-4618-9C37-503655FE00E6}" srcOrd="0" destOrd="0" presId="urn:microsoft.com/office/officeart/2005/8/layout/venn3"/>
    <dgm:cxn modelId="{7B667F88-EEB2-4CAA-8D86-125D460AEC89}" srcId="{9AD7536F-CF7F-43B1-A6E5-5E2775AE4873}" destId="{FC2896AE-D4DC-4088-A292-24430CD4AC75}" srcOrd="0" destOrd="0" parTransId="{D2DD7A62-1972-4F60-890D-F9FAD98E5797}" sibTransId="{70365BB6-E61F-4138-B108-1E1F93B879CF}"/>
    <dgm:cxn modelId="{DBBDFA47-55E8-4CAC-B343-D50F89E83A7E}" type="presOf" srcId="{5B28E27E-3B8F-4007-957F-19C809D04080}" destId="{0B04AC33-A928-4095-A7E9-55C806695EC5}" srcOrd="0" destOrd="0" presId="urn:microsoft.com/office/officeart/2005/8/layout/venn3"/>
    <dgm:cxn modelId="{54A28F87-70E3-43E1-9BCE-E5F4E6405AD2}" srcId="{9AD7536F-CF7F-43B1-A6E5-5E2775AE4873}" destId="{5B28E27E-3B8F-4007-957F-19C809D04080}" srcOrd="1" destOrd="0" parTransId="{D20AE7D1-2460-4676-8CDB-102BB9B40ADB}" sibTransId="{D8559494-5688-4DDB-8C53-98CD15718458}"/>
    <dgm:cxn modelId="{DF74326A-49C6-49CE-88E2-76FA4E76D014}" type="presParOf" srcId="{92D2CA1A-9DCB-4F8B-A2B2-B61C819F170E}" destId="{5AE20636-CCBE-4AD8-88DE-09C4DFE73D76}" srcOrd="0" destOrd="0" presId="urn:microsoft.com/office/officeart/2005/8/layout/venn3"/>
    <dgm:cxn modelId="{0E0D40A5-48B5-49E8-91A5-8BF70E0DDED9}" type="presParOf" srcId="{92D2CA1A-9DCB-4F8B-A2B2-B61C819F170E}" destId="{9AC1F0B4-CF3F-4277-B977-1B7A17C5A147}" srcOrd="1" destOrd="0" presId="urn:microsoft.com/office/officeart/2005/8/layout/venn3"/>
    <dgm:cxn modelId="{12E9DE9D-22C8-4A73-8F6E-041AC9014810}" type="presParOf" srcId="{92D2CA1A-9DCB-4F8B-A2B2-B61C819F170E}" destId="{0B04AC33-A928-4095-A7E9-55C806695EC5}" srcOrd="2" destOrd="0" presId="urn:microsoft.com/office/officeart/2005/8/layout/venn3"/>
    <dgm:cxn modelId="{3E732410-7B05-4153-9AE4-EF78B906E8F6}" type="presParOf" srcId="{92D2CA1A-9DCB-4F8B-A2B2-B61C819F170E}" destId="{360E2045-C46B-4D9F-A566-BCCF1AF889F9}" srcOrd="3" destOrd="0" presId="urn:microsoft.com/office/officeart/2005/8/layout/venn3"/>
    <dgm:cxn modelId="{30C61E00-ACE5-4838-9BE9-B50AFA0C50B9}" type="presParOf" srcId="{92D2CA1A-9DCB-4F8B-A2B2-B61C819F170E}" destId="{7FFBBA1C-505A-467D-A33D-8DB97E486F5E}" srcOrd="4" destOrd="0" presId="urn:microsoft.com/office/officeart/2005/8/layout/venn3"/>
    <dgm:cxn modelId="{F2217084-82F9-45FD-96D1-1400716EB01C}" type="presParOf" srcId="{92D2CA1A-9DCB-4F8B-A2B2-B61C819F170E}" destId="{7D769449-5BF7-4BC9-8D03-BD11965DAA81}" srcOrd="5" destOrd="0" presId="urn:microsoft.com/office/officeart/2005/8/layout/venn3"/>
    <dgm:cxn modelId="{946321FF-AE36-40A9-BA6F-332A30FD237E}" type="presParOf" srcId="{92D2CA1A-9DCB-4F8B-A2B2-B61C819F170E}" destId="{B8F7A484-97DF-4AE3-B913-BC3DB347B1C9}" srcOrd="6" destOrd="0" presId="urn:microsoft.com/office/officeart/2005/8/layout/venn3"/>
    <dgm:cxn modelId="{26F6DE11-9770-48E9-B2E1-C46BB7D377F2}" type="presParOf" srcId="{92D2CA1A-9DCB-4F8B-A2B2-B61C819F170E}" destId="{F7B781FB-0FBE-464E-A077-B22838186788}" srcOrd="7" destOrd="0" presId="urn:microsoft.com/office/officeart/2005/8/layout/venn3"/>
    <dgm:cxn modelId="{08453164-5E98-4FC7-8F6D-04F6CED32328}" type="presParOf" srcId="{92D2CA1A-9DCB-4F8B-A2B2-B61C819F170E}" destId="{FEB346F3-1069-4618-9C37-503655FE00E6}" srcOrd="8"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7536F-CF7F-43B1-A6E5-5E2775AE4873}" type="doc">
      <dgm:prSet loTypeId="urn:microsoft.com/office/officeart/2008/layout/VerticalCurvedList" loCatId="list" qsTypeId="urn:microsoft.com/office/officeart/2005/8/quickstyle/simple1#4" qsCatId="simple" csTypeId="urn:microsoft.com/office/officeart/2005/8/colors/colorful5" csCatId="colorful" phldr="1"/>
      <dgm:spPr/>
      <dgm:t>
        <a:bodyPr/>
        <a:lstStyle/>
        <a:p>
          <a:endParaRPr lang="fr-CA"/>
        </a:p>
      </dgm:t>
    </dgm:pt>
    <dgm:pt modelId="{FC2896AE-D4DC-4088-A292-24430CD4AC75}">
      <dgm:prSet phldrT="[Texte]" custT="1"/>
      <dgm:spPr>
        <a:xfrm flipH="1">
          <a:off x="2001943" y="194269"/>
          <a:ext cx="2401668" cy="643276"/>
        </a:xfrm>
        <a:solidFill>
          <a:srgbClr val="009999"/>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lIns="324000"/>
        <a:lstStyle/>
        <a:p>
          <a:pPr algn="l"/>
          <a:r>
            <a:rPr lang="fr-CA" sz="1300" b="1" dirty="0" smtClean="0">
              <a:solidFill>
                <a:sysClr val="window" lastClr="FFFFFF"/>
              </a:solidFill>
              <a:latin typeface="Calibri"/>
              <a:ea typeface="+mn-ea"/>
              <a:cs typeface="+mn-cs"/>
            </a:rPr>
            <a:t>1- Transfert de connaissances</a:t>
          </a:r>
          <a:endParaRPr lang="fr-CA" sz="1300" b="1" dirty="0">
            <a:solidFill>
              <a:sysClr val="window" lastClr="FFFFFF"/>
            </a:solidFill>
            <a:latin typeface="Calibri"/>
            <a:ea typeface="+mn-ea"/>
            <a:cs typeface="+mn-cs"/>
          </a:endParaRPr>
        </a:p>
      </dgm:t>
    </dgm:pt>
    <dgm:pt modelId="{D2DD7A62-1972-4F60-890D-F9FAD98E5797}" type="parTrans" cxnId="{7B667F88-EEB2-4CAA-8D86-125D460AEC89}">
      <dgm:prSet/>
      <dgm:spPr/>
      <dgm:t>
        <a:bodyPr/>
        <a:lstStyle/>
        <a:p>
          <a:endParaRPr lang="fr-CA"/>
        </a:p>
      </dgm:t>
    </dgm:pt>
    <dgm:pt modelId="{70365BB6-E61F-4138-B108-1E1F93B879CF}" type="sibTrans" cxnId="{7B667F88-EEB2-4CAA-8D86-125D460AEC89}">
      <dgm:prSet/>
      <dgm:spPr>
        <a:xfrm>
          <a:off x="-3083936" y="-724611"/>
          <a:ext cx="5630686" cy="5630686"/>
        </a:xfrm>
        <a:noFill/>
        <a:ln w="25400" cap="flat" cmpd="sng" algn="ctr">
          <a:solidFill>
            <a:srgbClr val="F79646">
              <a:hueOff val="0"/>
              <a:satOff val="0"/>
              <a:lumOff val="0"/>
              <a:alphaOff val="0"/>
            </a:srgbClr>
          </a:solidFill>
          <a:prstDash val="solid"/>
        </a:ln>
        <a:effectLst/>
      </dgm:spPr>
      <dgm:t>
        <a:bodyPr/>
        <a:lstStyle/>
        <a:p>
          <a:endParaRPr lang="fr-CA"/>
        </a:p>
      </dgm:t>
    </dgm:pt>
    <dgm:pt modelId="{5B28E27E-3B8F-4007-957F-19C809D04080}">
      <dgm:prSet phldrT="[Texte]" custT="1"/>
      <dgm:spPr>
        <a:xfrm>
          <a:off x="2585613" y="1266643"/>
          <a:ext cx="1866822" cy="643276"/>
        </a:xfrm>
        <a:solidFill>
          <a:srgbClr val="669900"/>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300" b="1" dirty="0" smtClean="0">
              <a:solidFill>
                <a:sysClr val="window" lastClr="FFFFFF"/>
              </a:solidFill>
              <a:latin typeface="Calibri"/>
              <a:ea typeface="+mn-ea"/>
              <a:cs typeface="+mn-cs"/>
            </a:rPr>
            <a:t>2-Intersectorialité</a:t>
          </a:r>
          <a:endParaRPr lang="fr-CA" sz="1300" b="1" dirty="0">
            <a:solidFill>
              <a:sysClr val="window" lastClr="FFFFFF"/>
            </a:solidFill>
            <a:latin typeface="Calibri"/>
            <a:ea typeface="+mn-ea"/>
            <a:cs typeface="+mn-cs"/>
          </a:endParaRPr>
        </a:p>
      </dgm:t>
    </dgm:pt>
    <dgm:pt modelId="{D20AE7D1-2460-4676-8CDB-102BB9B40ADB}" type="parTrans" cxnId="{54A28F87-70E3-43E1-9BCE-E5F4E6405AD2}">
      <dgm:prSet/>
      <dgm:spPr/>
      <dgm:t>
        <a:bodyPr/>
        <a:lstStyle/>
        <a:p>
          <a:endParaRPr lang="fr-CA"/>
        </a:p>
      </dgm:t>
    </dgm:pt>
    <dgm:pt modelId="{D8559494-5688-4DDB-8C53-98CD15718458}" type="sibTrans" cxnId="{54A28F87-70E3-43E1-9BCE-E5F4E6405AD2}">
      <dgm:prSet/>
      <dgm:spPr/>
      <dgm:t>
        <a:bodyPr/>
        <a:lstStyle/>
        <a:p>
          <a:endParaRPr lang="fr-CA"/>
        </a:p>
      </dgm:t>
    </dgm:pt>
    <dgm:pt modelId="{1DBF6407-9794-42C7-8932-369B6FFDD9A1}">
      <dgm:prSet phldrT="[Texte]" custT="1"/>
      <dgm:spPr>
        <a:xfrm>
          <a:off x="2592326" y="2342657"/>
          <a:ext cx="1882313" cy="643276"/>
        </a:xfrm>
        <a:solidFill>
          <a:srgbClr val="FFCC00"/>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300" b="1" dirty="0" smtClean="0">
              <a:solidFill>
                <a:sysClr val="window" lastClr="FFFFFF"/>
              </a:solidFill>
              <a:latin typeface="Calibri"/>
              <a:ea typeface="+mn-ea"/>
              <a:cs typeface="+mn-cs"/>
            </a:rPr>
            <a:t>3-Coordination</a:t>
          </a:r>
          <a:endParaRPr lang="fr-CA" sz="1300" b="1" dirty="0">
            <a:solidFill>
              <a:sysClr val="window" lastClr="FFFFFF"/>
            </a:solidFill>
            <a:latin typeface="Calibri"/>
            <a:ea typeface="+mn-ea"/>
            <a:cs typeface="+mn-cs"/>
          </a:endParaRPr>
        </a:p>
      </dgm:t>
    </dgm:pt>
    <dgm:pt modelId="{94FC5929-3EBA-46F8-9264-D553A912608D}" type="parTrans" cxnId="{5F0E205C-E884-48B4-B248-B0F8B32D50C2}">
      <dgm:prSet/>
      <dgm:spPr/>
      <dgm:t>
        <a:bodyPr/>
        <a:lstStyle/>
        <a:p>
          <a:endParaRPr lang="fr-CA"/>
        </a:p>
      </dgm:t>
    </dgm:pt>
    <dgm:pt modelId="{4002C5D0-AC8D-480A-8804-D9975F27A509}" type="sibTrans" cxnId="{5F0E205C-E884-48B4-B248-B0F8B32D50C2}">
      <dgm:prSet/>
      <dgm:spPr/>
      <dgm:t>
        <a:bodyPr/>
        <a:lstStyle/>
        <a:p>
          <a:endParaRPr lang="fr-CA"/>
        </a:p>
      </dgm:t>
    </dgm:pt>
    <dgm:pt modelId="{7EA9BE3D-4E93-44F4-BE38-08851BBAE75E}">
      <dgm:prSet phldrT="[Texte]" custT="1"/>
      <dgm:spPr>
        <a:xfrm>
          <a:off x="2016213" y="3361440"/>
          <a:ext cx="2381385" cy="643276"/>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a:outerShdw blurRad="50800" dist="38100" dir="16200000" rotWithShape="0">
            <a:prstClr val="black">
              <a:alpha val="40000"/>
            </a:prstClr>
          </a:outerShdw>
        </a:effectLst>
      </dgm:spPr>
      <dgm:t>
        <a:bodyPr/>
        <a:lstStyle/>
        <a:p>
          <a:r>
            <a:rPr lang="fr-CA" sz="1300" b="1" dirty="0" smtClean="0">
              <a:solidFill>
                <a:sysClr val="window" lastClr="FFFFFF"/>
              </a:solidFill>
              <a:latin typeface="Calibri"/>
              <a:ea typeface="+mn-ea"/>
              <a:cs typeface="+mn-cs"/>
            </a:rPr>
            <a:t>4-Gestion stratégique</a:t>
          </a:r>
          <a:endParaRPr lang="fr-CA" sz="1300" b="1" dirty="0">
            <a:solidFill>
              <a:sysClr val="window" lastClr="FFFFFF"/>
            </a:solidFill>
            <a:latin typeface="Calibri"/>
            <a:ea typeface="+mn-ea"/>
            <a:cs typeface="+mn-cs"/>
          </a:endParaRPr>
        </a:p>
      </dgm:t>
    </dgm:pt>
    <dgm:pt modelId="{8C873CD7-0C05-4C98-BCC5-FDB66853AA99}" type="parTrans" cxnId="{7910BDE1-BDD7-41AC-8AE2-406B574E4C17}">
      <dgm:prSet/>
      <dgm:spPr/>
      <dgm:t>
        <a:bodyPr/>
        <a:lstStyle/>
        <a:p>
          <a:endParaRPr lang="fr-CA"/>
        </a:p>
      </dgm:t>
    </dgm:pt>
    <dgm:pt modelId="{ACE39676-CDA3-4FEB-99FC-268189340498}" type="sibTrans" cxnId="{7910BDE1-BDD7-41AC-8AE2-406B574E4C17}">
      <dgm:prSet/>
      <dgm:spPr/>
      <dgm:t>
        <a:bodyPr/>
        <a:lstStyle/>
        <a:p>
          <a:endParaRPr lang="fr-CA"/>
        </a:p>
      </dgm:t>
    </dgm:pt>
    <dgm:pt modelId="{3EB9BBE3-F286-4636-8B99-713894142E1D}" type="pres">
      <dgm:prSet presAssocID="{9AD7536F-CF7F-43B1-A6E5-5E2775AE4873}" presName="Name0" presStyleCnt="0">
        <dgm:presLayoutVars>
          <dgm:chMax val="7"/>
          <dgm:chPref val="7"/>
          <dgm:dir/>
        </dgm:presLayoutVars>
      </dgm:prSet>
      <dgm:spPr/>
      <dgm:t>
        <a:bodyPr/>
        <a:lstStyle/>
        <a:p>
          <a:endParaRPr lang="fr-CA"/>
        </a:p>
      </dgm:t>
    </dgm:pt>
    <dgm:pt modelId="{A2503E83-3ECC-453F-A7C9-4C3F2DC81AB9}" type="pres">
      <dgm:prSet presAssocID="{9AD7536F-CF7F-43B1-A6E5-5E2775AE4873}" presName="Name1" presStyleCnt="0"/>
      <dgm:spPr/>
    </dgm:pt>
    <dgm:pt modelId="{74887BEE-8EFC-44B0-AB81-F084882E306A}" type="pres">
      <dgm:prSet presAssocID="{9AD7536F-CF7F-43B1-A6E5-5E2775AE4873}" presName="cycle" presStyleCnt="0"/>
      <dgm:spPr/>
    </dgm:pt>
    <dgm:pt modelId="{3683AF21-0332-4BCF-9624-A2A2356D1E2D}" type="pres">
      <dgm:prSet presAssocID="{9AD7536F-CF7F-43B1-A6E5-5E2775AE4873}" presName="srcNode" presStyleLbl="node1" presStyleIdx="0" presStyleCnt="4"/>
      <dgm:spPr/>
    </dgm:pt>
    <dgm:pt modelId="{43A7D164-8958-4241-A8C7-2816B4C6FB28}" type="pres">
      <dgm:prSet presAssocID="{9AD7536F-CF7F-43B1-A6E5-5E2775AE4873}" presName="conn" presStyleLbl="parChTrans1D2" presStyleIdx="0" presStyleCnt="1"/>
      <dgm:spPr>
        <a:prstGeom prst="blockArc">
          <a:avLst>
            <a:gd name="adj1" fmla="val 18900000"/>
            <a:gd name="adj2" fmla="val 2700000"/>
            <a:gd name="adj3" fmla="val 384"/>
          </a:avLst>
        </a:prstGeom>
      </dgm:spPr>
      <dgm:t>
        <a:bodyPr/>
        <a:lstStyle/>
        <a:p>
          <a:endParaRPr lang="fr-CA"/>
        </a:p>
      </dgm:t>
    </dgm:pt>
    <dgm:pt modelId="{22D6B83F-2923-46C0-AE53-4AECF3159B25}" type="pres">
      <dgm:prSet presAssocID="{9AD7536F-CF7F-43B1-A6E5-5E2775AE4873}" presName="extraNode" presStyleLbl="node1" presStyleIdx="0" presStyleCnt="4"/>
      <dgm:spPr/>
    </dgm:pt>
    <dgm:pt modelId="{A86A9826-73D7-4226-9571-B0DEC4EA944F}" type="pres">
      <dgm:prSet presAssocID="{9AD7536F-CF7F-43B1-A6E5-5E2775AE4873}" presName="dstNode" presStyleLbl="node1" presStyleIdx="0" presStyleCnt="4"/>
      <dgm:spPr/>
    </dgm:pt>
    <dgm:pt modelId="{F6D081C0-0475-4780-80E2-BB2A2DA1E3E9}" type="pres">
      <dgm:prSet presAssocID="{FC2896AE-D4DC-4088-A292-24430CD4AC75}" presName="text_1" presStyleLbl="node1" presStyleIdx="0" presStyleCnt="4" custFlipHor="1" custScaleX="26760" custLinFactNeighborX="-37896" custLinFactNeighborY="-19774">
        <dgm:presLayoutVars>
          <dgm:bulletEnabled val="1"/>
        </dgm:presLayoutVars>
      </dgm:prSet>
      <dgm:spPr>
        <a:prstGeom prst="rect">
          <a:avLst/>
        </a:prstGeom>
      </dgm:spPr>
      <dgm:t>
        <a:bodyPr/>
        <a:lstStyle/>
        <a:p>
          <a:endParaRPr lang="fr-CA"/>
        </a:p>
      </dgm:t>
    </dgm:pt>
    <dgm:pt modelId="{BE18A270-0B66-4D2D-93FE-C752B2C90BEC}" type="pres">
      <dgm:prSet presAssocID="{FC2896AE-D4DC-4088-A292-24430CD4AC75}" presName="accent_1" presStyleCnt="0"/>
      <dgm:spPr/>
    </dgm:pt>
    <dgm:pt modelId="{41684474-3E09-40DA-BB70-B693844F0AE7}" type="pres">
      <dgm:prSet presAssocID="{FC2896AE-D4DC-4088-A292-24430CD4AC75}" presName="accentRepeatNode" presStyleLbl="solidFgAcc1" presStyleIdx="0" presStyleCnt="4" custScaleX="71253" custScaleY="71027" custLinFactNeighborX="-8582" custLinFactNeighborY="-11800"/>
      <dgm:spPr>
        <a:xfrm>
          <a:off x="1760983" y="262663"/>
          <a:ext cx="572942" cy="571124"/>
        </a:xfrm>
        <a:prstGeom prst="ellipse">
          <a:avLst/>
        </a:prstGeom>
        <a:solidFill>
          <a:sysClr val="window" lastClr="FFFFFF">
            <a:hueOff val="0"/>
            <a:satOff val="0"/>
            <a:lumOff val="0"/>
            <a:alphaOff val="0"/>
          </a:sysClr>
        </a:solidFill>
        <a:ln w="25400" cap="flat" cmpd="sng" algn="ctr">
          <a:solidFill>
            <a:srgbClr val="009999"/>
          </a:solidFill>
          <a:prstDash val="solid"/>
        </a:ln>
        <a:effectLst/>
      </dgm:spPr>
      <dgm:t>
        <a:bodyPr/>
        <a:lstStyle/>
        <a:p>
          <a:endParaRPr lang="fr-CA"/>
        </a:p>
      </dgm:t>
    </dgm:pt>
    <dgm:pt modelId="{7505FB1C-E768-41CA-BB9B-28E498F07045}" type="pres">
      <dgm:prSet presAssocID="{5B28E27E-3B8F-4007-957F-19C809D04080}" presName="text_2" presStyleLbl="node1" presStyleIdx="1" presStyleCnt="4" custScaleX="21692" custLinFactNeighborX="-37988" custLinFactNeighborY="-3095">
        <dgm:presLayoutVars>
          <dgm:bulletEnabled val="1"/>
        </dgm:presLayoutVars>
      </dgm:prSet>
      <dgm:spPr>
        <a:prstGeom prst="rect">
          <a:avLst/>
        </a:prstGeom>
      </dgm:spPr>
      <dgm:t>
        <a:bodyPr/>
        <a:lstStyle/>
        <a:p>
          <a:endParaRPr lang="fr-CA"/>
        </a:p>
      </dgm:t>
    </dgm:pt>
    <dgm:pt modelId="{231D88D1-787C-4934-B684-FAC6A1318B32}" type="pres">
      <dgm:prSet presAssocID="{5B28E27E-3B8F-4007-957F-19C809D04080}" presName="accent_2" presStyleCnt="0"/>
      <dgm:spPr/>
    </dgm:pt>
    <dgm:pt modelId="{08DE9BAD-9712-4FF0-B186-0CF3A338F19C}" type="pres">
      <dgm:prSet presAssocID="{5B28E27E-3B8F-4007-957F-19C809D04080}" presName="accentRepeatNode" presStyleLbl="solidFgAcc1" presStyleIdx="1" presStyleCnt="4" custScaleX="72868" custScaleY="72905"/>
      <dgm:spPr>
        <a:xfrm>
          <a:off x="2192303" y="1315077"/>
          <a:ext cx="585928" cy="586225"/>
        </a:xfrm>
        <a:prstGeom prst="ellipse">
          <a:avLst/>
        </a:prstGeom>
        <a:solidFill>
          <a:sysClr val="window" lastClr="FFFFFF">
            <a:hueOff val="0"/>
            <a:satOff val="0"/>
            <a:lumOff val="0"/>
            <a:alphaOff val="0"/>
          </a:sysClr>
        </a:solidFill>
        <a:ln w="25400" cap="flat" cmpd="sng" algn="ctr">
          <a:solidFill>
            <a:srgbClr val="669900"/>
          </a:solidFill>
          <a:prstDash val="solid"/>
        </a:ln>
        <a:effectLst/>
      </dgm:spPr>
      <dgm:t>
        <a:bodyPr/>
        <a:lstStyle/>
        <a:p>
          <a:endParaRPr lang="fr-CA"/>
        </a:p>
      </dgm:t>
    </dgm:pt>
    <dgm:pt modelId="{4F0A16E2-8223-4A5B-90A3-B0191C7925C4}" type="pres">
      <dgm:prSet presAssocID="{1DBF6407-9794-42C7-8932-369B6FFDD9A1}" presName="text_3" presStyleLbl="node1" presStyleIdx="2" presStyleCnt="4" custScaleX="21872" custLinFactNeighborX="-37820" custLinFactNeighborY="14150">
        <dgm:presLayoutVars>
          <dgm:bulletEnabled val="1"/>
        </dgm:presLayoutVars>
      </dgm:prSet>
      <dgm:spPr>
        <a:prstGeom prst="rect">
          <a:avLst/>
        </a:prstGeom>
      </dgm:spPr>
      <dgm:t>
        <a:bodyPr/>
        <a:lstStyle/>
        <a:p>
          <a:endParaRPr lang="fr-CA"/>
        </a:p>
      </dgm:t>
    </dgm:pt>
    <dgm:pt modelId="{D4F3E856-D834-47B3-892E-5BF34839EB02}" type="pres">
      <dgm:prSet presAssocID="{1DBF6407-9794-42C7-8932-369B6FFDD9A1}" presName="accent_3" presStyleCnt="0"/>
      <dgm:spPr/>
    </dgm:pt>
    <dgm:pt modelId="{DC277BB4-3019-4DAE-A8B6-E7CA7524C0BC}" type="pres">
      <dgm:prSet presAssocID="{1DBF6407-9794-42C7-8932-369B6FFDD9A1}" presName="accentRepeatNode" presStyleLbl="solidFgAcc1" presStyleIdx="2" presStyleCnt="4" custScaleX="70888" custScaleY="71119" custLinFactNeighborX="2505" custLinFactNeighborY="13719"/>
      <dgm:spPr>
        <a:xfrm>
          <a:off x="2220406" y="2397653"/>
          <a:ext cx="570007" cy="571864"/>
        </a:xfrm>
        <a:prstGeom prst="ellipse">
          <a:avLst/>
        </a:prstGeom>
        <a:solidFill>
          <a:sysClr val="window" lastClr="FFFFFF">
            <a:hueOff val="0"/>
            <a:satOff val="0"/>
            <a:lumOff val="0"/>
            <a:alphaOff val="0"/>
          </a:sysClr>
        </a:solidFill>
        <a:ln w="25400" cap="flat" cmpd="sng" algn="ctr">
          <a:solidFill>
            <a:srgbClr val="FFCC00"/>
          </a:solidFill>
          <a:prstDash val="solid"/>
        </a:ln>
        <a:effectLst/>
      </dgm:spPr>
      <dgm:t>
        <a:bodyPr/>
        <a:lstStyle/>
        <a:p>
          <a:endParaRPr lang="fr-CA"/>
        </a:p>
      </dgm:t>
    </dgm:pt>
    <dgm:pt modelId="{573FF4EF-6E78-4B5A-8307-0FA18B61EE90}" type="pres">
      <dgm:prSet presAssocID="{7EA9BE3D-4E93-44F4-BE38-08851BBAE75E}" presName="text_4" presStyleLbl="node1" presStyleIdx="3" presStyleCnt="4" custScaleX="26534" custLinFactNeighborX="-37850" custLinFactNeighborY="22498">
        <dgm:presLayoutVars>
          <dgm:bulletEnabled val="1"/>
        </dgm:presLayoutVars>
      </dgm:prSet>
      <dgm:spPr>
        <a:prstGeom prst="rect">
          <a:avLst/>
        </a:prstGeom>
      </dgm:spPr>
      <dgm:t>
        <a:bodyPr/>
        <a:lstStyle/>
        <a:p>
          <a:endParaRPr lang="fr-CA"/>
        </a:p>
      </dgm:t>
    </dgm:pt>
    <dgm:pt modelId="{1B293708-4065-4CFB-B151-225D7D0E8FB9}" type="pres">
      <dgm:prSet presAssocID="{7EA9BE3D-4E93-44F4-BE38-08851BBAE75E}" presName="accent_4" presStyleCnt="0"/>
      <dgm:spPr/>
    </dgm:pt>
    <dgm:pt modelId="{9B5EB25E-EBBA-4433-B463-D804E9094B37}" type="pres">
      <dgm:prSet presAssocID="{7EA9BE3D-4E93-44F4-BE38-08851BBAE75E}" presName="accentRepeatNode" presStyleLbl="solidFgAcc1" presStyleIdx="3" presStyleCnt="4" custScaleX="73398" custScaleY="68078" custLinFactNeighborX="-12075" custLinFactNeighborY="20396"/>
      <dgm:spPr>
        <a:xfrm>
          <a:off x="1724272" y="3428651"/>
          <a:ext cx="590189" cy="547412"/>
        </a:xfrm>
        <a:prstGeom prst="ellipse">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endParaRPr lang="fr-CA"/>
        </a:p>
      </dgm:t>
    </dgm:pt>
  </dgm:ptLst>
  <dgm:cxnLst>
    <dgm:cxn modelId="{5F0E205C-E884-48B4-B248-B0F8B32D50C2}" srcId="{9AD7536F-CF7F-43B1-A6E5-5E2775AE4873}" destId="{1DBF6407-9794-42C7-8932-369B6FFDD9A1}" srcOrd="2" destOrd="0" parTransId="{94FC5929-3EBA-46F8-9264-D553A912608D}" sibTransId="{4002C5D0-AC8D-480A-8804-D9975F27A509}"/>
    <dgm:cxn modelId="{613B06DC-C6D6-44D4-9FEF-95D7BFFDD502}" type="presOf" srcId="{5B28E27E-3B8F-4007-957F-19C809D04080}" destId="{7505FB1C-E768-41CA-BB9B-28E498F07045}" srcOrd="0" destOrd="0" presId="urn:microsoft.com/office/officeart/2008/layout/VerticalCurvedList"/>
    <dgm:cxn modelId="{7910BDE1-BDD7-41AC-8AE2-406B574E4C17}" srcId="{9AD7536F-CF7F-43B1-A6E5-5E2775AE4873}" destId="{7EA9BE3D-4E93-44F4-BE38-08851BBAE75E}" srcOrd="3" destOrd="0" parTransId="{8C873CD7-0C05-4C98-BCC5-FDB66853AA99}" sibTransId="{ACE39676-CDA3-4FEB-99FC-268189340498}"/>
    <dgm:cxn modelId="{4DC57757-5282-4FDC-AAAF-503B0915D9F6}" type="presOf" srcId="{7EA9BE3D-4E93-44F4-BE38-08851BBAE75E}" destId="{573FF4EF-6E78-4B5A-8307-0FA18B61EE90}" srcOrd="0" destOrd="0" presId="urn:microsoft.com/office/officeart/2008/layout/VerticalCurvedList"/>
    <dgm:cxn modelId="{38E68884-7321-4206-B0BB-CE5036C51894}" type="presOf" srcId="{9AD7536F-CF7F-43B1-A6E5-5E2775AE4873}" destId="{3EB9BBE3-F286-4636-8B99-713894142E1D}" srcOrd="0" destOrd="0" presId="urn:microsoft.com/office/officeart/2008/layout/VerticalCurvedList"/>
    <dgm:cxn modelId="{B6DD460D-B022-4042-89AA-EE3AEF1C63EA}" type="presOf" srcId="{70365BB6-E61F-4138-B108-1E1F93B879CF}" destId="{43A7D164-8958-4241-A8C7-2816B4C6FB28}" srcOrd="0" destOrd="0" presId="urn:microsoft.com/office/officeart/2008/layout/VerticalCurvedList"/>
    <dgm:cxn modelId="{104B256A-9FAF-4048-B348-FBA9ECF01406}" type="presOf" srcId="{1DBF6407-9794-42C7-8932-369B6FFDD9A1}" destId="{4F0A16E2-8223-4A5B-90A3-B0191C7925C4}" srcOrd="0" destOrd="0" presId="urn:microsoft.com/office/officeart/2008/layout/VerticalCurvedList"/>
    <dgm:cxn modelId="{3ECC8541-A8B8-4083-B83C-80EC92CE591E}" type="presOf" srcId="{FC2896AE-D4DC-4088-A292-24430CD4AC75}" destId="{F6D081C0-0475-4780-80E2-BB2A2DA1E3E9}" srcOrd="0" destOrd="0" presId="urn:microsoft.com/office/officeart/2008/layout/VerticalCurvedList"/>
    <dgm:cxn modelId="{7B667F88-EEB2-4CAA-8D86-125D460AEC89}" srcId="{9AD7536F-CF7F-43B1-A6E5-5E2775AE4873}" destId="{FC2896AE-D4DC-4088-A292-24430CD4AC75}" srcOrd="0" destOrd="0" parTransId="{D2DD7A62-1972-4F60-890D-F9FAD98E5797}" sibTransId="{70365BB6-E61F-4138-B108-1E1F93B879CF}"/>
    <dgm:cxn modelId="{54A28F87-70E3-43E1-9BCE-E5F4E6405AD2}" srcId="{9AD7536F-CF7F-43B1-A6E5-5E2775AE4873}" destId="{5B28E27E-3B8F-4007-957F-19C809D04080}" srcOrd="1" destOrd="0" parTransId="{D20AE7D1-2460-4676-8CDB-102BB9B40ADB}" sibTransId="{D8559494-5688-4DDB-8C53-98CD15718458}"/>
    <dgm:cxn modelId="{CBCDAF4A-98C4-486B-9151-821DE8A7EADC}" type="presParOf" srcId="{3EB9BBE3-F286-4636-8B99-713894142E1D}" destId="{A2503E83-3ECC-453F-A7C9-4C3F2DC81AB9}" srcOrd="0" destOrd="0" presId="urn:microsoft.com/office/officeart/2008/layout/VerticalCurvedList"/>
    <dgm:cxn modelId="{0178073F-7BB8-47D5-975F-E2BDC300ED15}" type="presParOf" srcId="{A2503E83-3ECC-453F-A7C9-4C3F2DC81AB9}" destId="{74887BEE-8EFC-44B0-AB81-F084882E306A}" srcOrd="0" destOrd="0" presId="urn:microsoft.com/office/officeart/2008/layout/VerticalCurvedList"/>
    <dgm:cxn modelId="{C22E939C-33CE-454F-AA2C-00E699413E22}" type="presParOf" srcId="{74887BEE-8EFC-44B0-AB81-F084882E306A}" destId="{3683AF21-0332-4BCF-9624-A2A2356D1E2D}" srcOrd="0" destOrd="0" presId="urn:microsoft.com/office/officeart/2008/layout/VerticalCurvedList"/>
    <dgm:cxn modelId="{0A4F06FF-1373-4520-95A9-09871500DB2A}" type="presParOf" srcId="{74887BEE-8EFC-44B0-AB81-F084882E306A}" destId="{43A7D164-8958-4241-A8C7-2816B4C6FB28}" srcOrd="1" destOrd="0" presId="urn:microsoft.com/office/officeart/2008/layout/VerticalCurvedList"/>
    <dgm:cxn modelId="{EA77D1C1-C5EF-41D3-B8A6-1F34F98C547D}" type="presParOf" srcId="{74887BEE-8EFC-44B0-AB81-F084882E306A}" destId="{22D6B83F-2923-46C0-AE53-4AECF3159B25}" srcOrd="2" destOrd="0" presId="urn:microsoft.com/office/officeart/2008/layout/VerticalCurvedList"/>
    <dgm:cxn modelId="{D47D92A4-C7E1-4B7B-961F-BBEAD0D2B14D}" type="presParOf" srcId="{74887BEE-8EFC-44B0-AB81-F084882E306A}" destId="{A86A9826-73D7-4226-9571-B0DEC4EA944F}" srcOrd="3" destOrd="0" presId="urn:microsoft.com/office/officeart/2008/layout/VerticalCurvedList"/>
    <dgm:cxn modelId="{7CA00E9B-80B5-4DBE-AD3C-3FB13B6E0FC2}" type="presParOf" srcId="{A2503E83-3ECC-453F-A7C9-4C3F2DC81AB9}" destId="{F6D081C0-0475-4780-80E2-BB2A2DA1E3E9}" srcOrd="1" destOrd="0" presId="urn:microsoft.com/office/officeart/2008/layout/VerticalCurvedList"/>
    <dgm:cxn modelId="{FA8ACA45-5343-4A61-AB74-22DE7BEB48B2}" type="presParOf" srcId="{A2503E83-3ECC-453F-A7C9-4C3F2DC81AB9}" destId="{BE18A270-0B66-4D2D-93FE-C752B2C90BEC}" srcOrd="2" destOrd="0" presId="urn:microsoft.com/office/officeart/2008/layout/VerticalCurvedList"/>
    <dgm:cxn modelId="{7E273A8C-CFD9-48DA-AB77-6A87287EE685}" type="presParOf" srcId="{BE18A270-0B66-4D2D-93FE-C752B2C90BEC}" destId="{41684474-3E09-40DA-BB70-B693844F0AE7}" srcOrd="0" destOrd="0" presId="urn:microsoft.com/office/officeart/2008/layout/VerticalCurvedList"/>
    <dgm:cxn modelId="{E49DF0B4-0848-41E0-9A5A-B3F3133C9E22}" type="presParOf" srcId="{A2503E83-3ECC-453F-A7C9-4C3F2DC81AB9}" destId="{7505FB1C-E768-41CA-BB9B-28E498F07045}" srcOrd="3" destOrd="0" presId="urn:microsoft.com/office/officeart/2008/layout/VerticalCurvedList"/>
    <dgm:cxn modelId="{2814C941-89AD-4D87-8581-DA5CE820162E}" type="presParOf" srcId="{A2503E83-3ECC-453F-A7C9-4C3F2DC81AB9}" destId="{231D88D1-787C-4934-B684-FAC6A1318B32}" srcOrd="4" destOrd="0" presId="urn:microsoft.com/office/officeart/2008/layout/VerticalCurvedList"/>
    <dgm:cxn modelId="{AF81F02E-B0F0-4833-B724-64B6C8A8722E}" type="presParOf" srcId="{231D88D1-787C-4934-B684-FAC6A1318B32}" destId="{08DE9BAD-9712-4FF0-B186-0CF3A338F19C}" srcOrd="0" destOrd="0" presId="urn:microsoft.com/office/officeart/2008/layout/VerticalCurvedList"/>
    <dgm:cxn modelId="{2C337194-138A-43A8-8737-D736703B35DE}" type="presParOf" srcId="{A2503E83-3ECC-453F-A7C9-4C3F2DC81AB9}" destId="{4F0A16E2-8223-4A5B-90A3-B0191C7925C4}" srcOrd="5" destOrd="0" presId="urn:microsoft.com/office/officeart/2008/layout/VerticalCurvedList"/>
    <dgm:cxn modelId="{7CCFB9DA-67E7-4F4A-8BDE-4F681F2E2EBF}" type="presParOf" srcId="{A2503E83-3ECC-453F-A7C9-4C3F2DC81AB9}" destId="{D4F3E856-D834-47B3-892E-5BF34839EB02}" srcOrd="6" destOrd="0" presId="urn:microsoft.com/office/officeart/2008/layout/VerticalCurvedList"/>
    <dgm:cxn modelId="{F7C1E0A6-D807-461D-8678-AAFFB29B38E7}" type="presParOf" srcId="{D4F3E856-D834-47B3-892E-5BF34839EB02}" destId="{DC277BB4-3019-4DAE-A8B6-E7CA7524C0BC}" srcOrd="0" destOrd="0" presId="urn:microsoft.com/office/officeart/2008/layout/VerticalCurvedList"/>
    <dgm:cxn modelId="{E11AB332-464F-4554-940B-45A6F49C9A9C}" type="presParOf" srcId="{A2503E83-3ECC-453F-A7C9-4C3F2DC81AB9}" destId="{573FF4EF-6E78-4B5A-8307-0FA18B61EE90}" srcOrd="7" destOrd="0" presId="urn:microsoft.com/office/officeart/2008/layout/VerticalCurvedList"/>
    <dgm:cxn modelId="{DB5837DA-8E03-4DFC-B71E-A73FA1D2BF1B}" type="presParOf" srcId="{A2503E83-3ECC-453F-A7C9-4C3F2DC81AB9}" destId="{1B293708-4065-4CFB-B151-225D7D0E8FB9}" srcOrd="8" destOrd="0" presId="urn:microsoft.com/office/officeart/2008/layout/VerticalCurvedList"/>
    <dgm:cxn modelId="{F65AFAF2-0BA1-49FF-95AA-69B6DFA8D8B7}" type="presParOf" srcId="{1B293708-4065-4CFB-B151-225D7D0E8FB9}" destId="{9B5EB25E-EBBA-4433-B463-D804E9094B3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F7832E-0AB8-4C75-A3E2-17BE67F38D22}" type="doc">
      <dgm:prSet loTypeId="urn:microsoft.com/office/officeart/2005/8/layout/cycle6" loCatId="cycle" qsTypeId="urn:microsoft.com/office/officeart/2005/8/quickstyle/simple1#21" qsCatId="simple" csTypeId="urn:microsoft.com/office/officeart/2005/8/colors/colorful5" csCatId="colorful" phldr="1"/>
      <dgm:spPr/>
      <dgm:t>
        <a:bodyPr/>
        <a:lstStyle/>
        <a:p>
          <a:endParaRPr lang="fr-CA"/>
        </a:p>
      </dgm:t>
    </dgm:pt>
    <dgm:pt modelId="{588DF23A-5156-4435-92A8-B3C3B3D17909}">
      <dgm:prSet phldrT="[Texte]" custT="1"/>
      <dgm:spPr/>
      <dgm:t>
        <a:bodyPr/>
        <a:lstStyle/>
        <a:p>
          <a:pPr algn="ctr"/>
          <a:r>
            <a:rPr lang="fr-CA" sz="1400" b="1" dirty="0" smtClean="0"/>
            <a:t>STRUCTURE D’ENCADREMENT</a:t>
          </a:r>
        </a:p>
        <a:p>
          <a:pPr algn="ctr"/>
          <a:r>
            <a:rPr lang="fr-CA" sz="1400" b="1" dirty="0" smtClean="0"/>
            <a:t>Directive locale</a:t>
          </a:r>
        </a:p>
        <a:p>
          <a:pPr algn="ctr"/>
          <a:r>
            <a:rPr lang="fr-CA" sz="1200" dirty="0" smtClean="0"/>
            <a:t>-Aide-mémoire</a:t>
          </a:r>
        </a:p>
        <a:p>
          <a:pPr algn="ctr"/>
          <a:r>
            <a:rPr lang="fr-FR" sz="1200" dirty="0" smtClean="0"/>
            <a:t>-Formulaire d’autorisation </a:t>
          </a:r>
        </a:p>
        <a:p>
          <a:pPr algn="ctr"/>
          <a:r>
            <a:rPr lang="fr-FR" sz="1200" dirty="0" smtClean="0"/>
            <a:t>-Glossaire de définitions</a:t>
          </a:r>
          <a:endParaRPr lang="fr-CA" sz="1200" dirty="0" smtClean="0"/>
        </a:p>
        <a:p>
          <a:pPr algn="ctr"/>
          <a:r>
            <a:rPr lang="fr-CA" sz="1200" dirty="0" smtClean="0"/>
            <a:t>-Logigramme</a:t>
          </a:r>
          <a:endParaRPr lang="fr-CA" sz="1200" dirty="0"/>
        </a:p>
      </dgm:t>
    </dgm:pt>
    <dgm:pt modelId="{473B247F-4EC2-4652-9B68-836C9AB05C14}" type="parTrans" cxnId="{7DE96283-86A7-4E99-AA5F-F67917B7F30A}">
      <dgm:prSet/>
      <dgm:spPr/>
      <dgm:t>
        <a:bodyPr/>
        <a:lstStyle/>
        <a:p>
          <a:endParaRPr lang="fr-CA"/>
        </a:p>
      </dgm:t>
    </dgm:pt>
    <dgm:pt modelId="{B2900F52-F674-43AF-8A3B-5478E287A51B}" type="sibTrans" cxnId="{7DE96283-86A7-4E99-AA5F-F67917B7F30A}">
      <dgm:prSet/>
      <dgm:spPr/>
      <dgm:t>
        <a:bodyPr/>
        <a:lstStyle/>
        <a:p>
          <a:endParaRPr lang="fr-CA"/>
        </a:p>
      </dgm:t>
    </dgm:pt>
    <dgm:pt modelId="{DE1F2C29-3212-48A4-9B70-517AC7ECF849}">
      <dgm:prSet phldrT="[Texte]" custT="1"/>
      <dgm:spPr>
        <a:solidFill>
          <a:schemeClr val="bg1">
            <a:lumMod val="50000"/>
          </a:schemeClr>
        </a:solidFill>
      </dgm:spPr>
      <dgm:t>
        <a:bodyPr/>
        <a:lstStyle/>
        <a:p>
          <a:r>
            <a:rPr lang="fr-CA" sz="1400" b="1" dirty="0" smtClean="0"/>
            <a:t>PARTENARIAT</a:t>
          </a:r>
        </a:p>
        <a:p>
          <a:r>
            <a:rPr lang="fr-CA" sz="1400" dirty="0" smtClean="0"/>
            <a:t>-  </a:t>
          </a:r>
          <a:r>
            <a:rPr lang="fr-CA" sz="1200" dirty="0" smtClean="0"/>
            <a:t>CAVAC (Centre d’aide aux victimes d’actes criminels)</a:t>
          </a:r>
        </a:p>
        <a:p>
          <a:r>
            <a:rPr lang="fr-CA" sz="1200" dirty="0" smtClean="0"/>
            <a:t>- Réseau public de la santé et des  services sociaux</a:t>
          </a:r>
        </a:p>
        <a:p>
          <a:r>
            <a:rPr lang="fr-CA" sz="1200" dirty="0" smtClean="0"/>
            <a:t>- Partenaires clés communautaires</a:t>
          </a:r>
          <a:endParaRPr lang="fr-CA" sz="1200" dirty="0"/>
        </a:p>
      </dgm:t>
    </dgm:pt>
    <dgm:pt modelId="{135B8DC4-2D22-46F1-887F-4ABEA3930EC7}" type="parTrans" cxnId="{02F78B8A-FF0F-4FFD-B616-950ED2DF44AE}">
      <dgm:prSet/>
      <dgm:spPr/>
      <dgm:t>
        <a:bodyPr/>
        <a:lstStyle/>
        <a:p>
          <a:endParaRPr lang="fr-CA"/>
        </a:p>
      </dgm:t>
    </dgm:pt>
    <dgm:pt modelId="{D5D54F09-4939-4661-9C41-6F688E6B1C65}" type="sibTrans" cxnId="{02F78B8A-FF0F-4FFD-B616-950ED2DF44AE}">
      <dgm:prSet/>
      <dgm:spPr/>
      <dgm:t>
        <a:bodyPr/>
        <a:lstStyle/>
        <a:p>
          <a:endParaRPr lang="fr-CA"/>
        </a:p>
      </dgm:t>
    </dgm:pt>
    <dgm:pt modelId="{14D7EDB2-345E-4C2C-82D4-47947D51578A}">
      <dgm:prSet phldrT="[Texte]" custT="1"/>
      <dgm:spPr>
        <a:solidFill>
          <a:schemeClr val="accent6">
            <a:lumMod val="75000"/>
          </a:schemeClr>
        </a:solidFill>
      </dgm:spPr>
      <dgm:t>
        <a:bodyPr/>
        <a:lstStyle/>
        <a:p>
          <a:r>
            <a:rPr lang="fr-CA" sz="1400" b="1" dirty="0" smtClean="0"/>
            <a:t>COMMUNICATION</a:t>
          </a:r>
        </a:p>
        <a:p>
          <a:r>
            <a:rPr lang="fr-CA" sz="1200" dirty="0" smtClean="0"/>
            <a:t>Plan et activités de communication interne/externe/de gestion</a:t>
          </a:r>
          <a:endParaRPr lang="fr-CA" sz="1200" dirty="0"/>
        </a:p>
      </dgm:t>
    </dgm:pt>
    <dgm:pt modelId="{EA11FEE2-2E16-4B7A-8C97-125D8902D79E}" type="parTrans" cxnId="{D052E484-1754-4113-AF52-18D4B89076BF}">
      <dgm:prSet/>
      <dgm:spPr/>
      <dgm:t>
        <a:bodyPr/>
        <a:lstStyle/>
        <a:p>
          <a:endParaRPr lang="fr-CA"/>
        </a:p>
      </dgm:t>
    </dgm:pt>
    <dgm:pt modelId="{71E855A2-7CA3-4800-A19C-F092D38066DB}" type="sibTrans" cxnId="{D052E484-1754-4113-AF52-18D4B89076BF}">
      <dgm:prSet/>
      <dgm:spPr/>
      <dgm:t>
        <a:bodyPr/>
        <a:lstStyle/>
        <a:p>
          <a:endParaRPr lang="fr-CA"/>
        </a:p>
      </dgm:t>
    </dgm:pt>
    <dgm:pt modelId="{A1F473D6-1C7E-40F9-B93B-5C118A16BCD6}">
      <dgm:prSet phldrT="[Texte]" custT="1"/>
      <dgm:spPr>
        <a:solidFill>
          <a:srgbClr val="7030A0"/>
        </a:solidFill>
      </dgm:spPr>
      <dgm:t>
        <a:bodyPr/>
        <a:lstStyle/>
        <a:p>
          <a:r>
            <a:rPr lang="fr-CA" sz="1400" b="1" dirty="0" smtClean="0"/>
            <a:t>ÉVALUATION</a:t>
          </a:r>
        </a:p>
        <a:p>
          <a:r>
            <a:rPr lang="fr-CA" sz="1200" dirty="0" smtClean="0"/>
            <a:t>Stratégie d’évaluation </a:t>
          </a:r>
        </a:p>
        <a:p>
          <a:r>
            <a:rPr lang="fr-CA" sz="1200" dirty="0" smtClean="0"/>
            <a:t>- d’implantation</a:t>
          </a:r>
        </a:p>
        <a:p>
          <a:r>
            <a:rPr lang="fr-CA" sz="1200" dirty="0" smtClean="0"/>
            <a:t>- des effets</a:t>
          </a:r>
          <a:endParaRPr lang="fr-CA" sz="1100" dirty="0"/>
        </a:p>
      </dgm:t>
    </dgm:pt>
    <dgm:pt modelId="{9EF8B781-C699-4ABD-8BFC-58AE76FC0D24}" type="parTrans" cxnId="{A21CF9E0-747F-42EC-828F-D51167B6A058}">
      <dgm:prSet/>
      <dgm:spPr/>
      <dgm:t>
        <a:bodyPr/>
        <a:lstStyle/>
        <a:p>
          <a:endParaRPr lang="fr-CA"/>
        </a:p>
      </dgm:t>
    </dgm:pt>
    <dgm:pt modelId="{7D592649-1BF2-4234-92DB-5D82F2FA590E}" type="sibTrans" cxnId="{A21CF9E0-747F-42EC-828F-D51167B6A058}">
      <dgm:prSet/>
      <dgm:spPr/>
      <dgm:t>
        <a:bodyPr/>
        <a:lstStyle/>
        <a:p>
          <a:endParaRPr lang="fr-CA"/>
        </a:p>
      </dgm:t>
    </dgm:pt>
    <dgm:pt modelId="{4A39D03A-0993-4F21-A3ED-882D22D43032}">
      <dgm:prSet phldrT="[Texte]" custT="1"/>
      <dgm:spPr>
        <a:solidFill>
          <a:schemeClr val="accent2">
            <a:lumMod val="75000"/>
          </a:schemeClr>
        </a:solidFill>
      </dgm:spPr>
      <dgm:t>
        <a:bodyPr/>
        <a:lstStyle/>
        <a:p>
          <a:r>
            <a:rPr lang="fr-CA" sz="1400" b="1" dirty="0" smtClean="0"/>
            <a:t>FORMATION/OUTILS</a:t>
          </a:r>
        </a:p>
        <a:p>
          <a:r>
            <a:rPr lang="fr-CA" sz="1400" dirty="0" smtClean="0"/>
            <a:t>- </a:t>
          </a:r>
          <a:r>
            <a:rPr lang="fr-CA" sz="1200" dirty="0" smtClean="0"/>
            <a:t>Capsule IPAM-CAMPUS</a:t>
          </a:r>
        </a:p>
        <a:p>
          <a:r>
            <a:rPr lang="fr-CA" sz="1200" dirty="0" smtClean="0"/>
            <a:t>-Aide mémoire-Détection</a:t>
          </a:r>
        </a:p>
        <a:p>
          <a:r>
            <a:rPr lang="fr-CA" sz="1200" dirty="0" smtClean="0"/>
            <a:t>- Aide à la tâche</a:t>
          </a:r>
        </a:p>
        <a:p>
          <a:r>
            <a:rPr lang="fr-CA" sz="1200" dirty="0" smtClean="0"/>
            <a:t>- Outil liens Maltraitance et code criminel</a:t>
          </a:r>
          <a:endParaRPr lang="fr-CA" sz="1200" dirty="0"/>
        </a:p>
      </dgm:t>
    </dgm:pt>
    <dgm:pt modelId="{8BCB4092-AA40-4633-BB90-C3BA594767BB}" type="parTrans" cxnId="{301892EB-A8F3-417C-B837-A5CE7EE0F46B}">
      <dgm:prSet/>
      <dgm:spPr/>
      <dgm:t>
        <a:bodyPr/>
        <a:lstStyle/>
        <a:p>
          <a:endParaRPr lang="fr-CA"/>
        </a:p>
      </dgm:t>
    </dgm:pt>
    <dgm:pt modelId="{2F2B8FBA-4495-4D39-9601-D1D2396C62D3}" type="sibTrans" cxnId="{301892EB-A8F3-417C-B837-A5CE7EE0F46B}">
      <dgm:prSet/>
      <dgm:spPr/>
      <dgm:t>
        <a:bodyPr/>
        <a:lstStyle/>
        <a:p>
          <a:endParaRPr lang="fr-CA"/>
        </a:p>
      </dgm:t>
    </dgm:pt>
    <dgm:pt modelId="{93C6F2DF-C1AF-466D-8E59-551FC0E5E25B}" type="pres">
      <dgm:prSet presAssocID="{50F7832E-0AB8-4C75-A3E2-17BE67F38D22}" presName="cycle" presStyleCnt="0">
        <dgm:presLayoutVars>
          <dgm:dir/>
          <dgm:resizeHandles val="exact"/>
        </dgm:presLayoutVars>
      </dgm:prSet>
      <dgm:spPr/>
      <dgm:t>
        <a:bodyPr/>
        <a:lstStyle/>
        <a:p>
          <a:endParaRPr lang="fr-CA"/>
        </a:p>
      </dgm:t>
    </dgm:pt>
    <dgm:pt modelId="{97CE826A-4CB9-4EFE-85CD-DCF3C3DEBA30}" type="pres">
      <dgm:prSet presAssocID="{588DF23A-5156-4435-92A8-B3C3B3D17909}" presName="node" presStyleLbl="node1" presStyleIdx="0" presStyleCnt="5" custScaleX="131388" custScaleY="176338">
        <dgm:presLayoutVars>
          <dgm:bulletEnabled val="1"/>
        </dgm:presLayoutVars>
      </dgm:prSet>
      <dgm:spPr/>
      <dgm:t>
        <a:bodyPr/>
        <a:lstStyle/>
        <a:p>
          <a:endParaRPr lang="fr-CA"/>
        </a:p>
      </dgm:t>
    </dgm:pt>
    <dgm:pt modelId="{44006E21-A846-4711-AE39-01E3D2AD3B4D}" type="pres">
      <dgm:prSet presAssocID="{588DF23A-5156-4435-92A8-B3C3B3D17909}" presName="spNode" presStyleCnt="0"/>
      <dgm:spPr/>
      <dgm:t>
        <a:bodyPr/>
        <a:lstStyle/>
        <a:p>
          <a:endParaRPr lang="fr-CA"/>
        </a:p>
      </dgm:t>
    </dgm:pt>
    <dgm:pt modelId="{B5D34B75-E720-4242-8C52-335DCE693503}" type="pres">
      <dgm:prSet presAssocID="{B2900F52-F674-43AF-8A3B-5478E287A51B}" presName="sibTrans" presStyleLbl="sibTrans1D1" presStyleIdx="0" presStyleCnt="5"/>
      <dgm:spPr/>
      <dgm:t>
        <a:bodyPr/>
        <a:lstStyle/>
        <a:p>
          <a:endParaRPr lang="fr-CA"/>
        </a:p>
      </dgm:t>
    </dgm:pt>
    <dgm:pt modelId="{DD05CCC6-9764-4CB0-A6A4-38B6A3CED029}" type="pres">
      <dgm:prSet presAssocID="{4A39D03A-0993-4F21-A3ED-882D22D43032}" presName="node" presStyleLbl="node1" presStyleIdx="1" presStyleCnt="5" custScaleX="157597" custScaleY="163191" custRadScaleRad="101165" custRadScaleInc="32533">
        <dgm:presLayoutVars>
          <dgm:bulletEnabled val="1"/>
        </dgm:presLayoutVars>
      </dgm:prSet>
      <dgm:spPr/>
      <dgm:t>
        <a:bodyPr/>
        <a:lstStyle/>
        <a:p>
          <a:endParaRPr lang="fr-CA"/>
        </a:p>
      </dgm:t>
    </dgm:pt>
    <dgm:pt modelId="{9AD17C2F-EBE5-4088-B3B8-4244A3D8FA8A}" type="pres">
      <dgm:prSet presAssocID="{4A39D03A-0993-4F21-A3ED-882D22D43032}" presName="spNode" presStyleCnt="0"/>
      <dgm:spPr/>
      <dgm:t>
        <a:bodyPr/>
        <a:lstStyle/>
        <a:p>
          <a:endParaRPr lang="fr-CA"/>
        </a:p>
      </dgm:t>
    </dgm:pt>
    <dgm:pt modelId="{1CE89471-5D68-4449-ADB7-670ECB98A6DC}" type="pres">
      <dgm:prSet presAssocID="{2F2B8FBA-4495-4D39-9601-D1D2396C62D3}" presName="sibTrans" presStyleLbl="sibTrans1D1" presStyleIdx="1" presStyleCnt="5"/>
      <dgm:spPr/>
      <dgm:t>
        <a:bodyPr/>
        <a:lstStyle/>
        <a:p>
          <a:endParaRPr lang="fr-CA"/>
        </a:p>
      </dgm:t>
    </dgm:pt>
    <dgm:pt modelId="{A8E2620F-31B8-40B7-84EF-CE2F31FADFB9}" type="pres">
      <dgm:prSet presAssocID="{DE1F2C29-3212-48A4-9B70-517AC7ECF849}" presName="node" presStyleLbl="node1" presStyleIdx="2" presStyleCnt="5" custScaleX="146431" custScaleY="163191" custRadScaleRad="105492" custRadScaleInc="-16353">
        <dgm:presLayoutVars>
          <dgm:bulletEnabled val="1"/>
        </dgm:presLayoutVars>
      </dgm:prSet>
      <dgm:spPr/>
      <dgm:t>
        <a:bodyPr/>
        <a:lstStyle/>
        <a:p>
          <a:endParaRPr lang="fr-CA"/>
        </a:p>
      </dgm:t>
    </dgm:pt>
    <dgm:pt modelId="{CD2DBDF8-0DB2-4241-8813-219D4D0EBC07}" type="pres">
      <dgm:prSet presAssocID="{DE1F2C29-3212-48A4-9B70-517AC7ECF849}" presName="spNode" presStyleCnt="0"/>
      <dgm:spPr/>
      <dgm:t>
        <a:bodyPr/>
        <a:lstStyle/>
        <a:p>
          <a:endParaRPr lang="fr-CA"/>
        </a:p>
      </dgm:t>
    </dgm:pt>
    <dgm:pt modelId="{A7D7CB6C-7D88-409C-96CD-65317702FA02}" type="pres">
      <dgm:prSet presAssocID="{D5D54F09-4939-4661-9C41-6F688E6B1C65}" presName="sibTrans" presStyleLbl="sibTrans1D1" presStyleIdx="2" presStyleCnt="5"/>
      <dgm:spPr/>
      <dgm:t>
        <a:bodyPr/>
        <a:lstStyle/>
        <a:p>
          <a:endParaRPr lang="fr-CA"/>
        </a:p>
      </dgm:t>
    </dgm:pt>
    <dgm:pt modelId="{66EBF543-9C94-443E-9E63-C83137BE360A}" type="pres">
      <dgm:prSet presAssocID="{14D7EDB2-345E-4C2C-82D4-47947D51578A}" presName="node" presStyleLbl="node1" presStyleIdx="3" presStyleCnt="5" custScaleX="154697" custScaleY="163191" custRadScaleRad="103146" custRadScaleInc="9751">
        <dgm:presLayoutVars>
          <dgm:bulletEnabled val="1"/>
        </dgm:presLayoutVars>
      </dgm:prSet>
      <dgm:spPr/>
      <dgm:t>
        <a:bodyPr/>
        <a:lstStyle/>
        <a:p>
          <a:endParaRPr lang="fr-CA"/>
        </a:p>
      </dgm:t>
    </dgm:pt>
    <dgm:pt modelId="{0A1EA36D-1A26-40D9-B4DB-DF4ADBBB86AE}" type="pres">
      <dgm:prSet presAssocID="{14D7EDB2-345E-4C2C-82D4-47947D51578A}" presName="spNode" presStyleCnt="0"/>
      <dgm:spPr/>
      <dgm:t>
        <a:bodyPr/>
        <a:lstStyle/>
        <a:p>
          <a:endParaRPr lang="fr-CA"/>
        </a:p>
      </dgm:t>
    </dgm:pt>
    <dgm:pt modelId="{EA959BF1-AF58-42B7-AFCC-918E7A9EAFC6}" type="pres">
      <dgm:prSet presAssocID="{71E855A2-7CA3-4800-A19C-F092D38066DB}" presName="sibTrans" presStyleLbl="sibTrans1D1" presStyleIdx="3" presStyleCnt="5"/>
      <dgm:spPr/>
      <dgm:t>
        <a:bodyPr/>
        <a:lstStyle/>
        <a:p>
          <a:endParaRPr lang="fr-CA"/>
        </a:p>
      </dgm:t>
    </dgm:pt>
    <dgm:pt modelId="{5F74FF42-16DD-4747-809B-3E4192E0897B}" type="pres">
      <dgm:prSet presAssocID="{A1F473D6-1C7E-40F9-B93B-5C118A16BCD6}" presName="node" presStyleLbl="node1" presStyleIdx="4" presStyleCnt="5" custScaleX="131264" custScaleY="167652" custRadScaleRad="99420" custRadScaleInc="-35769">
        <dgm:presLayoutVars>
          <dgm:bulletEnabled val="1"/>
        </dgm:presLayoutVars>
      </dgm:prSet>
      <dgm:spPr/>
      <dgm:t>
        <a:bodyPr/>
        <a:lstStyle/>
        <a:p>
          <a:endParaRPr lang="fr-CA"/>
        </a:p>
      </dgm:t>
    </dgm:pt>
    <dgm:pt modelId="{AA36456D-3D0C-4A75-9350-B4DD7A5F6197}" type="pres">
      <dgm:prSet presAssocID="{A1F473D6-1C7E-40F9-B93B-5C118A16BCD6}" presName="spNode" presStyleCnt="0"/>
      <dgm:spPr/>
      <dgm:t>
        <a:bodyPr/>
        <a:lstStyle/>
        <a:p>
          <a:endParaRPr lang="fr-CA"/>
        </a:p>
      </dgm:t>
    </dgm:pt>
    <dgm:pt modelId="{32AAF470-8C0D-4A01-A8AE-F20A31271D2A}" type="pres">
      <dgm:prSet presAssocID="{7D592649-1BF2-4234-92DB-5D82F2FA590E}" presName="sibTrans" presStyleLbl="sibTrans1D1" presStyleIdx="4" presStyleCnt="5"/>
      <dgm:spPr/>
      <dgm:t>
        <a:bodyPr/>
        <a:lstStyle/>
        <a:p>
          <a:endParaRPr lang="fr-CA"/>
        </a:p>
      </dgm:t>
    </dgm:pt>
  </dgm:ptLst>
  <dgm:cxnLst>
    <dgm:cxn modelId="{4C54E3D6-6537-4AE0-A730-D970AB99690E}" type="presOf" srcId="{71E855A2-7CA3-4800-A19C-F092D38066DB}" destId="{EA959BF1-AF58-42B7-AFCC-918E7A9EAFC6}" srcOrd="0" destOrd="0" presId="urn:microsoft.com/office/officeart/2005/8/layout/cycle6"/>
    <dgm:cxn modelId="{A21CF9E0-747F-42EC-828F-D51167B6A058}" srcId="{50F7832E-0AB8-4C75-A3E2-17BE67F38D22}" destId="{A1F473D6-1C7E-40F9-B93B-5C118A16BCD6}" srcOrd="4" destOrd="0" parTransId="{9EF8B781-C699-4ABD-8BFC-58AE76FC0D24}" sibTransId="{7D592649-1BF2-4234-92DB-5D82F2FA590E}"/>
    <dgm:cxn modelId="{FDF4F3D7-FC0E-4622-A8C0-67AADCD31124}" type="presOf" srcId="{7D592649-1BF2-4234-92DB-5D82F2FA590E}" destId="{32AAF470-8C0D-4A01-A8AE-F20A31271D2A}" srcOrd="0" destOrd="0" presId="urn:microsoft.com/office/officeart/2005/8/layout/cycle6"/>
    <dgm:cxn modelId="{02F78B8A-FF0F-4FFD-B616-950ED2DF44AE}" srcId="{50F7832E-0AB8-4C75-A3E2-17BE67F38D22}" destId="{DE1F2C29-3212-48A4-9B70-517AC7ECF849}" srcOrd="2" destOrd="0" parTransId="{135B8DC4-2D22-46F1-887F-4ABEA3930EC7}" sibTransId="{D5D54F09-4939-4661-9C41-6F688E6B1C65}"/>
    <dgm:cxn modelId="{D052E484-1754-4113-AF52-18D4B89076BF}" srcId="{50F7832E-0AB8-4C75-A3E2-17BE67F38D22}" destId="{14D7EDB2-345E-4C2C-82D4-47947D51578A}" srcOrd="3" destOrd="0" parTransId="{EA11FEE2-2E16-4B7A-8C97-125D8902D79E}" sibTransId="{71E855A2-7CA3-4800-A19C-F092D38066DB}"/>
    <dgm:cxn modelId="{3F34186A-2C31-4BB0-A99C-7D1F63CAED5B}" type="presOf" srcId="{588DF23A-5156-4435-92A8-B3C3B3D17909}" destId="{97CE826A-4CB9-4EFE-85CD-DCF3C3DEBA30}" srcOrd="0" destOrd="0" presId="urn:microsoft.com/office/officeart/2005/8/layout/cycle6"/>
    <dgm:cxn modelId="{62A318C9-BBAC-4432-A777-052277D7C67B}" type="presOf" srcId="{2F2B8FBA-4495-4D39-9601-D1D2396C62D3}" destId="{1CE89471-5D68-4449-ADB7-670ECB98A6DC}" srcOrd="0" destOrd="0" presId="urn:microsoft.com/office/officeart/2005/8/layout/cycle6"/>
    <dgm:cxn modelId="{1DF50F23-2BF8-42B3-960A-9ECE8EE7BECD}" type="presOf" srcId="{A1F473D6-1C7E-40F9-B93B-5C118A16BCD6}" destId="{5F74FF42-16DD-4747-809B-3E4192E0897B}" srcOrd="0" destOrd="0" presId="urn:microsoft.com/office/officeart/2005/8/layout/cycle6"/>
    <dgm:cxn modelId="{61743B17-5B3B-4ECE-BF24-6E960DCDCA37}" type="presOf" srcId="{D5D54F09-4939-4661-9C41-6F688E6B1C65}" destId="{A7D7CB6C-7D88-409C-96CD-65317702FA02}" srcOrd="0" destOrd="0" presId="urn:microsoft.com/office/officeart/2005/8/layout/cycle6"/>
    <dgm:cxn modelId="{82194018-684B-4740-AF7F-B936D4BD8E03}" type="presOf" srcId="{14D7EDB2-345E-4C2C-82D4-47947D51578A}" destId="{66EBF543-9C94-443E-9E63-C83137BE360A}" srcOrd="0" destOrd="0" presId="urn:microsoft.com/office/officeart/2005/8/layout/cycle6"/>
    <dgm:cxn modelId="{9A2584AF-EDEA-475F-BACC-2FC66F0F6AF2}" type="presOf" srcId="{B2900F52-F674-43AF-8A3B-5478E287A51B}" destId="{B5D34B75-E720-4242-8C52-335DCE693503}" srcOrd="0" destOrd="0" presId="urn:microsoft.com/office/officeart/2005/8/layout/cycle6"/>
    <dgm:cxn modelId="{489E7377-6D5C-43FB-BB3C-49242CAE4F4D}" type="presOf" srcId="{DE1F2C29-3212-48A4-9B70-517AC7ECF849}" destId="{A8E2620F-31B8-40B7-84EF-CE2F31FADFB9}" srcOrd="0" destOrd="0" presId="urn:microsoft.com/office/officeart/2005/8/layout/cycle6"/>
    <dgm:cxn modelId="{90F13498-3466-465F-B2E6-78BA7533DAFF}" type="presOf" srcId="{4A39D03A-0993-4F21-A3ED-882D22D43032}" destId="{DD05CCC6-9764-4CB0-A6A4-38B6A3CED029}" srcOrd="0" destOrd="0" presId="urn:microsoft.com/office/officeart/2005/8/layout/cycle6"/>
    <dgm:cxn modelId="{7DE96283-86A7-4E99-AA5F-F67917B7F30A}" srcId="{50F7832E-0AB8-4C75-A3E2-17BE67F38D22}" destId="{588DF23A-5156-4435-92A8-B3C3B3D17909}" srcOrd="0" destOrd="0" parTransId="{473B247F-4EC2-4652-9B68-836C9AB05C14}" sibTransId="{B2900F52-F674-43AF-8A3B-5478E287A51B}"/>
    <dgm:cxn modelId="{F9BF48FD-7263-424E-8E59-8C70A21AC3D1}" type="presOf" srcId="{50F7832E-0AB8-4C75-A3E2-17BE67F38D22}" destId="{93C6F2DF-C1AF-466D-8E59-551FC0E5E25B}" srcOrd="0" destOrd="0" presId="urn:microsoft.com/office/officeart/2005/8/layout/cycle6"/>
    <dgm:cxn modelId="{301892EB-A8F3-417C-B837-A5CE7EE0F46B}" srcId="{50F7832E-0AB8-4C75-A3E2-17BE67F38D22}" destId="{4A39D03A-0993-4F21-A3ED-882D22D43032}" srcOrd="1" destOrd="0" parTransId="{8BCB4092-AA40-4633-BB90-C3BA594767BB}" sibTransId="{2F2B8FBA-4495-4D39-9601-D1D2396C62D3}"/>
    <dgm:cxn modelId="{35347481-BC69-4FB1-951F-63ADF572C9F9}" type="presParOf" srcId="{93C6F2DF-C1AF-466D-8E59-551FC0E5E25B}" destId="{97CE826A-4CB9-4EFE-85CD-DCF3C3DEBA30}" srcOrd="0" destOrd="0" presId="urn:microsoft.com/office/officeart/2005/8/layout/cycle6"/>
    <dgm:cxn modelId="{1C7CE9C6-67BA-416F-BF0E-3158AFBBE6C5}" type="presParOf" srcId="{93C6F2DF-C1AF-466D-8E59-551FC0E5E25B}" destId="{44006E21-A846-4711-AE39-01E3D2AD3B4D}" srcOrd="1" destOrd="0" presId="urn:microsoft.com/office/officeart/2005/8/layout/cycle6"/>
    <dgm:cxn modelId="{C617A807-22DD-4EF4-AACC-C6E53435F651}" type="presParOf" srcId="{93C6F2DF-C1AF-466D-8E59-551FC0E5E25B}" destId="{B5D34B75-E720-4242-8C52-335DCE693503}" srcOrd="2" destOrd="0" presId="urn:microsoft.com/office/officeart/2005/8/layout/cycle6"/>
    <dgm:cxn modelId="{D8EF0FAF-E841-4F3E-8945-FDDA8F94B982}" type="presParOf" srcId="{93C6F2DF-C1AF-466D-8E59-551FC0E5E25B}" destId="{DD05CCC6-9764-4CB0-A6A4-38B6A3CED029}" srcOrd="3" destOrd="0" presId="urn:microsoft.com/office/officeart/2005/8/layout/cycle6"/>
    <dgm:cxn modelId="{846D0627-779C-4B89-A6B1-8E1E4A772357}" type="presParOf" srcId="{93C6F2DF-C1AF-466D-8E59-551FC0E5E25B}" destId="{9AD17C2F-EBE5-4088-B3B8-4244A3D8FA8A}" srcOrd="4" destOrd="0" presId="urn:microsoft.com/office/officeart/2005/8/layout/cycle6"/>
    <dgm:cxn modelId="{3154A6E2-6A9C-41CB-8F9C-564CA3C67AC8}" type="presParOf" srcId="{93C6F2DF-C1AF-466D-8E59-551FC0E5E25B}" destId="{1CE89471-5D68-4449-ADB7-670ECB98A6DC}" srcOrd="5" destOrd="0" presId="urn:microsoft.com/office/officeart/2005/8/layout/cycle6"/>
    <dgm:cxn modelId="{877DC046-373C-417A-B020-CF5AB6F1A561}" type="presParOf" srcId="{93C6F2DF-C1AF-466D-8E59-551FC0E5E25B}" destId="{A8E2620F-31B8-40B7-84EF-CE2F31FADFB9}" srcOrd="6" destOrd="0" presId="urn:microsoft.com/office/officeart/2005/8/layout/cycle6"/>
    <dgm:cxn modelId="{409D1DA5-10B8-4F1D-B1F9-D40CFDD2D514}" type="presParOf" srcId="{93C6F2DF-C1AF-466D-8E59-551FC0E5E25B}" destId="{CD2DBDF8-0DB2-4241-8813-219D4D0EBC07}" srcOrd="7" destOrd="0" presId="urn:microsoft.com/office/officeart/2005/8/layout/cycle6"/>
    <dgm:cxn modelId="{9FFC655F-C315-4862-981E-9137A2660327}" type="presParOf" srcId="{93C6F2DF-C1AF-466D-8E59-551FC0E5E25B}" destId="{A7D7CB6C-7D88-409C-96CD-65317702FA02}" srcOrd="8" destOrd="0" presId="urn:microsoft.com/office/officeart/2005/8/layout/cycle6"/>
    <dgm:cxn modelId="{6556AEDE-891B-4E12-8F93-574337155BD3}" type="presParOf" srcId="{93C6F2DF-C1AF-466D-8E59-551FC0E5E25B}" destId="{66EBF543-9C94-443E-9E63-C83137BE360A}" srcOrd="9" destOrd="0" presId="urn:microsoft.com/office/officeart/2005/8/layout/cycle6"/>
    <dgm:cxn modelId="{F7AC5624-4289-4DFC-B6B0-C562FCDCCF0A}" type="presParOf" srcId="{93C6F2DF-C1AF-466D-8E59-551FC0E5E25B}" destId="{0A1EA36D-1A26-40D9-B4DB-DF4ADBBB86AE}" srcOrd="10" destOrd="0" presId="urn:microsoft.com/office/officeart/2005/8/layout/cycle6"/>
    <dgm:cxn modelId="{B5F67D60-F196-4DE1-9658-B23FB0CFD6C8}" type="presParOf" srcId="{93C6F2DF-C1AF-466D-8E59-551FC0E5E25B}" destId="{EA959BF1-AF58-42B7-AFCC-918E7A9EAFC6}" srcOrd="11" destOrd="0" presId="urn:microsoft.com/office/officeart/2005/8/layout/cycle6"/>
    <dgm:cxn modelId="{02D3CFB8-1733-4A60-8B41-0F2A969715F6}" type="presParOf" srcId="{93C6F2DF-C1AF-466D-8E59-551FC0E5E25B}" destId="{5F74FF42-16DD-4747-809B-3E4192E0897B}" srcOrd="12" destOrd="0" presId="urn:microsoft.com/office/officeart/2005/8/layout/cycle6"/>
    <dgm:cxn modelId="{68F755BA-5CB9-4011-88C3-DF8ADA28C8BE}" type="presParOf" srcId="{93C6F2DF-C1AF-466D-8E59-551FC0E5E25B}" destId="{AA36456D-3D0C-4A75-9350-B4DD7A5F6197}" srcOrd="13" destOrd="0" presId="urn:microsoft.com/office/officeart/2005/8/layout/cycle6"/>
    <dgm:cxn modelId="{CD676961-9CE9-49EB-A691-EC48BCAC547D}" type="presParOf" srcId="{93C6F2DF-C1AF-466D-8E59-551FC0E5E25B}" destId="{32AAF470-8C0D-4A01-A8AE-F20A31271D2A}"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20636-CCBE-4AD8-88DE-09C4DFE73D76}">
      <dsp:nvSpPr>
        <dsp:cNvPr id="0" name=""/>
        <dsp:cNvSpPr/>
      </dsp:nvSpPr>
      <dsp:spPr>
        <a:xfrm>
          <a:off x="635054" y="175"/>
          <a:ext cx="1538095" cy="1538095"/>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4647" tIns="15240" rIns="84647" bIns="15240" numCol="1" spcCol="1270" anchor="ctr" anchorCtr="0">
          <a:noAutofit/>
        </a:bodyPr>
        <a:lstStyle/>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- 1 -</a:t>
          </a:r>
        </a:p>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prévention</a:t>
          </a:r>
          <a:endParaRPr lang="fr-CA" sz="1200" b="1" kern="1200" dirty="0">
            <a:solidFill>
              <a:sysClr val="windowText" lastClr="000000"/>
            </a:solidFill>
            <a:latin typeface="Calibri"/>
            <a:ea typeface="+mn-ea"/>
            <a:cs typeface="+mn-cs"/>
          </a:endParaRPr>
        </a:p>
      </dsp:txBody>
      <dsp:txXfrm>
        <a:off x="860303" y="225424"/>
        <a:ext cx="1087597" cy="1087597"/>
      </dsp:txXfrm>
    </dsp:sp>
    <dsp:sp modelId="{0B04AC33-A928-4095-A7E9-55C806695EC5}">
      <dsp:nvSpPr>
        <dsp:cNvPr id="0" name=""/>
        <dsp:cNvSpPr/>
      </dsp:nvSpPr>
      <dsp:spPr>
        <a:xfrm>
          <a:off x="1865530" y="175"/>
          <a:ext cx="1538095" cy="1538095"/>
        </a:xfrm>
        <a:prstGeom prst="ellipse">
          <a:avLst/>
        </a:prstGeom>
        <a:solidFill>
          <a:srgbClr val="009999">
            <a:alpha val="49804"/>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4647" tIns="15240" rIns="84647" bIns="15240" numCol="1" spcCol="1270" anchor="ctr" anchorCtr="0">
          <a:noAutofit/>
        </a:bodyPr>
        <a:lstStyle/>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- 2 -</a:t>
          </a:r>
        </a:p>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détection</a:t>
          </a:r>
          <a:endParaRPr lang="fr-CA" sz="800" b="1" kern="1200" dirty="0">
            <a:solidFill>
              <a:sysClr val="windowText" lastClr="000000"/>
            </a:solidFill>
            <a:latin typeface="Calibri"/>
            <a:ea typeface="+mn-ea"/>
            <a:cs typeface="+mn-cs"/>
          </a:endParaRPr>
        </a:p>
      </dsp:txBody>
      <dsp:txXfrm>
        <a:off x="2090779" y="225424"/>
        <a:ext cx="1087597" cy="1087597"/>
      </dsp:txXfrm>
    </dsp:sp>
    <dsp:sp modelId="{7FFBBA1C-505A-467D-A33D-8DB97E486F5E}">
      <dsp:nvSpPr>
        <dsp:cNvPr id="0" name=""/>
        <dsp:cNvSpPr/>
      </dsp:nvSpPr>
      <dsp:spPr>
        <a:xfrm>
          <a:off x="3096006" y="175"/>
          <a:ext cx="1538095" cy="1538095"/>
        </a:xfrm>
        <a:prstGeom prst="ellipse">
          <a:avLst/>
        </a:prstGeom>
        <a:solidFill>
          <a:srgbClr val="669900">
            <a:alpha val="49804"/>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4647" tIns="15240" rIns="84647" bIns="15240" numCol="1" spcCol="1270" anchor="ctr" anchorCtr="0">
          <a:noAutofit/>
        </a:bodyPr>
        <a:lstStyle/>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- 3 -</a:t>
          </a:r>
        </a:p>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réponse aux appels-intervention</a:t>
          </a:r>
          <a:r>
            <a:rPr lang="fr-CA" sz="800" b="1" kern="1200" dirty="0" smtClean="0">
              <a:solidFill>
                <a:sysClr val="windowText" lastClr="000000"/>
              </a:solidFill>
              <a:latin typeface="Calibri"/>
              <a:ea typeface="+mn-ea"/>
              <a:cs typeface="+mn-cs"/>
            </a:rPr>
            <a:t> </a:t>
          </a:r>
          <a:r>
            <a:rPr lang="fr-CA" sz="1200" b="1" kern="1200" dirty="0" smtClean="0">
              <a:solidFill>
                <a:sysClr val="windowText" lastClr="000000"/>
              </a:solidFill>
              <a:latin typeface="Calibri"/>
              <a:ea typeface="+mn-ea"/>
              <a:cs typeface="+mn-cs"/>
            </a:rPr>
            <a:t> 1</a:t>
          </a:r>
          <a:r>
            <a:rPr lang="fr-CA" sz="1200" b="1" kern="1200" baseline="30000" dirty="0" smtClean="0">
              <a:solidFill>
                <a:sysClr val="windowText" lastClr="000000"/>
              </a:solidFill>
              <a:latin typeface="Calibri"/>
              <a:ea typeface="+mn-ea"/>
              <a:cs typeface="+mn-cs"/>
            </a:rPr>
            <a:t>ère</a:t>
          </a:r>
          <a:r>
            <a:rPr lang="fr-CA" sz="1200" b="1" kern="1200" dirty="0" smtClean="0">
              <a:solidFill>
                <a:sysClr val="windowText" lastClr="000000"/>
              </a:solidFill>
              <a:latin typeface="Calibri"/>
              <a:ea typeface="+mn-ea"/>
              <a:cs typeface="+mn-cs"/>
            </a:rPr>
            <a:t> ligne </a:t>
          </a:r>
          <a:endParaRPr lang="fr-CA" sz="800" b="1" kern="1200" dirty="0">
            <a:solidFill>
              <a:sysClr val="windowText" lastClr="000000"/>
            </a:solidFill>
            <a:latin typeface="Calibri"/>
            <a:ea typeface="+mn-ea"/>
            <a:cs typeface="+mn-cs"/>
          </a:endParaRPr>
        </a:p>
      </dsp:txBody>
      <dsp:txXfrm>
        <a:off x="3321255" y="225424"/>
        <a:ext cx="1087597" cy="1087597"/>
      </dsp:txXfrm>
    </dsp:sp>
    <dsp:sp modelId="{B8F7A484-97DF-4AE3-B913-BC3DB347B1C9}">
      <dsp:nvSpPr>
        <dsp:cNvPr id="0" name=""/>
        <dsp:cNvSpPr/>
      </dsp:nvSpPr>
      <dsp:spPr>
        <a:xfrm>
          <a:off x="4328565" y="175"/>
          <a:ext cx="1538095" cy="1538095"/>
        </a:xfrm>
        <a:prstGeom prst="ellipse">
          <a:avLst/>
        </a:prstGeom>
        <a:solidFill>
          <a:srgbClr val="FFCC00">
            <a:alpha val="49804"/>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4647" tIns="15240" rIns="84647" bIns="15240" numCol="1" spcCol="1270" anchor="ctr" anchorCtr="0">
          <a:noAutofit/>
        </a:bodyPr>
        <a:lstStyle/>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- 4 -</a:t>
          </a:r>
        </a:p>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suivis</a:t>
          </a:r>
          <a:endParaRPr lang="fr-CA" sz="800" b="1" kern="1200" dirty="0">
            <a:solidFill>
              <a:sysClr val="windowText" lastClr="000000"/>
            </a:solidFill>
            <a:latin typeface="Calibri"/>
            <a:ea typeface="+mn-ea"/>
            <a:cs typeface="+mn-cs"/>
          </a:endParaRPr>
        </a:p>
      </dsp:txBody>
      <dsp:txXfrm>
        <a:off x="4553814" y="225424"/>
        <a:ext cx="1087597" cy="1087597"/>
      </dsp:txXfrm>
    </dsp:sp>
    <dsp:sp modelId="{FEB346F3-1069-4618-9C37-503655FE00E6}">
      <dsp:nvSpPr>
        <dsp:cNvPr id="0" name=""/>
        <dsp:cNvSpPr/>
      </dsp:nvSpPr>
      <dsp:spPr>
        <a:xfrm>
          <a:off x="5556959" y="175"/>
          <a:ext cx="1538095" cy="1538095"/>
        </a:xfrm>
        <a:prstGeom prst="ellipse">
          <a:avLst/>
        </a:prstGeo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4647" tIns="15240" rIns="84647" bIns="15240" numCol="1" spcCol="1270" anchor="ctr" anchorCtr="0">
          <a:noAutofit/>
        </a:bodyPr>
        <a:lstStyle/>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- 5 -</a:t>
          </a:r>
        </a:p>
        <a:p>
          <a:pPr lvl="0" algn="ctr" defTabSz="533400">
            <a:lnSpc>
              <a:spcPct val="90000"/>
            </a:lnSpc>
            <a:spcBef>
              <a:spcPct val="0"/>
            </a:spcBef>
            <a:spcAft>
              <a:spcPct val="35000"/>
            </a:spcAft>
          </a:pPr>
          <a:r>
            <a:rPr lang="fr-CA" sz="1200" b="1" kern="1200" dirty="0" smtClean="0">
              <a:solidFill>
                <a:sysClr val="windowText" lastClr="000000"/>
              </a:solidFill>
              <a:latin typeface="Calibri"/>
              <a:ea typeface="+mn-ea"/>
              <a:cs typeface="+mn-cs"/>
            </a:rPr>
            <a:t>enquêtes et processus judiciaire</a:t>
          </a:r>
          <a:endParaRPr lang="fr-CA" sz="1200" b="1" kern="1200" dirty="0">
            <a:solidFill>
              <a:sysClr val="windowText" lastClr="000000"/>
            </a:solidFill>
            <a:latin typeface="Calibri"/>
            <a:ea typeface="+mn-ea"/>
            <a:cs typeface="+mn-cs"/>
          </a:endParaRPr>
        </a:p>
      </dsp:txBody>
      <dsp:txXfrm>
        <a:off x="5782208" y="225424"/>
        <a:ext cx="1087597" cy="1087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7D164-8958-4241-A8C7-2816B4C6FB28}">
      <dsp:nvSpPr>
        <dsp:cNvPr id="0" name=""/>
        <dsp:cNvSpPr/>
      </dsp:nvSpPr>
      <dsp:spPr>
        <a:xfrm>
          <a:off x="-252758" y="-297866"/>
          <a:ext cx="2296121" cy="2296121"/>
        </a:xfrm>
        <a:prstGeom prst="blockArc">
          <a:avLst>
            <a:gd name="adj1" fmla="val 18900000"/>
            <a:gd name="adj2" fmla="val 2700000"/>
            <a:gd name="adj3" fmla="val 1057"/>
          </a:avLst>
        </a:pr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D081C0-0475-4780-80E2-BB2A2DA1E3E9}">
      <dsp:nvSpPr>
        <dsp:cNvPr id="0" name=""/>
        <dsp:cNvSpPr/>
      </dsp:nvSpPr>
      <dsp:spPr>
        <a:xfrm flipH="1">
          <a:off x="1972901" y="123142"/>
          <a:ext cx="2332213" cy="261587"/>
        </a:xfrm>
        <a:prstGeom prst="rect">
          <a:avLst/>
        </a:prstGeom>
        <a:solidFill>
          <a:srgbClr val="009999"/>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7635" tIns="30480" rIns="30480" bIns="30480" numCol="1" spcCol="1270" anchor="ctr" anchorCtr="0">
          <a:noAutofit/>
        </a:bodyPr>
        <a:lstStyle/>
        <a:p>
          <a:pPr lvl="0" algn="l" defTabSz="533400">
            <a:lnSpc>
              <a:spcPct val="90000"/>
            </a:lnSpc>
            <a:spcBef>
              <a:spcPct val="0"/>
            </a:spcBef>
            <a:spcAft>
              <a:spcPct val="35000"/>
            </a:spcAft>
          </a:pPr>
          <a:r>
            <a:rPr lang="fr-CA" sz="1200" b="1" kern="1200" dirty="0" smtClean="0">
              <a:solidFill>
                <a:sysClr val="window" lastClr="FFFFFF"/>
              </a:solidFill>
              <a:latin typeface="Calibri"/>
              <a:ea typeface="+mn-ea"/>
              <a:cs typeface="+mn-cs"/>
            </a:rPr>
            <a:t>-1- Transfert de connaissances</a:t>
          </a:r>
          <a:endParaRPr lang="fr-CA" sz="1200" b="1" kern="1200" dirty="0">
            <a:solidFill>
              <a:sysClr val="window" lastClr="FFFFFF"/>
            </a:solidFill>
            <a:latin typeface="Calibri"/>
            <a:ea typeface="+mn-ea"/>
            <a:cs typeface="+mn-cs"/>
          </a:endParaRPr>
        </a:p>
      </dsp:txBody>
      <dsp:txXfrm>
        <a:off x="1972901" y="123142"/>
        <a:ext cx="2332213" cy="261587"/>
      </dsp:txXfrm>
    </dsp:sp>
    <dsp:sp modelId="{41684474-3E09-40DA-BB70-B693844F0AE7}">
      <dsp:nvSpPr>
        <dsp:cNvPr id="0" name=""/>
        <dsp:cNvSpPr/>
      </dsp:nvSpPr>
      <dsp:spPr>
        <a:xfrm>
          <a:off x="1701690" y="98027"/>
          <a:ext cx="326984" cy="326984"/>
        </a:xfrm>
        <a:prstGeom prst="ellipse">
          <a:avLst/>
        </a:prstGeom>
        <a:solidFill>
          <a:sysClr val="window" lastClr="FFFFFF">
            <a:hueOff val="0"/>
            <a:satOff val="0"/>
            <a:lumOff val="0"/>
            <a:alphaOff val="0"/>
          </a:sysClr>
        </a:solidFill>
        <a:ln w="254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7505FB1C-E768-41CA-BB9B-28E498F07045}">
      <dsp:nvSpPr>
        <dsp:cNvPr id="0" name=""/>
        <dsp:cNvSpPr/>
      </dsp:nvSpPr>
      <dsp:spPr>
        <a:xfrm>
          <a:off x="2094399" y="513475"/>
          <a:ext cx="2226543" cy="261587"/>
        </a:xfrm>
        <a:prstGeom prst="rect">
          <a:avLst/>
        </a:prstGeom>
        <a:solidFill>
          <a:srgbClr val="669900"/>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7635" tIns="30480" rIns="30480" bIns="30480" numCol="1" spcCol="1270" anchor="ctr" anchorCtr="0">
          <a:noAutofit/>
        </a:bodyPr>
        <a:lstStyle/>
        <a:p>
          <a:pPr lvl="0" algn="l" defTabSz="533400">
            <a:lnSpc>
              <a:spcPct val="90000"/>
            </a:lnSpc>
            <a:spcBef>
              <a:spcPct val="0"/>
            </a:spcBef>
            <a:spcAft>
              <a:spcPct val="35000"/>
            </a:spcAft>
          </a:pPr>
          <a:r>
            <a:rPr lang="fr-CA" sz="1200" b="1" kern="1200" dirty="0" smtClean="0">
              <a:solidFill>
                <a:sysClr val="window" lastClr="FFFFFF"/>
              </a:solidFill>
              <a:latin typeface="Calibri"/>
              <a:ea typeface="+mn-ea"/>
              <a:cs typeface="+mn-cs"/>
            </a:rPr>
            <a:t>-2-Intersectorialité</a:t>
          </a:r>
          <a:endParaRPr lang="fr-CA" sz="800" b="1" kern="1200" dirty="0">
            <a:solidFill>
              <a:sysClr val="window" lastClr="FFFFFF"/>
            </a:solidFill>
            <a:latin typeface="Calibri"/>
            <a:ea typeface="+mn-ea"/>
            <a:cs typeface="+mn-cs"/>
          </a:endParaRPr>
        </a:p>
      </dsp:txBody>
      <dsp:txXfrm>
        <a:off x="2094399" y="513475"/>
        <a:ext cx="2226543" cy="261587"/>
      </dsp:txXfrm>
    </dsp:sp>
    <dsp:sp modelId="{08DE9BAD-9712-4FF0-B186-0CF3A338F19C}">
      <dsp:nvSpPr>
        <dsp:cNvPr id="0" name=""/>
        <dsp:cNvSpPr/>
      </dsp:nvSpPr>
      <dsp:spPr>
        <a:xfrm>
          <a:off x="1851665" y="490476"/>
          <a:ext cx="326984" cy="326984"/>
        </a:xfrm>
        <a:prstGeom prst="ellipse">
          <a:avLst/>
        </a:prstGeom>
        <a:solidFill>
          <a:sysClr val="window" lastClr="FFFFFF">
            <a:hueOff val="0"/>
            <a:satOff val="0"/>
            <a:lumOff val="0"/>
            <a:alphaOff val="0"/>
          </a:sysClr>
        </a:solidFill>
        <a:ln w="25400" cap="flat" cmpd="sng" algn="ctr">
          <a:solidFill>
            <a:srgbClr val="669900"/>
          </a:solidFill>
          <a:prstDash val="solid"/>
          <a:miter lim="800000"/>
        </a:ln>
        <a:effectLst/>
      </dsp:spPr>
      <dsp:style>
        <a:lnRef idx="2">
          <a:scrgbClr r="0" g="0" b="0"/>
        </a:lnRef>
        <a:fillRef idx="1">
          <a:scrgbClr r="0" g="0" b="0"/>
        </a:fillRef>
        <a:effectRef idx="0">
          <a:scrgbClr r="0" g="0" b="0"/>
        </a:effectRef>
        <a:fontRef idx="minor"/>
      </dsp:style>
    </dsp:sp>
    <dsp:sp modelId="{4F0A16E2-8223-4A5B-90A3-B0191C7925C4}">
      <dsp:nvSpPr>
        <dsp:cNvPr id="0" name=""/>
        <dsp:cNvSpPr/>
      </dsp:nvSpPr>
      <dsp:spPr>
        <a:xfrm>
          <a:off x="2127748" y="925324"/>
          <a:ext cx="2176453" cy="261587"/>
        </a:xfrm>
        <a:prstGeom prst="rect">
          <a:avLst/>
        </a:prstGeom>
        <a:solidFill>
          <a:srgbClr val="FFCC00"/>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7635" tIns="30480" rIns="30480" bIns="30480" numCol="1" spcCol="1270" anchor="ctr" anchorCtr="0">
          <a:noAutofit/>
        </a:bodyPr>
        <a:lstStyle/>
        <a:p>
          <a:pPr lvl="0" algn="l" defTabSz="533400">
            <a:lnSpc>
              <a:spcPct val="90000"/>
            </a:lnSpc>
            <a:spcBef>
              <a:spcPct val="0"/>
            </a:spcBef>
            <a:spcAft>
              <a:spcPct val="35000"/>
            </a:spcAft>
          </a:pPr>
          <a:r>
            <a:rPr lang="fr-CA" sz="1200" b="1" kern="1200" dirty="0" smtClean="0">
              <a:solidFill>
                <a:sysClr val="window" lastClr="FFFFFF"/>
              </a:solidFill>
              <a:latin typeface="Calibri"/>
              <a:ea typeface="+mn-ea"/>
              <a:cs typeface="+mn-cs"/>
            </a:rPr>
            <a:t>-3-Coordination</a:t>
          </a:r>
          <a:endParaRPr lang="fr-CA" sz="800" b="1" kern="1200" dirty="0">
            <a:solidFill>
              <a:sysClr val="window" lastClr="FFFFFF"/>
            </a:solidFill>
            <a:latin typeface="Calibri"/>
            <a:ea typeface="+mn-ea"/>
            <a:cs typeface="+mn-cs"/>
          </a:endParaRPr>
        </a:p>
      </dsp:txBody>
      <dsp:txXfrm>
        <a:off x="2127748" y="925324"/>
        <a:ext cx="2176453" cy="261587"/>
      </dsp:txXfrm>
    </dsp:sp>
    <dsp:sp modelId="{DC277BB4-3019-4DAE-A8B6-E7CA7524C0BC}">
      <dsp:nvSpPr>
        <dsp:cNvPr id="0" name=""/>
        <dsp:cNvSpPr/>
      </dsp:nvSpPr>
      <dsp:spPr>
        <a:xfrm>
          <a:off x="1851665" y="882926"/>
          <a:ext cx="326984" cy="326984"/>
        </a:xfrm>
        <a:prstGeom prst="ellipse">
          <a:avLst/>
        </a:prstGeom>
        <a:solidFill>
          <a:sysClr val="window" lastClr="FFFFFF">
            <a:hueOff val="0"/>
            <a:satOff val="0"/>
            <a:lumOff val="0"/>
            <a:alphaOff val="0"/>
          </a:sysClr>
        </a:solidFill>
        <a:ln w="254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dsp:style>
    </dsp:sp>
    <dsp:sp modelId="{573FF4EF-6E78-4B5A-8307-0FA18B61EE90}">
      <dsp:nvSpPr>
        <dsp:cNvPr id="0" name=""/>
        <dsp:cNvSpPr/>
      </dsp:nvSpPr>
      <dsp:spPr>
        <a:xfrm>
          <a:off x="1905583" y="1317774"/>
          <a:ext cx="2408928" cy="261587"/>
        </a:xfrm>
        <a:prstGeom prst="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7635" tIns="30480" rIns="30480" bIns="30480" numCol="1" spcCol="1270" anchor="ctr" anchorCtr="0">
          <a:noAutofit/>
        </a:bodyPr>
        <a:lstStyle/>
        <a:p>
          <a:pPr lvl="0" algn="l" defTabSz="533400">
            <a:lnSpc>
              <a:spcPct val="90000"/>
            </a:lnSpc>
            <a:spcBef>
              <a:spcPct val="0"/>
            </a:spcBef>
            <a:spcAft>
              <a:spcPct val="35000"/>
            </a:spcAft>
          </a:pPr>
          <a:r>
            <a:rPr lang="fr-CA" sz="1200" b="1" kern="1200" dirty="0" smtClean="0">
              <a:solidFill>
                <a:sysClr val="window" lastClr="FFFFFF"/>
              </a:solidFill>
              <a:latin typeface="Calibri"/>
              <a:ea typeface="+mn-ea"/>
              <a:cs typeface="+mn-cs"/>
            </a:rPr>
            <a:t>-4-Gestion stratégique</a:t>
          </a:r>
          <a:endParaRPr lang="fr-CA" sz="800" b="1" kern="1200" dirty="0">
            <a:solidFill>
              <a:sysClr val="window" lastClr="FFFFFF"/>
            </a:solidFill>
            <a:latin typeface="Calibri"/>
            <a:ea typeface="+mn-ea"/>
            <a:cs typeface="+mn-cs"/>
          </a:endParaRPr>
        </a:p>
      </dsp:txBody>
      <dsp:txXfrm>
        <a:off x="1905583" y="1317774"/>
        <a:ext cx="2408928" cy="261587"/>
      </dsp:txXfrm>
    </dsp:sp>
    <dsp:sp modelId="{9B5EB25E-EBBA-4433-B463-D804E9094B37}">
      <dsp:nvSpPr>
        <dsp:cNvPr id="0" name=""/>
        <dsp:cNvSpPr/>
      </dsp:nvSpPr>
      <dsp:spPr>
        <a:xfrm>
          <a:off x="1701690" y="1275376"/>
          <a:ext cx="326984" cy="326984"/>
        </a:xfrm>
        <a:prstGeom prst="ellipse">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20636-CCBE-4AD8-88DE-09C4DFE73D76}">
      <dsp:nvSpPr>
        <dsp:cNvPr id="0" name=""/>
        <dsp:cNvSpPr/>
      </dsp:nvSpPr>
      <dsp:spPr>
        <a:xfrm>
          <a:off x="588836" y="226"/>
          <a:ext cx="1655731" cy="1655731"/>
        </a:xfrm>
        <a:prstGeom prst="ellipse">
          <a:avLst/>
        </a:prstGeo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0" tIns="17780" rIns="9112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ysClr val="windowText" lastClr="000000"/>
              </a:solidFill>
              <a:latin typeface="Calibri"/>
              <a:ea typeface="+mn-ea"/>
              <a:cs typeface="+mn-cs"/>
            </a:rPr>
            <a:t>- 1 -</a:t>
          </a:r>
        </a:p>
        <a:p>
          <a:pPr lvl="0" algn="ctr" defTabSz="622300">
            <a:lnSpc>
              <a:spcPct val="90000"/>
            </a:lnSpc>
            <a:spcBef>
              <a:spcPct val="0"/>
            </a:spcBef>
            <a:spcAft>
              <a:spcPct val="35000"/>
            </a:spcAft>
          </a:pPr>
          <a:r>
            <a:rPr lang="fr-CA" sz="1300" b="1" kern="1200" dirty="0" smtClean="0">
              <a:solidFill>
                <a:sysClr val="windowText" lastClr="000000"/>
              </a:solidFill>
              <a:latin typeface="Calibri"/>
              <a:ea typeface="+mn-ea"/>
              <a:cs typeface="+mn-cs"/>
            </a:rPr>
            <a:t>prévention</a:t>
          </a:r>
          <a:endParaRPr lang="fr-CA" sz="1300" b="1" kern="1200" dirty="0">
            <a:solidFill>
              <a:sysClr val="windowText" lastClr="000000"/>
            </a:solidFill>
            <a:latin typeface="Calibri"/>
            <a:ea typeface="+mn-ea"/>
            <a:cs typeface="+mn-cs"/>
          </a:endParaRPr>
        </a:p>
      </dsp:txBody>
      <dsp:txXfrm>
        <a:off x="831312" y="242702"/>
        <a:ext cx="1170779" cy="1170779"/>
      </dsp:txXfrm>
    </dsp:sp>
    <dsp:sp modelId="{0B04AC33-A928-4095-A7E9-55C806695EC5}">
      <dsp:nvSpPr>
        <dsp:cNvPr id="0" name=""/>
        <dsp:cNvSpPr/>
      </dsp:nvSpPr>
      <dsp:spPr>
        <a:xfrm>
          <a:off x="1913422" y="226"/>
          <a:ext cx="1655731" cy="1655731"/>
        </a:xfrm>
        <a:prstGeom prst="ellipse">
          <a:avLst/>
        </a:prstGeom>
        <a:solidFill>
          <a:srgbClr val="009999">
            <a:alpha val="49804"/>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0" tIns="17780" rIns="9112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ysClr val="windowText" lastClr="000000"/>
              </a:solidFill>
              <a:latin typeface="Calibri"/>
              <a:ea typeface="+mn-ea"/>
              <a:cs typeface="+mn-cs"/>
            </a:rPr>
            <a:t>- 2 -</a:t>
          </a:r>
        </a:p>
        <a:p>
          <a:pPr lvl="0" algn="ctr" defTabSz="622300">
            <a:lnSpc>
              <a:spcPct val="90000"/>
            </a:lnSpc>
            <a:spcBef>
              <a:spcPct val="0"/>
            </a:spcBef>
            <a:spcAft>
              <a:spcPct val="35000"/>
            </a:spcAft>
          </a:pPr>
          <a:r>
            <a:rPr lang="fr-CA" sz="1300" b="1" kern="1200" dirty="0" smtClean="0">
              <a:solidFill>
                <a:sysClr val="windowText" lastClr="000000"/>
              </a:solidFill>
              <a:latin typeface="Calibri"/>
              <a:ea typeface="+mn-ea"/>
              <a:cs typeface="+mn-cs"/>
            </a:rPr>
            <a:t>détection</a:t>
          </a:r>
          <a:endParaRPr lang="fr-CA" sz="1300" b="1" kern="1200" dirty="0">
            <a:solidFill>
              <a:sysClr val="windowText" lastClr="000000"/>
            </a:solidFill>
            <a:latin typeface="Calibri"/>
            <a:ea typeface="+mn-ea"/>
            <a:cs typeface="+mn-cs"/>
          </a:endParaRPr>
        </a:p>
      </dsp:txBody>
      <dsp:txXfrm>
        <a:off x="2155898" y="242702"/>
        <a:ext cx="1170779" cy="1170779"/>
      </dsp:txXfrm>
    </dsp:sp>
    <dsp:sp modelId="{7FFBBA1C-505A-467D-A33D-8DB97E486F5E}">
      <dsp:nvSpPr>
        <dsp:cNvPr id="0" name=""/>
        <dsp:cNvSpPr/>
      </dsp:nvSpPr>
      <dsp:spPr>
        <a:xfrm>
          <a:off x="3238007" y="226"/>
          <a:ext cx="1655731" cy="1655731"/>
        </a:xfrm>
        <a:prstGeom prst="ellipse">
          <a:avLst/>
        </a:prstGeom>
        <a:solidFill>
          <a:srgbClr val="669900">
            <a:alpha val="49804"/>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0" tIns="17780" rIns="9112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ysClr val="windowText" lastClr="000000"/>
              </a:solidFill>
              <a:latin typeface="Calibri"/>
              <a:ea typeface="+mn-ea"/>
              <a:cs typeface="+mn-cs"/>
            </a:rPr>
            <a:t>- 3 -</a:t>
          </a:r>
        </a:p>
        <a:p>
          <a:pPr lvl="0" algn="ctr" defTabSz="622300">
            <a:lnSpc>
              <a:spcPct val="90000"/>
            </a:lnSpc>
            <a:spcBef>
              <a:spcPct val="0"/>
            </a:spcBef>
            <a:spcAft>
              <a:spcPct val="35000"/>
            </a:spcAft>
          </a:pPr>
          <a:r>
            <a:rPr lang="fr-CA" sz="1300" b="1" kern="1200" dirty="0" smtClean="0">
              <a:solidFill>
                <a:sysClr val="windowText" lastClr="000000"/>
              </a:solidFill>
              <a:latin typeface="Calibri"/>
              <a:ea typeface="+mn-ea"/>
              <a:cs typeface="+mn-cs"/>
            </a:rPr>
            <a:t>réponse aux appels-interventions  1</a:t>
          </a:r>
          <a:r>
            <a:rPr lang="fr-CA" sz="1300" b="1" kern="1200" baseline="30000" dirty="0" smtClean="0">
              <a:solidFill>
                <a:sysClr val="windowText" lastClr="000000"/>
              </a:solidFill>
              <a:latin typeface="Calibri"/>
              <a:ea typeface="+mn-ea"/>
              <a:cs typeface="+mn-cs"/>
            </a:rPr>
            <a:t>ère</a:t>
          </a:r>
          <a:r>
            <a:rPr lang="fr-CA" sz="1300" b="1" kern="1200" dirty="0" smtClean="0">
              <a:solidFill>
                <a:sysClr val="windowText" lastClr="000000"/>
              </a:solidFill>
              <a:latin typeface="Calibri"/>
              <a:ea typeface="+mn-ea"/>
              <a:cs typeface="+mn-cs"/>
            </a:rPr>
            <a:t> ligne </a:t>
          </a:r>
          <a:endParaRPr lang="fr-CA" sz="1300" b="1" kern="1200" dirty="0">
            <a:solidFill>
              <a:sysClr val="windowText" lastClr="000000"/>
            </a:solidFill>
            <a:latin typeface="Calibri"/>
            <a:ea typeface="+mn-ea"/>
            <a:cs typeface="+mn-cs"/>
          </a:endParaRPr>
        </a:p>
      </dsp:txBody>
      <dsp:txXfrm>
        <a:off x="3480483" y="242702"/>
        <a:ext cx="1170779" cy="1170779"/>
      </dsp:txXfrm>
    </dsp:sp>
    <dsp:sp modelId="{B8F7A484-97DF-4AE3-B913-BC3DB347B1C9}">
      <dsp:nvSpPr>
        <dsp:cNvPr id="0" name=""/>
        <dsp:cNvSpPr/>
      </dsp:nvSpPr>
      <dsp:spPr>
        <a:xfrm>
          <a:off x="4562592" y="226"/>
          <a:ext cx="1655731" cy="1655731"/>
        </a:xfrm>
        <a:prstGeom prst="ellipse">
          <a:avLst/>
        </a:prstGeom>
        <a:solidFill>
          <a:srgbClr val="FFCC00">
            <a:alpha val="49804"/>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0" tIns="17780" rIns="9112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ysClr val="windowText" lastClr="000000"/>
              </a:solidFill>
              <a:latin typeface="Calibri"/>
              <a:ea typeface="+mn-ea"/>
              <a:cs typeface="+mn-cs"/>
            </a:rPr>
            <a:t>- 4 -</a:t>
          </a:r>
        </a:p>
        <a:p>
          <a:pPr lvl="0" algn="ctr" defTabSz="622300">
            <a:lnSpc>
              <a:spcPct val="90000"/>
            </a:lnSpc>
            <a:spcBef>
              <a:spcPct val="0"/>
            </a:spcBef>
            <a:spcAft>
              <a:spcPct val="35000"/>
            </a:spcAft>
          </a:pPr>
          <a:r>
            <a:rPr lang="fr-CA" sz="1300" b="1" kern="1200" dirty="0" smtClean="0">
              <a:solidFill>
                <a:sysClr val="windowText" lastClr="000000"/>
              </a:solidFill>
              <a:latin typeface="Calibri"/>
              <a:ea typeface="+mn-ea"/>
              <a:cs typeface="+mn-cs"/>
            </a:rPr>
            <a:t>suivis</a:t>
          </a:r>
          <a:endParaRPr lang="fr-CA" sz="1300" b="1" kern="1200" dirty="0">
            <a:solidFill>
              <a:sysClr val="windowText" lastClr="000000"/>
            </a:solidFill>
            <a:latin typeface="Calibri"/>
            <a:ea typeface="+mn-ea"/>
            <a:cs typeface="+mn-cs"/>
          </a:endParaRPr>
        </a:p>
      </dsp:txBody>
      <dsp:txXfrm>
        <a:off x="4805068" y="242702"/>
        <a:ext cx="1170779" cy="1170779"/>
      </dsp:txXfrm>
    </dsp:sp>
    <dsp:sp modelId="{FEB346F3-1069-4618-9C37-503655FE00E6}">
      <dsp:nvSpPr>
        <dsp:cNvPr id="0" name=""/>
        <dsp:cNvSpPr/>
      </dsp:nvSpPr>
      <dsp:spPr>
        <a:xfrm>
          <a:off x="5887177" y="226"/>
          <a:ext cx="1655731" cy="1655731"/>
        </a:xfrm>
        <a:prstGeom prst="ellipse">
          <a:avLst/>
        </a:prstGeom>
        <a:solidFill>
          <a:srgbClr val="4BACC6">
            <a:alpha val="50000"/>
            <a:hueOff val="-9933876"/>
            <a:satOff val="39811"/>
            <a:lumOff val="862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0" tIns="17780" rIns="9112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ysClr val="windowText" lastClr="000000"/>
              </a:solidFill>
              <a:latin typeface="Calibri"/>
              <a:ea typeface="+mn-ea"/>
              <a:cs typeface="+mn-cs"/>
            </a:rPr>
            <a:t>- 5 -</a:t>
          </a:r>
        </a:p>
        <a:p>
          <a:pPr lvl="0" algn="ctr" defTabSz="622300">
            <a:lnSpc>
              <a:spcPct val="90000"/>
            </a:lnSpc>
            <a:spcBef>
              <a:spcPct val="0"/>
            </a:spcBef>
            <a:spcAft>
              <a:spcPct val="35000"/>
            </a:spcAft>
          </a:pPr>
          <a:r>
            <a:rPr lang="fr-CA" sz="1300" b="1" kern="1200" dirty="0" smtClean="0">
              <a:solidFill>
                <a:sysClr val="windowText" lastClr="000000"/>
              </a:solidFill>
              <a:latin typeface="Calibri"/>
              <a:ea typeface="+mn-ea"/>
              <a:cs typeface="+mn-cs"/>
            </a:rPr>
            <a:t>enquêtes et processus judiciaire </a:t>
          </a:r>
          <a:endParaRPr lang="fr-CA" sz="1300" b="1" kern="1200" dirty="0">
            <a:solidFill>
              <a:sysClr val="windowText" lastClr="000000"/>
            </a:solidFill>
            <a:latin typeface="Calibri"/>
            <a:ea typeface="+mn-ea"/>
            <a:cs typeface="+mn-cs"/>
          </a:endParaRPr>
        </a:p>
      </dsp:txBody>
      <dsp:txXfrm>
        <a:off x="6129653" y="242702"/>
        <a:ext cx="1170779" cy="117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7D164-8958-4241-A8C7-2816B4C6FB28}">
      <dsp:nvSpPr>
        <dsp:cNvPr id="0" name=""/>
        <dsp:cNvSpPr/>
      </dsp:nvSpPr>
      <dsp:spPr>
        <a:xfrm>
          <a:off x="-3082709" y="-724424"/>
          <a:ext cx="5629224" cy="5629224"/>
        </a:xfrm>
        <a:prstGeom prst="blockArc">
          <a:avLst>
            <a:gd name="adj1" fmla="val 18900000"/>
            <a:gd name="adj2" fmla="val 2700000"/>
            <a:gd name="adj3" fmla="val 384"/>
          </a:avLst>
        </a:pr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D081C0-0475-4780-80E2-BB2A2DA1E3E9}">
      <dsp:nvSpPr>
        <dsp:cNvPr id="0" name=""/>
        <dsp:cNvSpPr/>
      </dsp:nvSpPr>
      <dsp:spPr>
        <a:xfrm flipH="1">
          <a:off x="2001818" y="194218"/>
          <a:ext cx="2401663" cy="643108"/>
        </a:xfrm>
        <a:prstGeom prst="rect">
          <a:avLst/>
        </a:prstGeom>
        <a:solidFill>
          <a:srgbClr val="009999"/>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24000" tIns="33020" rIns="33020" bIns="33020" numCol="1" spcCol="1270" anchor="ctr" anchorCtr="0">
          <a:noAutofit/>
        </a:bodyPr>
        <a:lstStyle/>
        <a:p>
          <a:pPr lvl="0" algn="l" defTabSz="577850">
            <a:lnSpc>
              <a:spcPct val="90000"/>
            </a:lnSpc>
            <a:spcBef>
              <a:spcPct val="0"/>
            </a:spcBef>
            <a:spcAft>
              <a:spcPct val="35000"/>
            </a:spcAft>
          </a:pPr>
          <a:r>
            <a:rPr lang="fr-CA" sz="1300" b="1" kern="1200" dirty="0" smtClean="0">
              <a:solidFill>
                <a:sysClr val="window" lastClr="FFFFFF"/>
              </a:solidFill>
              <a:latin typeface="Calibri"/>
              <a:ea typeface="+mn-ea"/>
              <a:cs typeface="+mn-cs"/>
            </a:rPr>
            <a:t>1- Transfert de connaissances</a:t>
          </a:r>
          <a:endParaRPr lang="fr-CA" sz="1300" b="1" kern="1200" dirty="0">
            <a:solidFill>
              <a:sysClr val="window" lastClr="FFFFFF"/>
            </a:solidFill>
            <a:latin typeface="Calibri"/>
            <a:ea typeface="+mn-ea"/>
            <a:cs typeface="+mn-cs"/>
          </a:endParaRPr>
        </a:p>
      </dsp:txBody>
      <dsp:txXfrm>
        <a:off x="2001818" y="194218"/>
        <a:ext cx="2401663" cy="643108"/>
      </dsp:txXfrm>
    </dsp:sp>
    <dsp:sp modelId="{41684474-3E09-40DA-BB70-B693844F0AE7}">
      <dsp:nvSpPr>
        <dsp:cNvPr id="0" name=""/>
        <dsp:cNvSpPr/>
      </dsp:nvSpPr>
      <dsp:spPr>
        <a:xfrm>
          <a:off x="1760951" y="262595"/>
          <a:ext cx="572792" cy="570976"/>
        </a:xfrm>
        <a:prstGeom prst="ellipse">
          <a:avLst/>
        </a:prstGeom>
        <a:solidFill>
          <a:sysClr val="window" lastClr="FFFFFF">
            <a:hueOff val="0"/>
            <a:satOff val="0"/>
            <a:lumOff val="0"/>
            <a:alphaOff val="0"/>
          </a:sysClr>
        </a:solidFill>
        <a:ln w="254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7505FB1C-E768-41CA-BB9B-28E498F07045}">
      <dsp:nvSpPr>
        <dsp:cNvPr id="0" name=""/>
        <dsp:cNvSpPr/>
      </dsp:nvSpPr>
      <dsp:spPr>
        <a:xfrm>
          <a:off x="2585393" y="1266313"/>
          <a:ext cx="1866838" cy="643108"/>
        </a:xfrm>
        <a:prstGeom prst="rect">
          <a:avLst/>
        </a:prstGeom>
        <a:solidFill>
          <a:srgbClr val="669900"/>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0468" tIns="33020" rIns="33020" bIns="33020" numCol="1" spcCol="1270" anchor="ctr" anchorCtr="0">
          <a:noAutofit/>
        </a:bodyPr>
        <a:lstStyle/>
        <a:p>
          <a:pPr lvl="0" algn="l" defTabSz="577850">
            <a:lnSpc>
              <a:spcPct val="90000"/>
            </a:lnSpc>
            <a:spcBef>
              <a:spcPct val="0"/>
            </a:spcBef>
            <a:spcAft>
              <a:spcPct val="35000"/>
            </a:spcAft>
          </a:pPr>
          <a:r>
            <a:rPr lang="fr-CA" sz="1300" b="1" kern="1200" dirty="0" smtClean="0">
              <a:solidFill>
                <a:sysClr val="window" lastClr="FFFFFF"/>
              </a:solidFill>
              <a:latin typeface="Calibri"/>
              <a:ea typeface="+mn-ea"/>
              <a:cs typeface="+mn-cs"/>
            </a:rPr>
            <a:t>2-Intersectorialité</a:t>
          </a:r>
          <a:endParaRPr lang="fr-CA" sz="1300" b="1" kern="1200" dirty="0">
            <a:solidFill>
              <a:sysClr val="window" lastClr="FFFFFF"/>
            </a:solidFill>
            <a:latin typeface="Calibri"/>
            <a:ea typeface="+mn-ea"/>
            <a:cs typeface="+mn-cs"/>
          </a:endParaRPr>
        </a:p>
      </dsp:txBody>
      <dsp:txXfrm>
        <a:off x="2585393" y="1266313"/>
        <a:ext cx="1866838" cy="643108"/>
      </dsp:txXfrm>
    </dsp:sp>
    <dsp:sp modelId="{08DE9BAD-9712-4FF0-B186-0CF3A338F19C}">
      <dsp:nvSpPr>
        <dsp:cNvPr id="0" name=""/>
        <dsp:cNvSpPr/>
      </dsp:nvSpPr>
      <dsp:spPr>
        <a:xfrm>
          <a:off x="2192158" y="1314735"/>
          <a:ext cx="585775" cy="586073"/>
        </a:xfrm>
        <a:prstGeom prst="ellipse">
          <a:avLst/>
        </a:prstGeom>
        <a:solidFill>
          <a:sysClr val="window" lastClr="FFFFFF">
            <a:hueOff val="0"/>
            <a:satOff val="0"/>
            <a:lumOff val="0"/>
            <a:alphaOff val="0"/>
          </a:sysClr>
        </a:solidFill>
        <a:ln w="25400" cap="flat" cmpd="sng" algn="ctr">
          <a:solidFill>
            <a:srgbClr val="669900"/>
          </a:solidFill>
          <a:prstDash val="solid"/>
          <a:miter lim="800000"/>
        </a:ln>
        <a:effectLst/>
      </dsp:spPr>
      <dsp:style>
        <a:lnRef idx="2">
          <a:scrgbClr r="0" g="0" b="0"/>
        </a:lnRef>
        <a:fillRef idx="1">
          <a:scrgbClr r="0" g="0" b="0"/>
        </a:fillRef>
        <a:effectRef idx="0">
          <a:scrgbClr r="0" g="0" b="0"/>
        </a:effectRef>
        <a:fontRef idx="minor"/>
      </dsp:style>
    </dsp:sp>
    <dsp:sp modelId="{4F0A16E2-8223-4A5B-90A3-B0191C7925C4}">
      <dsp:nvSpPr>
        <dsp:cNvPr id="0" name=""/>
        <dsp:cNvSpPr/>
      </dsp:nvSpPr>
      <dsp:spPr>
        <a:xfrm>
          <a:off x="2592106" y="2342048"/>
          <a:ext cx="1882329" cy="643108"/>
        </a:xfrm>
        <a:prstGeom prst="rect">
          <a:avLst/>
        </a:prstGeom>
        <a:solidFill>
          <a:srgbClr val="FFCC00"/>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0468" tIns="33020" rIns="33020" bIns="33020" numCol="1" spcCol="1270" anchor="ctr" anchorCtr="0">
          <a:noAutofit/>
        </a:bodyPr>
        <a:lstStyle/>
        <a:p>
          <a:pPr lvl="0" algn="l" defTabSz="577850">
            <a:lnSpc>
              <a:spcPct val="90000"/>
            </a:lnSpc>
            <a:spcBef>
              <a:spcPct val="0"/>
            </a:spcBef>
            <a:spcAft>
              <a:spcPct val="35000"/>
            </a:spcAft>
          </a:pPr>
          <a:r>
            <a:rPr lang="fr-CA" sz="1300" b="1" kern="1200" dirty="0" smtClean="0">
              <a:solidFill>
                <a:sysClr val="window" lastClr="FFFFFF"/>
              </a:solidFill>
              <a:latin typeface="Calibri"/>
              <a:ea typeface="+mn-ea"/>
              <a:cs typeface="+mn-cs"/>
            </a:rPr>
            <a:t>3-Coordination</a:t>
          </a:r>
          <a:endParaRPr lang="fr-CA" sz="1300" b="1" kern="1200" dirty="0">
            <a:solidFill>
              <a:sysClr val="window" lastClr="FFFFFF"/>
            </a:solidFill>
            <a:latin typeface="Calibri"/>
            <a:ea typeface="+mn-ea"/>
            <a:cs typeface="+mn-cs"/>
          </a:endParaRPr>
        </a:p>
      </dsp:txBody>
      <dsp:txXfrm>
        <a:off x="2592106" y="2342048"/>
        <a:ext cx="1882329" cy="643108"/>
      </dsp:txXfrm>
    </dsp:sp>
    <dsp:sp modelId="{DC277BB4-3019-4DAE-A8B6-E7CA7524C0BC}">
      <dsp:nvSpPr>
        <dsp:cNvPr id="0" name=""/>
        <dsp:cNvSpPr/>
      </dsp:nvSpPr>
      <dsp:spPr>
        <a:xfrm>
          <a:off x="2220254" y="2397030"/>
          <a:ext cx="569858" cy="571715"/>
        </a:xfrm>
        <a:prstGeom prst="ellipse">
          <a:avLst/>
        </a:prstGeom>
        <a:solidFill>
          <a:sysClr val="window" lastClr="FFFFFF">
            <a:hueOff val="0"/>
            <a:satOff val="0"/>
            <a:lumOff val="0"/>
            <a:alphaOff val="0"/>
          </a:sysClr>
        </a:solidFill>
        <a:ln w="254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dsp:style>
    </dsp:sp>
    <dsp:sp modelId="{573FF4EF-6E78-4B5A-8307-0FA18B61EE90}">
      <dsp:nvSpPr>
        <dsp:cNvPr id="0" name=""/>
        <dsp:cNvSpPr/>
      </dsp:nvSpPr>
      <dsp:spPr>
        <a:xfrm>
          <a:off x="2016088" y="3360565"/>
          <a:ext cx="2381380" cy="643108"/>
        </a:xfrm>
        <a:prstGeom prst="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0468" tIns="33020" rIns="33020" bIns="33020" numCol="1" spcCol="1270" anchor="ctr" anchorCtr="0">
          <a:noAutofit/>
        </a:bodyPr>
        <a:lstStyle/>
        <a:p>
          <a:pPr lvl="0" algn="l" defTabSz="577850">
            <a:lnSpc>
              <a:spcPct val="90000"/>
            </a:lnSpc>
            <a:spcBef>
              <a:spcPct val="0"/>
            </a:spcBef>
            <a:spcAft>
              <a:spcPct val="35000"/>
            </a:spcAft>
          </a:pPr>
          <a:r>
            <a:rPr lang="fr-CA" sz="1300" b="1" kern="1200" dirty="0" smtClean="0">
              <a:solidFill>
                <a:sysClr val="window" lastClr="FFFFFF"/>
              </a:solidFill>
              <a:latin typeface="Calibri"/>
              <a:ea typeface="+mn-ea"/>
              <a:cs typeface="+mn-cs"/>
            </a:rPr>
            <a:t>4-Gestion stratégique</a:t>
          </a:r>
          <a:endParaRPr lang="fr-CA" sz="1300" b="1" kern="1200" dirty="0">
            <a:solidFill>
              <a:sysClr val="window" lastClr="FFFFFF"/>
            </a:solidFill>
            <a:latin typeface="Calibri"/>
            <a:ea typeface="+mn-ea"/>
            <a:cs typeface="+mn-cs"/>
          </a:endParaRPr>
        </a:p>
      </dsp:txBody>
      <dsp:txXfrm>
        <a:off x="2016088" y="3360565"/>
        <a:ext cx="2381380" cy="643108"/>
      </dsp:txXfrm>
    </dsp:sp>
    <dsp:sp modelId="{9B5EB25E-EBBA-4433-B463-D804E9094B37}">
      <dsp:nvSpPr>
        <dsp:cNvPr id="0" name=""/>
        <dsp:cNvSpPr/>
      </dsp:nvSpPr>
      <dsp:spPr>
        <a:xfrm>
          <a:off x="1724250" y="3427759"/>
          <a:ext cx="590036" cy="547269"/>
        </a:xfrm>
        <a:prstGeom prst="ellipse">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E826A-4CB9-4EFE-85CD-DCF3C3DEBA30}">
      <dsp:nvSpPr>
        <dsp:cNvPr id="0" name=""/>
        <dsp:cNvSpPr/>
      </dsp:nvSpPr>
      <dsp:spPr>
        <a:xfrm>
          <a:off x="4614895" y="-308514"/>
          <a:ext cx="1975170" cy="17230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smtClean="0"/>
            <a:t>STRUCTURE D’ENCADREMENT</a:t>
          </a:r>
        </a:p>
        <a:p>
          <a:pPr lvl="0" algn="ctr" defTabSz="622300">
            <a:lnSpc>
              <a:spcPct val="90000"/>
            </a:lnSpc>
            <a:spcBef>
              <a:spcPct val="0"/>
            </a:spcBef>
            <a:spcAft>
              <a:spcPct val="35000"/>
            </a:spcAft>
          </a:pPr>
          <a:r>
            <a:rPr lang="fr-CA" sz="1400" b="1" kern="1200" dirty="0" smtClean="0"/>
            <a:t>Directive locale</a:t>
          </a:r>
        </a:p>
        <a:p>
          <a:pPr lvl="0" algn="ctr" defTabSz="622300">
            <a:lnSpc>
              <a:spcPct val="90000"/>
            </a:lnSpc>
            <a:spcBef>
              <a:spcPct val="0"/>
            </a:spcBef>
            <a:spcAft>
              <a:spcPct val="35000"/>
            </a:spcAft>
          </a:pPr>
          <a:r>
            <a:rPr lang="fr-CA" sz="1200" kern="1200" dirty="0" smtClean="0"/>
            <a:t>-Aide-mémoire</a:t>
          </a:r>
        </a:p>
        <a:p>
          <a:pPr lvl="0" algn="ctr" defTabSz="622300">
            <a:lnSpc>
              <a:spcPct val="90000"/>
            </a:lnSpc>
            <a:spcBef>
              <a:spcPct val="0"/>
            </a:spcBef>
            <a:spcAft>
              <a:spcPct val="35000"/>
            </a:spcAft>
          </a:pPr>
          <a:r>
            <a:rPr lang="fr-FR" sz="1200" kern="1200" dirty="0" smtClean="0"/>
            <a:t>-Formulaire d’autorisation </a:t>
          </a:r>
        </a:p>
        <a:p>
          <a:pPr lvl="0" algn="ctr" defTabSz="622300">
            <a:lnSpc>
              <a:spcPct val="90000"/>
            </a:lnSpc>
            <a:spcBef>
              <a:spcPct val="0"/>
            </a:spcBef>
            <a:spcAft>
              <a:spcPct val="35000"/>
            </a:spcAft>
          </a:pPr>
          <a:r>
            <a:rPr lang="fr-FR" sz="1200" kern="1200" dirty="0" smtClean="0"/>
            <a:t>-Glossaire de définitions</a:t>
          </a:r>
          <a:endParaRPr lang="fr-CA" sz="1200" kern="1200" dirty="0" smtClean="0"/>
        </a:p>
        <a:p>
          <a:pPr lvl="0" algn="ctr" defTabSz="622300">
            <a:lnSpc>
              <a:spcPct val="90000"/>
            </a:lnSpc>
            <a:spcBef>
              <a:spcPct val="0"/>
            </a:spcBef>
            <a:spcAft>
              <a:spcPct val="35000"/>
            </a:spcAft>
          </a:pPr>
          <a:r>
            <a:rPr lang="fr-CA" sz="1200" kern="1200" dirty="0" smtClean="0"/>
            <a:t>-Logigramme</a:t>
          </a:r>
          <a:endParaRPr lang="fr-CA" sz="1200" kern="1200" dirty="0"/>
        </a:p>
      </dsp:txBody>
      <dsp:txXfrm>
        <a:off x="4699009" y="-224400"/>
        <a:ext cx="1806942" cy="1554863"/>
      </dsp:txXfrm>
    </dsp:sp>
    <dsp:sp modelId="{B5D34B75-E720-4242-8C52-335DCE693503}">
      <dsp:nvSpPr>
        <dsp:cNvPr id="0" name=""/>
        <dsp:cNvSpPr/>
      </dsp:nvSpPr>
      <dsp:spPr>
        <a:xfrm>
          <a:off x="3699341" y="580451"/>
          <a:ext cx="3902860" cy="3902860"/>
        </a:xfrm>
        <a:custGeom>
          <a:avLst/>
          <a:gdLst/>
          <a:ahLst/>
          <a:cxnLst/>
          <a:rect l="0" t="0" r="0" b="0"/>
          <a:pathLst>
            <a:path>
              <a:moveTo>
                <a:pt x="2897899" y="244890"/>
              </a:moveTo>
              <a:arcTo wR="1951430" hR="1951430" stAng="17940799" swAng="142552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05CCC6-9764-4CB0-A6A4-38B6A3CED029}">
      <dsp:nvSpPr>
        <dsp:cNvPr id="0" name=""/>
        <dsp:cNvSpPr/>
      </dsp:nvSpPr>
      <dsp:spPr>
        <a:xfrm>
          <a:off x="6360906" y="1357823"/>
          <a:ext cx="2369173" cy="159462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smtClean="0"/>
            <a:t>FORMATION/OUTILS</a:t>
          </a:r>
        </a:p>
        <a:p>
          <a:pPr lvl="0" algn="ctr" defTabSz="622300">
            <a:lnSpc>
              <a:spcPct val="90000"/>
            </a:lnSpc>
            <a:spcBef>
              <a:spcPct val="0"/>
            </a:spcBef>
            <a:spcAft>
              <a:spcPct val="35000"/>
            </a:spcAft>
          </a:pPr>
          <a:r>
            <a:rPr lang="fr-CA" sz="1400" kern="1200" dirty="0" smtClean="0"/>
            <a:t>- </a:t>
          </a:r>
          <a:r>
            <a:rPr lang="fr-CA" sz="1200" kern="1200" dirty="0" smtClean="0"/>
            <a:t>Capsule IPAM-CAMPUS</a:t>
          </a:r>
        </a:p>
        <a:p>
          <a:pPr lvl="0" algn="ctr" defTabSz="622300">
            <a:lnSpc>
              <a:spcPct val="90000"/>
            </a:lnSpc>
            <a:spcBef>
              <a:spcPct val="0"/>
            </a:spcBef>
            <a:spcAft>
              <a:spcPct val="35000"/>
            </a:spcAft>
          </a:pPr>
          <a:r>
            <a:rPr lang="fr-CA" sz="1200" kern="1200" dirty="0" smtClean="0"/>
            <a:t>-Aide mémoire-Détection</a:t>
          </a:r>
        </a:p>
        <a:p>
          <a:pPr lvl="0" algn="ctr" defTabSz="622300">
            <a:lnSpc>
              <a:spcPct val="90000"/>
            </a:lnSpc>
            <a:spcBef>
              <a:spcPct val="0"/>
            </a:spcBef>
            <a:spcAft>
              <a:spcPct val="35000"/>
            </a:spcAft>
          </a:pPr>
          <a:r>
            <a:rPr lang="fr-CA" sz="1200" kern="1200" dirty="0" smtClean="0"/>
            <a:t>- Aide à la tâche</a:t>
          </a:r>
        </a:p>
        <a:p>
          <a:pPr lvl="0" algn="ctr" defTabSz="622300">
            <a:lnSpc>
              <a:spcPct val="90000"/>
            </a:lnSpc>
            <a:spcBef>
              <a:spcPct val="0"/>
            </a:spcBef>
            <a:spcAft>
              <a:spcPct val="35000"/>
            </a:spcAft>
          </a:pPr>
          <a:r>
            <a:rPr lang="fr-CA" sz="1200" kern="1200" dirty="0" smtClean="0"/>
            <a:t>- Outil liens Maltraitance et code criminel</a:t>
          </a:r>
          <a:endParaRPr lang="fr-CA" sz="1200" kern="1200" dirty="0"/>
        </a:p>
      </dsp:txBody>
      <dsp:txXfrm>
        <a:off x="6438749" y="1435666"/>
        <a:ext cx="2213487" cy="1438938"/>
      </dsp:txXfrm>
    </dsp:sp>
    <dsp:sp modelId="{1CE89471-5D68-4449-ADB7-670ECB98A6DC}">
      <dsp:nvSpPr>
        <dsp:cNvPr id="0" name=""/>
        <dsp:cNvSpPr/>
      </dsp:nvSpPr>
      <dsp:spPr>
        <a:xfrm>
          <a:off x="3623242" y="1062168"/>
          <a:ext cx="3902860" cy="3902860"/>
        </a:xfrm>
        <a:custGeom>
          <a:avLst/>
          <a:gdLst/>
          <a:ahLst/>
          <a:cxnLst/>
          <a:rect l="0" t="0" r="0" b="0"/>
          <a:pathLst>
            <a:path>
              <a:moveTo>
                <a:pt x="3902003" y="1893617"/>
              </a:moveTo>
              <a:arcTo wR="1951430" hR="1951430" stAng="21498139" swAng="577193"/>
            </a:path>
          </a:pathLst>
        </a:custGeom>
        <a:noFill/>
        <a:ln w="6350" cap="flat" cmpd="sng" algn="ctr">
          <a:solidFill>
            <a:schemeClr val="accent5">
              <a:hueOff val="-1838336"/>
              <a:satOff val="-2557"/>
              <a:lumOff val="-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E2620F-31B8-40B7-84EF-CE2F31FADFB9}">
      <dsp:nvSpPr>
        <dsp:cNvPr id="0" name=""/>
        <dsp:cNvSpPr/>
      </dsp:nvSpPr>
      <dsp:spPr>
        <a:xfrm>
          <a:off x="5822995" y="3285867"/>
          <a:ext cx="2201314" cy="1594624"/>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smtClean="0"/>
            <a:t>PARTENARIAT</a:t>
          </a:r>
        </a:p>
        <a:p>
          <a:pPr lvl="0" algn="ctr" defTabSz="622300">
            <a:lnSpc>
              <a:spcPct val="90000"/>
            </a:lnSpc>
            <a:spcBef>
              <a:spcPct val="0"/>
            </a:spcBef>
            <a:spcAft>
              <a:spcPct val="35000"/>
            </a:spcAft>
          </a:pPr>
          <a:r>
            <a:rPr lang="fr-CA" sz="1400" kern="1200" dirty="0" smtClean="0"/>
            <a:t>-  </a:t>
          </a:r>
          <a:r>
            <a:rPr lang="fr-CA" sz="1200" kern="1200" dirty="0" smtClean="0"/>
            <a:t>CAVAC (Centre d’aide aux victimes d’actes criminels)</a:t>
          </a:r>
        </a:p>
        <a:p>
          <a:pPr lvl="0" algn="ctr" defTabSz="622300">
            <a:lnSpc>
              <a:spcPct val="90000"/>
            </a:lnSpc>
            <a:spcBef>
              <a:spcPct val="0"/>
            </a:spcBef>
            <a:spcAft>
              <a:spcPct val="35000"/>
            </a:spcAft>
          </a:pPr>
          <a:r>
            <a:rPr lang="fr-CA" sz="1200" kern="1200" dirty="0" smtClean="0"/>
            <a:t>- Réseau public de la santé et des  services sociaux</a:t>
          </a:r>
        </a:p>
        <a:p>
          <a:pPr lvl="0" algn="ctr" defTabSz="622300">
            <a:lnSpc>
              <a:spcPct val="90000"/>
            </a:lnSpc>
            <a:spcBef>
              <a:spcPct val="0"/>
            </a:spcBef>
            <a:spcAft>
              <a:spcPct val="35000"/>
            </a:spcAft>
          </a:pPr>
          <a:r>
            <a:rPr lang="fr-CA" sz="1200" kern="1200" dirty="0" smtClean="0"/>
            <a:t>- Partenaires clés communautaires</a:t>
          </a:r>
          <a:endParaRPr lang="fr-CA" sz="1200" kern="1200" dirty="0"/>
        </a:p>
      </dsp:txBody>
      <dsp:txXfrm>
        <a:off x="5900838" y="3363710"/>
        <a:ext cx="2045628" cy="1438938"/>
      </dsp:txXfrm>
    </dsp:sp>
    <dsp:sp modelId="{A7D7CB6C-7D88-409C-96CD-65317702FA02}">
      <dsp:nvSpPr>
        <dsp:cNvPr id="0" name=""/>
        <dsp:cNvSpPr/>
      </dsp:nvSpPr>
      <dsp:spPr>
        <a:xfrm>
          <a:off x="3943988" y="649703"/>
          <a:ext cx="3902860" cy="3902860"/>
        </a:xfrm>
        <a:custGeom>
          <a:avLst/>
          <a:gdLst/>
          <a:ahLst/>
          <a:cxnLst/>
          <a:rect l="0" t="0" r="0" b="0"/>
          <a:pathLst>
            <a:path>
              <a:moveTo>
                <a:pt x="1875924" y="3901399"/>
              </a:moveTo>
              <a:arcTo wR="1951430" hR="1951430" stAng="5533048" swAng="533031"/>
            </a:path>
          </a:pathLst>
        </a:cu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EBF543-9C94-443E-9E63-C83137BE360A}">
      <dsp:nvSpPr>
        <dsp:cNvPr id="0" name=""/>
        <dsp:cNvSpPr/>
      </dsp:nvSpPr>
      <dsp:spPr>
        <a:xfrm>
          <a:off x="3191078" y="3285887"/>
          <a:ext cx="2325577" cy="1594624"/>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smtClean="0"/>
            <a:t>COMMUNICATION</a:t>
          </a:r>
        </a:p>
        <a:p>
          <a:pPr lvl="0" algn="ctr" defTabSz="622300">
            <a:lnSpc>
              <a:spcPct val="90000"/>
            </a:lnSpc>
            <a:spcBef>
              <a:spcPct val="0"/>
            </a:spcBef>
            <a:spcAft>
              <a:spcPct val="35000"/>
            </a:spcAft>
          </a:pPr>
          <a:r>
            <a:rPr lang="fr-CA" sz="1200" kern="1200" dirty="0" smtClean="0"/>
            <a:t>Plan et activités de communication interne/externe/de gestion</a:t>
          </a:r>
          <a:endParaRPr lang="fr-CA" sz="1200" kern="1200" dirty="0"/>
        </a:p>
      </dsp:txBody>
      <dsp:txXfrm>
        <a:off x="3268921" y="3363730"/>
        <a:ext cx="2169891" cy="1438938"/>
      </dsp:txXfrm>
    </dsp:sp>
    <dsp:sp modelId="{EA959BF1-AF58-42B7-AFCC-918E7A9EAFC6}">
      <dsp:nvSpPr>
        <dsp:cNvPr id="0" name=""/>
        <dsp:cNvSpPr/>
      </dsp:nvSpPr>
      <dsp:spPr>
        <a:xfrm>
          <a:off x="3728353" y="1061523"/>
          <a:ext cx="3902860" cy="3902860"/>
        </a:xfrm>
        <a:custGeom>
          <a:avLst/>
          <a:gdLst/>
          <a:ahLst/>
          <a:cxnLst/>
          <a:rect l="0" t="0" r="0" b="0"/>
          <a:pathLst>
            <a:path>
              <a:moveTo>
                <a:pt x="18790" y="2221588"/>
              </a:moveTo>
              <a:arcTo wR="1951430" hR="1951430" stAng="10322541" swAng="484447"/>
            </a:path>
          </a:pathLst>
        </a:custGeom>
        <a:noFill/>
        <a:ln w="6350" cap="flat" cmpd="sng" algn="ctr">
          <a:solidFill>
            <a:schemeClr val="accent5">
              <a:hueOff val="-5515009"/>
              <a:satOff val="-7671"/>
              <a:lumOff val="-2942"/>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74FF42-16DD-4747-809B-3E4192E0897B}">
      <dsp:nvSpPr>
        <dsp:cNvPr id="0" name=""/>
        <dsp:cNvSpPr/>
      </dsp:nvSpPr>
      <dsp:spPr>
        <a:xfrm>
          <a:off x="2701852" y="1367967"/>
          <a:ext cx="1973306" cy="163821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smtClean="0"/>
            <a:t>ÉVALUATION</a:t>
          </a:r>
        </a:p>
        <a:p>
          <a:pPr lvl="0" algn="ctr" defTabSz="622300">
            <a:lnSpc>
              <a:spcPct val="90000"/>
            </a:lnSpc>
            <a:spcBef>
              <a:spcPct val="0"/>
            </a:spcBef>
            <a:spcAft>
              <a:spcPct val="35000"/>
            </a:spcAft>
          </a:pPr>
          <a:r>
            <a:rPr lang="fr-CA" sz="1200" kern="1200" dirty="0" smtClean="0"/>
            <a:t>Stratégie d’évaluation </a:t>
          </a:r>
        </a:p>
        <a:p>
          <a:pPr lvl="0" algn="ctr" defTabSz="622300">
            <a:lnSpc>
              <a:spcPct val="90000"/>
            </a:lnSpc>
            <a:spcBef>
              <a:spcPct val="0"/>
            </a:spcBef>
            <a:spcAft>
              <a:spcPct val="35000"/>
            </a:spcAft>
          </a:pPr>
          <a:r>
            <a:rPr lang="fr-CA" sz="1200" kern="1200" dirty="0" smtClean="0"/>
            <a:t>- d’implantation</a:t>
          </a:r>
        </a:p>
        <a:p>
          <a:pPr lvl="0" algn="ctr" defTabSz="622300">
            <a:lnSpc>
              <a:spcPct val="90000"/>
            </a:lnSpc>
            <a:spcBef>
              <a:spcPct val="0"/>
            </a:spcBef>
            <a:spcAft>
              <a:spcPct val="35000"/>
            </a:spcAft>
          </a:pPr>
          <a:r>
            <a:rPr lang="fr-CA" sz="1200" kern="1200" dirty="0" smtClean="0"/>
            <a:t>- des effets</a:t>
          </a:r>
          <a:endParaRPr lang="fr-CA" sz="1100" kern="1200" dirty="0"/>
        </a:p>
      </dsp:txBody>
      <dsp:txXfrm>
        <a:off x="2781823" y="1447938"/>
        <a:ext cx="1813364" cy="1478273"/>
      </dsp:txXfrm>
    </dsp:sp>
    <dsp:sp modelId="{32AAF470-8C0D-4A01-A8AE-F20A31271D2A}">
      <dsp:nvSpPr>
        <dsp:cNvPr id="0" name=""/>
        <dsp:cNvSpPr/>
      </dsp:nvSpPr>
      <dsp:spPr>
        <a:xfrm>
          <a:off x="3675229" y="538608"/>
          <a:ext cx="3902860" cy="3902860"/>
        </a:xfrm>
        <a:custGeom>
          <a:avLst/>
          <a:gdLst/>
          <a:ahLst/>
          <a:cxnLst/>
          <a:rect l="0" t="0" r="0" b="0"/>
          <a:pathLst>
            <a:path>
              <a:moveTo>
                <a:pt x="359476" y="822818"/>
              </a:moveTo>
              <a:arcTo wR="1951430" hR="1951430" stAng="12920078" swAng="1392028"/>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fr-CA"/>
          </a:p>
        </p:txBody>
      </p:sp>
      <p:sp>
        <p:nvSpPr>
          <p:cNvPr id="49155"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fld id="{89ED0A09-3A78-4765-84A4-040ED489F2D5}" type="datetimeFigureOut">
              <a:rPr lang="fr-CA"/>
              <a:pPr>
                <a:defRPr/>
              </a:pPr>
              <a:t>16-01-19</a:t>
            </a:fld>
            <a:endParaRPr lang="fr-CA"/>
          </a:p>
        </p:txBody>
      </p:sp>
      <p:sp>
        <p:nvSpPr>
          <p:cNvPr id="49156"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fr-CA"/>
          </a:p>
        </p:txBody>
      </p:sp>
      <p:sp>
        <p:nvSpPr>
          <p:cNvPr id="49157"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885ADE25-EFD3-4841-AF7D-F4277E6272A7}" type="slidenum">
              <a:rPr lang="fr-CA"/>
              <a:pPr>
                <a:defRPr/>
              </a:pPr>
              <a:t>‹#›</a:t>
            </a:fld>
            <a:endParaRPr lang="fr-CA"/>
          </a:p>
        </p:txBody>
      </p:sp>
    </p:spTree>
    <p:extLst>
      <p:ext uri="{BB962C8B-B14F-4D97-AF65-F5344CB8AC3E}">
        <p14:creationId xmlns:p14="http://schemas.microsoft.com/office/powerpoint/2010/main" val="104243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1963"/>
          </a:xfrm>
          <a:prstGeom prst="rect">
            <a:avLst/>
          </a:prstGeom>
        </p:spPr>
        <p:txBody>
          <a:bodyPr vert="horz" lIns="92446" tIns="46223" rIns="92446" bIns="46223" rtlCol="0"/>
          <a:lstStyle>
            <a:lvl1pPr algn="l">
              <a:defRPr sz="1200"/>
            </a:lvl1pPr>
          </a:lstStyle>
          <a:p>
            <a:pPr>
              <a:defRPr/>
            </a:pPr>
            <a:endParaRPr lang="fr-CA"/>
          </a:p>
        </p:txBody>
      </p:sp>
      <p:sp>
        <p:nvSpPr>
          <p:cNvPr id="3" name="Espace réservé de la date 2"/>
          <p:cNvSpPr>
            <a:spLocks noGrp="1"/>
          </p:cNvSpPr>
          <p:nvPr>
            <p:ph type="dt" idx="1"/>
          </p:nvPr>
        </p:nvSpPr>
        <p:spPr>
          <a:xfrm>
            <a:off x="3970338" y="0"/>
            <a:ext cx="3038475" cy="461963"/>
          </a:xfrm>
          <a:prstGeom prst="rect">
            <a:avLst/>
          </a:prstGeom>
        </p:spPr>
        <p:txBody>
          <a:bodyPr vert="horz" lIns="92446" tIns="46223" rIns="92446" bIns="46223" rtlCol="0"/>
          <a:lstStyle>
            <a:lvl1pPr algn="r">
              <a:defRPr sz="1200"/>
            </a:lvl1pPr>
          </a:lstStyle>
          <a:p>
            <a:pPr>
              <a:defRPr/>
            </a:pPr>
            <a:fld id="{D313745E-D27F-44EB-9893-6BD80F6B98F4}" type="datetimeFigureOut">
              <a:rPr lang="fr-CA"/>
              <a:pPr>
                <a:defRPr/>
              </a:pPr>
              <a:t>16-01-19</a:t>
            </a:fld>
            <a:endParaRPr lang="fr-CA"/>
          </a:p>
        </p:txBody>
      </p:sp>
      <p:sp>
        <p:nvSpPr>
          <p:cNvPr id="4" name="Espace réservé de l'image des diapositives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446" tIns="46223" rIns="92446" bIns="46223" rtlCol="0" anchor="ctr"/>
          <a:lstStyle/>
          <a:p>
            <a:pPr lvl="0"/>
            <a:endParaRPr lang="fr-CA" noProof="0"/>
          </a:p>
        </p:txBody>
      </p:sp>
      <p:sp>
        <p:nvSpPr>
          <p:cNvPr id="5" name="Espace réservé des commentaires 4"/>
          <p:cNvSpPr>
            <a:spLocks noGrp="1"/>
          </p:cNvSpPr>
          <p:nvPr>
            <p:ph type="body" sz="quarter" idx="3"/>
          </p:nvPr>
        </p:nvSpPr>
        <p:spPr>
          <a:xfrm>
            <a:off x="701675" y="4387850"/>
            <a:ext cx="5607050" cy="4156075"/>
          </a:xfrm>
          <a:prstGeom prst="rect">
            <a:avLst/>
          </a:prstGeom>
        </p:spPr>
        <p:txBody>
          <a:bodyPr vert="horz" lIns="92446" tIns="46223" rIns="92446" bIns="4622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772525"/>
            <a:ext cx="3038475" cy="461963"/>
          </a:xfrm>
          <a:prstGeom prst="rect">
            <a:avLst/>
          </a:prstGeom>
        </p:spPr>
        <p:txBody>
          <a:bodyPr vert="horz" lIns="92446" tIns="46223" rIns="92446" bIns="46223" rtlCol="0" anchor="b"/>
          <a:lstStyle>
            <a:lvl1pPr algn="l">
              <a:defRPr sz="1200"/>
            </a:lvl1pPr>
          </a:lstStyle>
          <a:p>
            <a:pPr>
              <a:defRPr/>
            </a:pPr>
            <a:endParaRPr lang="fr-CA"/>
          </a:p>
        </p:txBody>
      </p:sp>
      <p:sp>
        <p:nvSpPr>
          <p:cNvPr id="7" name="Espace réservé du numéro de diapositive 6"/>
          <p:cNvSpPr>
            <a:spLocks noGrp="1"/>
          </p:cNvSpPr>
          <p:nvPr>
            <p:ph type="sldNum" sz="quarter" idx="5"/>
          </p:nvPr>
        </p:nvSpPr>
        <p:spPr>
          <a:xfrm>
            <a:off x="3970338" y="8772525"/>
            <a:ext cx="3038475" cy="461963"/>
          </a:xfrm>
          <a:prstGeom prst="rect">
            <a:avLst/>
          </a:prstGeom>
        </p:spPr>
        <p:txBody>
          <a:bodyPr vert="horz" lIns="92446" tIns="46223" rIns="92446" bIns="46223" rtlCol="0" anchor="b"/>
          <a:lstStyle>
            <a:lvl1pPr algn="r">
              <a:defRPr sz="1200"/>
            </a:lvl1pPr>
          </a:lstStyle>
          <a:p>
            <a:pPr>
              <a:defRPr/>
            </a:pPr>
            <a:fld id="{BD4762EC-E250-4186-B2BE-EAEE7A404187}" type="slidenum">
              <a:rPr lang="fr-CA"/>
              <a:pPr>
                <a:defRPr/>
              </a:pPr>
              <a:t>‹#›</a:t>
            </a:fld>
            <a:endParaRPr lang="fr-CA"/>
          </a:p>
        </p:txBody>
      </p:sp>
    </p:spTree>
    <p:extLst>
      <p:ext uri="{BB962C8B-B14F-4D97-AF65-F5344CB8AC3E}">
        <p14:creationId xmlns:p14="http://schemas.microsoft.com/office/powerpoint/2010/main" val="519168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2663" indent="-172663">
              <a:buFont typeface="Arial" panose="020B0604020202020204" pitchFamily="34" charset="0"/>
              <a:buChar char="•"/>
              <a:defRPr/>
            </a:pPr>
            <a:r>
              <a:rPr lang="en-CA" dirty="0" err="1" smtClean="0"/>
              <a:t>Règles</a:t>
            </a:r>
            <a:r>
              <a:rPr lang="en-CA" dirty="0" smtClean="0"/>
              <a:t> de base</a:t>
            </a:r>
          </a:p>
          <a:p>
            <a:pPr>
              <a:defRPr/>
            </a:pPr>
            <a:endParaRPr lang="en-CA" dirty="0" smtClean="0"/>
          </a:p>
          <a:p>
            <a:pPr>
              <a:defRPr/>
            </a:pPr>
            <a:endParaRPr lang="en-CA"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3D3F25-A192-48E8-87CE-36860FB7D3F5}" type="slidenum">
              <a:rPr lang="en-CA" altLang="fr-FR" smtClean="0"/>
              <a:pPr eaLnBrk="1" hangingPunct="1"/>
              <a:t>2</a:t>
            </a:fld>
            <a:endParaRPr lang="en-CA"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53FA5A1-F874-4356-94A3-EB4DEF89C8E7}" type="slidenum">
              <a:rPr lang="fr-CA" altLang="fr-FR" smtClean="0">
                <a:latin typeface="Arial" charset="0"/>
              </a:rPr>
              <a:pPr eaLnBrk="1" hangingPunct="1">
                <a:spcBef>
                  <a:spcPct val="0"/>
                </a:spcBef>
              </a:pPr>
              <a:t>18</a:t>
            </a:fld>
            <a:endParaRPr lang="fr-CA" altLang="fr-F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2A662D-10FE-4082-911D-3F074C135D4E}" type="slidenum">
              <a:rPr lang="fr-CA" altLang="fr-FR" smtClean="0">
                <a:latin typeface="Arial" charset="0"/>
              </a:rPr>
              <a:pPr eaLnBrk="1" hangingPunct="1">
                <a:spcBef>
                  <a:spcPct val="0"/>
                </a:spcBef>
              </a:pPr>
              <a:t>19</a:t>
            </a:fld>
            <a:endParaRPr lang="fr-CA" alt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74E6E9-DBEE-445A-919E-13EF046265F9}" type="slidenum">
              <a:rPr lang="fr-CA" altLang="fr-FR" smtClean="0">
                <a:latin typeface="Arial" charset="0"/>
              </a:rPr>
              <a:pPr eaLnBrk="1" hangingPunct="1">
                <a:spcBef>
                  <a:spcPct val="0"/>
                </a:spcBef>
              </a:pPr>
              <a:t>20</a:t>
            </a:fld>
            <a:endParaRPr lang="fr-CA" altLang="fr-F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5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3747F5-D421-4408-A0C0-3E8F0D27DF80}" type="slidenum">
              <a:rPr lang="fr-CA" altLang="fr-FR" smtClean="0">
                <a:latin typeface="Arial" charset="0"/>
              </a:rPr>
              <a:pPr eaLnBrk="1" hangingPunct="1">
                <a:spcBef>
                  <a:spcPct val="0"/>
                </a:spcBef>
              </a:pPr>
              <a:t>21</a:t>
            </a:fld>
            <a:endParaRPr lang="fr-CA" altLang="fr-F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ts val="1000"/>
              </a:spcBef>
            </a:pPr>
            <a:endParaRPr lang="fr-CA" altLang="fr-FR" smtClean="0"/>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74E9B5-C348-4374-8586-889D1031196A}" type="slidenum">
              <a:rPr lang="fr-CA" altLang="fr-FR" smtClean="0">
                <a:latin typeface="Arial" charset="0"/>
              </a:rPr>
              <a:pPr eaLnBrk="1" hangingPunct="1">
                <a:spcBef>
                  <a:spcPct val="0"/>
                </a:spcBef>
              </a:pPr>
              <a:t>22</a:t>
            </a:fld>
            <a:endParaRPr lang="fr-CA" altLang="fr-FR"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6F7F1E-EBF6-4B94-BD93-86CEFAE1B050}" type="slidenum">
              <a:rPr lang="fr-CA" altLang="fr-FR" smtClean="0">
                <a:latin typeface="Arial" charset="0"/>
              </a:rPr>
              <a:pPr eaLnBrk="1" hangingPunct="1">
                <a:spcBef>
                  <a:spcPct val="0"/>
                </a:spcBef>
              </a:pPr>
              <a:t>23</a:t>
            </a:fld>
            <a:endParaRPr lang="fr-CA" altLang="fr-FR"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ts val="1000"/>
              </a:spcBef>
            </a:pPr>
            <a:endParaRPr lang="fr-CA" altLang="fr-FR" smtClean="0"/>
          </a:p>
        </p:txBody>
      </p:sp>
      <p:sp>
        <p:nvSpPr>
          <p:cNvPr id="686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CF839F-EFEF-4693-9338-82E461966CF2}" type="slidenum">
              <a:rPr lang="fr-CA" altLang="fr-FR" smtClean="0">
                <a:latin typeface="Arial" charset="0"/>
              </a:rPr>
              <a:pPr eaLnBrk="1" hangingPunct="1">
                <a:spcBef>
                  <a:spcPct val="0"/>
                </a:spcBef>
              </a:pPr>
              <a:t>24</a:t>
            </a:fld>
            <a:endParaRPr lang="fr-CA" altLang="fr-FR"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96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D70FC9-5FB6-441C-BF30-3FAFF19BA3E5}" type="slidenum">
              <a:rPr lang="fr-CA" altLang="fr-FR" smtClean="0">
                <a:latin typeface="Arial" charset="0"/>
              </a:rPr>
              <a:pPr eaLnBrk="1" hangingPunct="1">
                <a:spcBef>
                  <a:spcPct val="0"/>
                </a:spcBef>
              </a:pPr>
              <a:t>25</a:t>
            </a:fld>
            <a:endParaRPr lang="fr-CA" altLang="fr-F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767919-C01D-480E-800E-19699209F169}" type="slidenum">
              <a:rPr lang="fr-CA" altLang="fr-FR" smtClean="0">
                <a:latin typeface="Arial" charset="0"/>
              </a:rPr>
              <a:pPr eaLnBrk="1" hangingPunct="1">
                <a:spcBef>
                  <a:spcPct val="0"/>
                </a:spcBef>
              </a:pPr>
              <a:t>26</a:t>
            </a:fld>
            <a:endParaRPr lang="fr-CA" altLang="fr-FR"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16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04D52-2966-4F89-B9DE-5F700B9A717B}" type="slidenum">
              <a:rPr lang="fr-CA" altLang="fr-FR" smtClean="0">
                <a:latin typeface="Arial" charset="0"/>
              </a:rPr>
              <a:pPr eaLnBrk="1" hangingPunct="1">
                <a:spcBef>
                  <a:spcPct val="0"/>
                </a:spcBef>
              </a:pPr>
              <a:t>27</a:t>
            </a:fld>
            <a:endParaRPr lang="fr-CA" alt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F1A049-BDE9-4EC2-9BF0-C0301A51C339}" type="slidenum">
              <a:rPr lang="fr-CA" altLang="fr-FR" smtClean="0">
                <a:latin typeface="Arial" charset="0"/>
              </a:rPr>
              <a:pPr eaLnBrk="1" hangingPunct="1">
                <a:spcBef>
                  <a:spcPct val="0"/>
                </a:spcBef>
              </a:pPr>
              <a:t>10</a:t>
            </a:fld>
            <a:endParaRPr lang="fr-CA" altLang="fr-F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27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F203C9-EB8F-4F3F-B81A-B86DD9D4D0D8}" type="slidenum">
              <a:rPr lang="fr-CA" altLang="fr-FR" smtClean="0">
                <a:latin typeface="Arial" charset="0"/>
              </a:rPr>
              <a:pPr eaLnBrk="1" hangingPunct="1">
                <a:spcBef>
                  <a:spcPct val="0"/>
                </a:spcBef>
              </a:pPr>
              <a:t>28</a:t>
            </a:fld>
            <a:endParaRPr lang="fr-CA" altLang="fr-FR"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spcBef>
                <a:spcPct val="0"/>
              </a:spcBef>
              <a:buFontTx/>
              <a:buChar char="•"/>
            </a:pPr>
            <a:endParaRPr lang="fr-CA" altLang="fr-FR" smtClean="0">
              <a:latin typeface="Helvetica Neue" charset="0"/>
              <a:ea typeface="Helvetica Neue" charset="0"/>
              <a:cs typeface="Helvetica Neue" charset="0"/>
            </a:endParaRPr>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2D0411-F675-449F-844B-D3D5A1A08E54}" type="slidenum">
              <a:rPr lang="fr-CA" altLang="fr-FR" smtClean="0">
                <a:latin typeface="Arial" charset="0"/>
              </a:rPr>
              <a:pPr eaLnBrk="1" hangingPunct="1">
                <a:spcBef>
                  <a:spcPct val="0"/>
                </a:spcBef>
              </a:pPr>
              <a:t>29</a:t>
            </a:fld>
            <a:endParaRPr lang="fr-CA" altLang="fr-FR"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A80713-1FC7-4225-B64A-7FEC55C642B5}" type="slidenum">
              <a:rPr lang="fr-CA" altLang="fr-FR" smtClean="0">
                <a:latin typeface="Arial" charset="0"/>
              </a:rPr>
              <a:pPr eaLnBrk="1" hangingPunct="1">
                <a:spcBef>
                  <a:spcPct val="0"/>
                </a:spcBef>
              </a:pPr>
              <a:t>30</a:t>
            </a:fld>
            <a:endParaRPr lang="fr-CA" altLang="fr-FR"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57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835123-F12D-4DCB-8118-B9B4F37B461B}" type="slidenum">
              <a:rPr lang="fr-CA" altLang="fr-FR" smtClean="0">
                <a:latin typeface="Arial" charset="0"/>
              </a:rPr>
              <a:pPr eaLnBrk="1" hangingPunct="1">
                <a:spcBef>
                  <a:spcPct val="0"/>
                </a:spcBef>
              </a:pPr>
              <a:t>31</a:t>
            </a:fld>
            <a:endParaRPr lang="fr-CA" altLang="fr-FR"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z="1100" smtClean="0"/>
          </a:p>
        </p:txBody>
      </p:sp>
      <p:sp>
        <p:nvSpPr>
          <p:cNvPr id="768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35F5E0-176E-4E5F-B98D-B15C138DF9B3}" type="slidenum">
              <a:rPr lang="fr-CA" altLang="fr-FR" smtClean="0">
                <a:latin typeface="Arial" charset="0"/>
              </a:rPr>
              <a:pPr eaLnBrk="1" hangingPunct="1">
                <a:spcBef>
                  <a:spcPct val="0"/>
                </a:spcBef>
              </a:pPr>
              <a:t>32</a:t>
            </a:fld>
            <a:endParaRPr lang="fr-CA" altLang="fr-FR"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78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8DAE0C-6960-4F52-8987-BC9E58DDCB4A}" type="slidenum">
              <a:rPr lang="fr-CA" altLang="fr-FR" smtClean="0">
                <a:latin typeface="Arial" charset="0"/>
              </a:rPr>
              <a:pPr eaLnBrk="1" hangingPunct="1">
                <a:spcBef>
                  <a:spcPct val="0"/>
                </a:spcBef>
              </a:pPr>
              <a:t>33</a:t>
            </a:fld>
            <a:endParaRPr lang="fr-CA" altLang="fr-FR"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EFD3FE-1F8F-42BB-B165-4B7729297BEE}" type="slidenum">
              <a:rPr lang="fr-CA" altLang="fr-FR" smtClean="0">
                <a:latin typeface="Arial" charset="0"/>
              </a:rPr>
              <a:pPr eaLnBrk="1" hangingPunct="1">
                <a:spcBef>
                  <a:spcPct val="0"/>
                </a:spcBef>
              </a:pPr>
              <a:t>34</a:t>
            </a:fld>
            <a:endParaRPr lang="fr-CA" altLang="fr-FR"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798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9BD759-3DA3-40E8-95E6-CF4003DB289E}" type="slidenum">
              <a:rPr lang="fr-CA" altLang="fr-FR" smtClean="0">
                <a:latin typeface="Arial" charset="0"/>
              </a:rPr>
              <a:pPr eaLnBrk="1" hangingPunct="1">
                <a:spcBef>
                  <a:spcPct val="0"/>
                </a:spcBef>
              </a:pPr>
              <a:t>35</a:t>
            </a:fld>
            <a:endParaRPr lang="fr-CA" altLang="fr-FR"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B7D63C-6373-4F1B-A4FD-B67E5A13954A}" type="slidenum">
              <a:rPr lang="fr-CA" altLang="fr-FR" smtClean="0">
                <a:latin typeface="Arial" charset="0"/>
              </a:rPr>
              <a:pPr eaLnBrk="1" hangingPunct="1">
                <a:spcBef>
                  <a:spcPct val="0"/>
                </a:spcBef>
              </a:pPr>
              <a:t>37</a:t>
            </a:fld>
            <a:endParaRPr lang="fr-CA" alt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8D5670-62D0-442B-BD09-0A3F960B4679}" type="slidenum">
              <a:rPr lang="fr-CA" altLang="fr-FR" smtClean="0">
                <a:latin typeface="Arial" charset="0"/>
              </a:rPr>
              <a:pPr eaLnBrk="1" hangingPunct="1">
                <a:spcBef>
                  <a:spcPct val="0"/>
                </a:spcBef>
              </a:pPr>
              <a:t>11</a:t>
            </a:fld>
            <a:endParaRPr lang="fr-CA" alt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AF0284-096D-4F33-90E8-D59884DF5792}" type="slidenum">
              <a:rPr lang="fr-CA" altLang="fr-FR" smtClean="0">
                <a:latin typeface="Arial" charset="0"/>
              </a:rPr>
              <a:pPr eaLnBrk="1" hangingPunct="1">
                <a:spcBef>
                  <a:spcPct val="0"/>
                </a:spcBef>
              </a:pPr>
              <a:t>12</a:t>
            </a:fld>
            <a:endParaRPr lang="fr-CA" altLang="fr-F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57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C072C0-4807-492D-9EEE-7CE4F86E9492}" type="slidenum">
              <a:rPr lang="fr-CA" altLang="fr-FR" smtClean="0">
                <a:latin typeface="Arial" charset="0"/>
              </a:rPr>
              <a:pPr eaLnBrk="1" hangingPunct="1">
                <a:spcBef>
                  <a:spcPct val="0"/>
                </a:spcBef>
              </a:pPr>
              <a:t>13</a:t>
            </a:fld>
            <a:endParaRPr lang="fr-CA" altLang="fr-F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490308-EBD7-4992-A850-B0FF93D8AA64}" type="slidenum">
              <a:rPr lang="fr-CA" altLang="fr-FR" smtClean="0">
                <a:latin typeface="Arial" charset="0"/>
              </a:rPr>
              <a:pPr eaLnBrk="1" hangingPunct="1">
                <a:spcBef>
                  <a:spcPct val="0"/>
                </a:spcBef>
              </a:pPr>
              <a:t>14</a:t>
            </a:fld>
            <a:endParaRPr lang="fr-CA" alt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5BE7862-DF8A-4FAD-8F28-E269A6986CC2}" type="slidenum">
              <a:rPr lang="fr-CA" altLang="fr-FR" smtClean="0">
                <a:latin typeface="Arial" charset="0"/>
              </a:rPr>
              <a:pPr eaLnBrk="1" hangingPunct="1">
                <a:spcBef>
                  <a:spcPct val="0"/>
                </a:spcBef>
              </a:pPr>
              <a:t>15</a:t>
            </a:fld>
            <a:endParaRPr lang="fr-CA" altLang="fr-F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A14C5F-9D3A-47B5-A1D2-4146D68A48E2}" type="slidenum">
              <a:rPr lang="fr-CA" altLang="fr-FR" smtClean="0">
                <a:latin typeface="Arial" charset="0"/>
              </a:rPr>
              <a:pPr eaLnBrk="1" hangingPunct="1">
                <a:spcBef>
                  <a:spcPct val="0"/>
                </a:spcBef>
              </a:pPr>
              <a:t>16</a:t>
            </a:fld>
            <a:endParaRPr lang="fr-CA" altLang="fr-F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1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EE06C8-E54E-429A-A9D8-E15E0DAE274E}" type="slidenum">
              <a:rPr lang="fr-CA" altLang="fr-FR" smtClean="0">
                <a:latin typeface="Arial" charset="0"/>
              </a:rPr>
              <a:pPr eaLnBrk="1" hangingPunct="1">
                <a:spcBef>
                  <a:spcPct val="0"/>
                </a:spcBef>
              </a:pPr>
              <a:t>17</a:t>
            </a:fld>
            <a:endParaRPr lang="fr-CA" altLang="fr-F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0" y="5191125"/>
            <a:ext cx="7532688" cy="8763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3" name="Rectangle 2"/>
          <p:cNvSpPr/>
          <p:nvPr userDrawn="1"/>
        </p:nvSpPr>
        <p:spPr>
          <a:xfrm>
            <a:off x="11782425" y="5175250"/>
            <a:ext cx="409575" cy="8890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4" name="Rectangle 3"/>
          <p:cNvSpPr/>
          <p:nvPr userDrawn="1"/>
        </p:nvSpPr>
        <p:spPr>
          <a:xfrm>
            <a:off x="7640638" y="-3175"/>
            <a:ext cx="4054475" cy="6861175"/>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5" name="Imag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1013" y="5334000"/>
            <a:ext cx="10795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11"/>
          <p:cNvSpPr txBox="1">
            <a:spLocks noChangeArrowheads="1"/>
          </p:cNvSpPr>
          <p:nvPr userDrawn="1"/>
        </p:nvSpPr>
        <p:spPr bwMode="auto">
          <a:xfrm>
            <a:off x="476250" y="1106488"/>
            <a:ext cx="734853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altLang="fr-FR" sz="4000" b="1" smtClean="0">
                <a:latin typeface="Helvetica Neue" charset="0"/>
              </a:rPr>
              <a:t>INTERVENTION</a:t>
            </a:r>
          </a:p>
          <a:p>
            <a:pPr eaLnBrk="1" hangingPunct="1">
              <a:defRPr/>
            </a:pPr>
            <a:r>
              <a:rPr lang="en-CA" altLang="fr-FR" sz="4000" b="1" smtClean="0">
                <a:latin typeface="Helvetica Neue" charset="0"/>
              </a:rPr>
              <a:t>POLICIÈRE AUPRÈS </a:t>
            </a:r>
          </a:p>
          <a:p>
            <a:pPr eaLnBrk="1" hangingPunct="1">
              <a:defRPr/>
            </a:pPr>
            <a:r>
              <a:rPr lang="en-CA" altLang="fr-FR" sz="4000" b="1" smtClean="0">
                <a:latin typeface="Helvetica Neue" charset="0"/>
              </a:rPr>
              <a:t>DES AÎNÉS MALTRAITÉS</a:t>
            </a:r>
          </a:p>
          <a:p>
            <a:pPr eaLnBrk="1" hangingPunct="1">
              <a:defRPr/>
            </a:pPr>
            <a:r>
              <a:rPr lang="en-CA" altLang="fr-FR" sz="2800" b="1" smtClean="0">
                <a:solidFill>
                  <a:srgbClr val="586873"/>
                </a:solidFill>
                <a:latin typeface="Helvetica Neue" charset="0"/>
              </a:rPr>
              <a:t>(IPAM)</a:t>
            </a:r>
            <a:endParaRPr lang="fr-CA" altLang="fr-FR" sz="2800" b="1" smtClean="0">
              <a:solidFill>
                <a:srgbClr val="586873"/>
              </a:solidFill>
              <a:latin typeface="Helvetica Neue" charset="0"/>
            </a:endParaRPr>
          </a:p>
        </p:txBody>
      </p:sp>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l="17654" t="2553" r="26877" b="1161"/>
          <a:stretch>
            <a:fillRect/>
          </a:stretch>
        </p:blipFill>
        <p:spPr bwMode="auto">
          <a:xfrm>
            <a:off x="7627938" y="0"/>
            <a:ext cx="40528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3" descr="Montreal_couleur (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6838" y="6243638"/>
            <a:ext cx="18383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67550" y="4657725"/>
            <a:ext cx="5102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4" descr="02.png"/>
          <p:cNvPicPr>
            <a:picLocks noChangeAspect="1"/>
          </p:cNvPicPr>
          <p:nvPr userDrawn="1"/>
        </p:nvPicPr>
        <p:blipFill>
          <a:blip r:embed="rId6">
            <a:extLst>
              <a:ext uri="{28A0092B-C50C-407E-A947-70E740481C1C}">
                <a14:useLocalDpi xmlns:a14="http://schemas.microsoft.com/office/drawing/2010/main" val="0"/>
              </a:ext>
            </a:extLst>
          </a:blip>
          <a:srcRect l="61575" t="88730" r="25896" b="-317"/>
          <a:stretch>
            <a:fillRect/>
          </a:stretch>
        </p:blipFill>
        <p:spPr bwMode="auto">
          <a:xfrm>
            <a:off x="7642225" y="5221288"/>
            <a:ext cx="12874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0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smtClean="0"/>
            </a:lvl1pPr>
          </a:lstStyle>
          <a:p>
            <a:pPr>
              <a:defRPr/>
            </a:pPr>
            <a:fld id="{6AA06595-7CA8-4CEC-A36C-1E03BE6F3729}" type="slidenum">
              <a:rPr lang="en-CA"/>
              <a:pPr>
                <a:defRPr/>
              </a:pPr>
              <a:t>‹#›</a:t>
            </a:fld>
            <a:endParaRPr lang="en-CA"/>
          </a:p>
        </p:txBody>
      </p:sp>
    </p:spTree>
    <p:extLst>
      <p:ext uri="{BB962C8B-B14F-4D97-AF65-F5344CB8AC3E}">
        <p14:creationId xmlns:p14="http://schemas.microsoft.com/office/powerpoint/2010/main" val="341244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Rectangle 8"/>
          <p:cNvSpPr/>
          <p:nvPr userDrawn="1"/>
        </p:nvSpPr>
        <p:spPr>
          <a:xfrm>
            <a:off x="7640638" y="-3175"/>
            <a:ext cx="4054475" cy="6861175"/>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3"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5359400"/>
            <a:ext cx="1206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8775" y="5697538"/>
            <a:ext cx="16224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p:nvPr userDrawn="1"/>
        </p:nvSpPr>
        <p:spPr>
          <a:xfrm>
            <a:off x="0" y="0"/>
            <a:ext cx="7532688" cy="252413"/>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6" name="Rectangle 18"/>
          <p:cNvSpPr/>
          <p:nvPr userDrawn="1"/>
        </p:nvSpPr>
        <p:spPr>
          <a:xfrm>
            <a:off x="11798300" y="0"/>
            <a:ext cx="409575" cy="244475"/>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7" name="Rectangle 6"/>
          <p:cNvSpPr/>
          <p:nvPr userDrawn="1"/>
        </p:nvSpPr>
        <p:spPr>
          <a:xfrm>
            <a:off x="0" y="5191125"/>
            <a:ext cx="7532688" cy="8763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8" name="Rectangle 7"/>
          <p:cNvSpPr/>
          <p:nvPr userDrawn="1"/>
        </p:nvSpPr>
        <p:spPr>
          <a:xfrm>
            <a:off x="11782425" y="5175250"/>
            <a:ext cx="409575" cy="8890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9" name="Imag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013" y="5334000"/>
            <a:ext cx="10795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0" descr="Montreal_couleur (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6838" y="6243638"/>
            <a:ext cx="18383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2" descr="JOS_7704.JPG"/>
          <p:cNvPicPr>
            <a:picLocks noChangeAspect="1"/>
          </p:cNvPicPr>
          <p:nvPr userDrawn="1"/>
        </p:nvPicPr>
        <p:blipFill>
          <a:blip r:embed="rId5">
            <a:extLst>
              <a:ext uri="{28A0092B-C50C-407E-A947-70E740481C1C}">
                <a14:useLocalDpi xmlns:a14="http://schemas.microsoft.com/office/drawing/2010/main" val="0"/>
              </a:ext>
            </a:extLst>
          </a:blip>
          <a:srcRect l="36597" t="21529" r="22270"/>
          <a:stretch>
            <a:fillRect/>
          </a:stretch>
        </p:blipFill>
        <p:spPr bwMode="auto">
          <a:xfrm>
            <a:off x="7635875" y="0"/>
            <a:ext cx="406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067550" y="4657725"/>
            <a:ext cx="5102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6" descr="02.png"/>
          <p:cNvPicPr>
            <a:picLocks noChangeAspect="1"/>
          </p:cNvPicPr>
          <p:nvPr userDrawn="1"/>
        </p:nvPicPr>
        <p:blipFill>
          <a:blip r:embed="rId7">
            <a:extLst>
              <a:ext uri="{28A0092B-C50C-407E-A947-70E740481C1C}">
                <a14:useLocalDpi xmlns:a14="http://schemas.microsoft.com/office/drawing/2010/main" val="0"/>
              </a:ext>
            </a:extLst>
          </a:blip>
          <a:srcRect l="61575" t="88730" r="25896" b="-317"/>
          <a:stretch>
            <a:fillRect/>
          </a:stretch>
        </p:blipFill>
        <p:spPr bwMode="auto">
          <a:xfrm>
            <a:off x="7642225" y="5221288"/>
            <a:ext cx="12874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90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Rectangle 1"/>
          <p:cNvSpPr/>
          <p:nvPr userDrawn="1"/>
        </p:nvSpPr>
        <p:spPr>
          <a:xfrm>
            <a:off x="0" y="6619875"/>
            <a:ext cx="7532688" cy="2540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3" name="Rectangle 2"/>
          <p:cNvSpPr/>
          <p:nvPr userDrawn="1"/>
        </p:nvSpPr>
        <p:spPr>
          <a:xfrm>
            <a:off x="11798300" y="6629400"/>
            <a:ext cx="409575" cy="244475"/>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4" name="Rectangle 3"/>
          <p:cNvSpPr/>
          <p:nvPr userDrawn="1"/>
        </p:nvSpPr>
        <p:spPr>
          <a:xfrm>
            <a:off x="7640638" y="6619875"/>
            <a:ext cx="4054475" cy="254000"/>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5" name="Rectangle 12"/>
          <p:cNvSpPr/>
          <p:nvPr userDrawn="1"/>
        </p:nvSpPr>
        <p:spPr>
          <a:xfrm>
            <a:off x="-15875" y="0"/>
            <a:ext cx="7532688" cy="1236663"/>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6" name="Rectangle 13"/>
          <p:cNvSpPr/>
          <p:nvPr userDrawn="1"/>
        </p:nvSpPr>
        <p:spPr>
          <a:xfrm>
            <a:off x="11814175" y="0"/>
            <a:ext cx="409575" cy="1246188"/>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7" name="Image 14"/>
          <p:cNvPicPr>
            <a:picLocks noChangeAspect="1"/>
          </p:cNvPicPr>
          <p:nvPr userDrawn="1"/>
        </p:nvPicPr>
        <p:blipFill>
          <a:blip r:embed="rId2">
            <a:extLst>
              <a:ext uri="{28A0092B-C50C-407E-A947-70E740481C1C}">
                <a14:useLocalDpi xmlns:a14="http://schemas.microsoft.com/office/drawing/2010/main" val="0"/>
              </a:ext>
            </a:extLst>
          </a:blip>
          <a:srcRect l="17654" t="2553" r="26877" b="1161"/>
          <a:stretch>
            <a:fillRect/>
          </a:stretch>
        </p:blipFill>
        <p:spPr bwMode="auto">
          <a:xfrm>
            <a:off x="7626350" y="1327150"/>
            <a:ext cx="405765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p:nvPr userDrawn="1"/>
        </p:nvSpPr>
        <p:spPr>
          <a:xfrm>
            <a:off x="7640638" y="0"/>
            <a:ext cx="4054475" cy="1236663"/>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 name="ZoneTexte 19"/>
          <p:cNvSpPr txBox="1">
            <a:spLocks noChangeArrowheads="1"/>
          </p:cNvSpPr>
          <p:nvPr userDrawn="1"/>
        </p:nvSpPr>
        <p:spPr bwMode="auto">
          <a:xfrm>
            <a:off x="317500" y="62182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altLang="fr-FR" sz="2800" b="1" smtClean="0">
                <a:solidFill>
                  <a:srgbClr val="576873"/>
                </a:solidFill>
                <a:latin typeface="Helvetica Neue" charset="0"/>
              </a:rPr>
              <a:t>IPAM</a:t>
            </a:r>
            <a:endParaRPr lang="fr-CA" altLang="fr-FR" sz="2800" b="1" smtClean="0">
              <a:solidFill>
                <a:srgbClr val="576873"/>
              </a:solidFill>
              <a:latin typeface="Helvetica Neue" charset="0"/>
            </a:endParaRPr>
          </a:p>
        </p:txBody>
      </p:sp>
    </p:spTree>
    <p:extLst>
      <p:ext uri="{BB962C8B-B14F-4D97-AF65-F5344CB8AC3E}">
        <p14:creationId xmlns:p14="http://schemas.microsoft.com/office/powerpoint/2010/main" val="193808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2" name="Image 2"/>
          <p:cNvPicPr>
            <a:picLocks noChangeAspect="1"/>
          </p:cNvPicPr>
          <p:nvPr userDrawn="1"/>
        </p:nvPicPr>
        <p:blipFill>
          <a:blip r:embed="rId2">
            <a:extLst>
              <a:ext uri="{28A0092B-C50C-407E-A947-70E740481C1C}">
                <a14:useLocalDpi xmlns:a14="http://schemas.microsoft.com/office/drawing/2010/main" val="0"/>
              </a:ext>
            </a:extLst>
          </a:blip>
          <a:srcRect l="25977" r="15875" b="2803"/>
          <a:stretch>
            <a:fillRect/>
          </a:stretch>
        </p:blipFill>
        <p:spPr bwMode="auto">
          <a:xfrm>
            <a:off x="7629525" y="1314450"/>
            <a:ext cx="408305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p:cNvSpPr/>
          <p:nvPr userDrawn="1"/>
        </p:nvSpPr>
        <p:spPr>
          <a:xfrm>
            <a:off x="0" y="6619875"/>
            <a:ext cx="7532688" cy="2540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4" name="Rectangle 11"/>
          <p:cNvSpPr/>
          <p:nvPr userDrawn="1"/>
        </p:nvSpPr>
        <p:spPr>
          <a:xfrm>
            <a:off x="11798300" y="6629400"/>
            <a:ext cx="409575" cy="244475"/>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5" name="Rectangle 14"/>
          <p:cNvSpPr/>
          <p:nvPr userDrawn="1"/>
        </p:nvSpPr>
        <p:spPr>
          <a:xfrm>
            <a:off x="7640638" y="6619875"/>
            <a:ext cx="4054475" cy="254000"/>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6" name="Rectangle 16"/>
          <p:cNvSpPr/>
          <p:nvPr userDrawn="1"/>
        </p:nvSpPr>
        <p:spPr>
          <a:xfrm>
            <a:off x="-15875" y="0"/>
            <a:ext cx="7532688" cy="1236663"/>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7" name="Rectangle 17"/>
          <p:cNvSpPr/>
          <p:nvPr userDrawn="1"/>
        </p:nvSpPr>
        <p:spPr>
          <a:xfrm>
            <a:off x="11814175" y="0"/>
            <a:ext cx="409575" cy="1246188"/>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8" name="Rectangle 18"/>
          <p:cNvSpPr/>
          <p:nvPr userDrawn="1"/>
        </p:nvSpPr>
        <p:spPr>
          <a:xfrm>
            <a:off x="7640638" y="0"/>
            <a:ext cx="4054475" cy="1236663"/>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 name="ZoneTexte 20"/>
          <p:cNvSpPr txBox="1">
            <a:spLocks noChangeArrowheads="1"/>
          </p:cNvSpPr>
          <p:nvPr userDrawn="1"/>
        </p:nvSpPr>
        <p:spPr bwMode="auto">
          <a:xfrm>
            <a:off x="317500" y="62182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altLang="fr-FR" sz="2800" b="1" smtClean="0">
                <a:solidFill>
                  <a:srgbClr val="576873"/>
                </a:solidFill>
                <a:latin typeface="Helvetica Neue" charset="0"/>
              </a:rPr>
              <a:t>IPAM</a:t>
            </a:r>
            <a:endParaRPr lang="fr-CA" altLang="fr-FR" sz="2800" b="1" smtClean="0">
              <a:solidFill>
                <a:srgbClr val="576873"/>
              </a:solidFill>
              <a:latin typeface="Helvetica Neue" charset="0"/>
            </a:endParaRPr>
          </a:p>
        </p:txBody>
      </p:sp>
    </p:spTree>
    <p:extLst>
      <p:ext uri="{BB962C8B-B14F-4D97-AF65-F5344CB8AC3E}">
        <p14:creationId xmlns:p14="http://schemas.microsoft.com/office/powerpoint/2010/main" val="318843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Rectangle 11"/>
          <p:cNvSpPr/>
          <p:nvPr userDrawn="1"/>
        </p:nvSpPr>
        <p:spPr>
          <a:xfrm>
            <a:off x="7640638" y="1355725"/>
            <a:ext cx="4054475" cy="5157788"/>
          </a:xfrm>
          <a:prstGeom prst="rect">
            <a:avLst/>
          </a:prstGeom>
          <a:solidFill>
            <a:srgbClr val="A587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3" name="Rectangle 10"/>
          <p:cNvSpPr/>
          <p:nvPr userDrawn="1"/>
        </p:nvSpPr>
        <p:spPr>
          <a:xfrm>
            <a:off x="0" y="6619875"/>
            <a:ext cx="7532688" cy="2540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4" name="Rectangle 14"/>
          <p:cNvSpPr/>
          <p:nvPr userDrawn="1"/>
        </p:nvSpPr>
        <p:spPr>
          <a:xfrm>
            <a:off x="11798300" y="6629400"/>
            <a:ext cx="409575" cy="244475"/>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5" name="Rectangle 16"/>
          <p:cNvSpPr/>
          <p:nvPr userDrawn="1"/>
        </p:nvSpPr>
        <p:spPr>
          <a:xfrm>
            <a:off x="7640638" y="6619875"/>
            <a:ext cx="4054475" cy="254000"/>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6" name="Rectangle 17"/>
          <p:cNvSpPr/>
          <p:nvPr userDrawn="1"/>
        </p:nvSpPr>
        <p:spPr>
          <a:xfrm>
            <a:off x="-15875" y="0"/>
            <a:ext cx="7532688" cy="1236663"/>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7" name="Rectangle 18"/>
          <p:cNvSpPr/>
          <p:nvPr userDrawn="1"/>
        </p:nvSpPr>
        <p:spPr>
          <a:xfrm>
            <a:off x="11814175" y="0"/>
            <a:ext cx="409575" cy="1246188"/>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8" name="Rectangle 19"/>
          <p:cNvSpPr/>
          <p:nvPr userDrawn="1"/>
        </p:nvSpPr>
        <p:spPr>
          <a:xfrm>
            <a:off x="7640638" y="0"/>
            <a:ext cx="4054475" cy="1236663"/>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9" name="ZoneTexte 22"/>
          <p:cNvSpPr txBox="1">
            <a:spLocks noChangeArrowheads="1"/>
          </p:cNvSpPr>
          <p:nvPr userDrawn="1"/>
        </p:nvSpPr>
        <p:spPr bwMode="auto">
          <a:xfrm>
            <a:off x="317500" y="62182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altLang="fr-FR" sz="2800" b="1" smtClean="0">
                <a:solidFill>
                  <a:srgbClr val="576873"/>
                </a:solidFill>
                <a:latin typeface="Helvetica Neue" charset="0"/>
              </a:rPr>
              <a:t>IPAM</a:t>
            </a:r>
            <a:endParaRPr lang="fr-CA" altLang="fr-FR" sz="2800" b="1" smtClean="0">
              <a:solidFill>
                <a:srgbClr val="576873"/>
              </a:solidFill>
              <a:latin typeface="Helvetica Neue" charset="0"/>
            </a:endParaRPr>
          </a:p>
        </p:txBody>
      </p:sp>
    </p:spTree>
    <p:extLst>
      <p:ext uri="{BB962C8B-B14F-4D97-AF65-F5344CB8AC3E}">
        <p14:creationId xmlns:p14="http://schemas.microsoft.com/office/powerpoint/2010/main" val="132598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Rectangle 10"/>
          <p:cNvSpPr/>
          <p:nvPr userDrawn="1"/>
        </p:nvSpPr>
        <p:spPr>
          <a:xfrm>
            <a:off x="0" y="6619875"/>
            <a:ext cx="7532688" cy="254000"/>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3" name="Rectangle 11"/>
          <p:cNvSpPr/>
          <p:nvPr userDrawn="1"/>
        </p:nvSpPr>
        <p:spPr>
          <a:xfrm>
            <a:off x="11798300" y="6629400"/>
            <a:ext cx="409575" cy="244475"/>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4" name="Rectangle 14"/>
          <p:cNvSpPr/>
          <p:nvPr userDrawn="1"/>
        </p:nvSpPr>
        <p:spPr>
          <a:xfrm>
            <a:off x="7640638" y="6619875"/>
            <a:ext cx="4054475" cy="254000"/>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5" name="Rectangle 16"/>
          <p:cNvSpPr/>
          <p:nvPr userDrawn="1"/>
        </p:nvSpPr>
        <p:spPr>
          <a:xfrm>
            <a:off x="-15875" y="0"/>
            <a:ext cx="7532688" cy="1236663"/>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6" name="Rectangle 17"/>
          <p:cNvSpPr/>
          <p:nvPr userDrawn="1"/>
        </p:nvSpPr>
        <p:spPr>
          <a:xfrm>
            <a:off x="11814175" y="0"/>
            <a:ext cx="409575" cy="1246188"/>
          </a:xfrm>
          <a:prstGeom prst="rect">
            <a:avLst/>
          </a:prstGeom>
          <a:solidFill>
            <a:srgbClr val="0044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7" name="Rectangle 18"/>
          <p:cNvSpPr/>
          <p:nvPr userDrawn="1"/>
        </p:nvSpPr>
        <p:spPr>
          <a:xfrm>
            <a:off x="7640638" y="0"/>
            <a:ext cx="4054475" cy="1236663"/>
          </a:xfrm>
          <a:prstGeom prst="rect">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8" name="ZoneTexte 20"/>
          <p:cNvSpPr txBox="1">
            <a:spLocks noChangeArrowheads="1"/>
          </p:cNvSpPr>
          <p:nvPr userDrawn="1"/>
        </p:nvSpPr>
        <p:spPr bwMode="auto">
          <a:xfrm>
            <a:off x="317500" y="62182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altLang="fr-FR" sz="2800" b="1" smtClean="0">
                <a:solidFill>
                  <a:srgbClr val="576873"/>
                </a:solidFill>
                <a:latin typeface="Helvetica Neue" charset="0"/>
              </a:rPr>
              <a:t>IPAM</a:t>
            </a:r>
            <a:endParaRPr lang="fr-CA" altLang="fr-FR" sz="2800" b="1" smtClean="0">
              <a:solidFill>
                <a:srgbClr val="576873"/>
              </a:solidFill>
              <a:latin typeface="Helvetica Neue" charset="0"/>
            </a:endParaRPr>
          </a:p>
        </p:txBody>
      </p:sp>
    </p:spTree>
    <p:extLst>
      <p:ext uri="{BB962C8B-B14F-4D97-AF65-F5344CB8AC3E}">
        <p14:creationId xmlns:p14="http://schemas.microsoft.com/office/powerpoint/2010/main" val="162632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ZoneTexte 3"/>
          <p:cNvSpPr txBox="1">
            <a:spLocks noChangeArrowheads="1"/>
          </p:cNvSpPr>
          <p:nvPr userDrawn="1"/>
        </p:nvSpPr>
        <p:spPr bwMode="auto">
          <a:xfrm>
            <a:off x="317500" y="62182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altLang="fr-FR" sz="2800" b="1" smtClean="0">
                <a:solidFill>
                  <a:srgbClr val="576873"/>
                </a:solidFill>
                <a:latin typeface="Helvetica Neue" charset="0"/>
              </a:rPr>
              <a:t>IPAM</a:t>
            </a:r>
            <a:endParaRPr lang="fr-CA" altLang="fr-FR" sz="2800" b="1" smtClean="0">
              <a:solidFill>
                <a:srgbClr val="576873"/>
              </a:solidFill>
              <a:latin typeface="Helvetica Neue" charset="0"/>
            </a:endParaRPr>
          </a:p>
        </p:txBody>
      </p:sp>
    </p:spTree>
    <p:extLst>
      <p:ext uri="{BB962C8B-B14F-4D97-AF65-F5344CB8AC3E}">
        <p14:creationId xmlns:p14="http://schemas.microsoft.com/office/powerpoint/2010/main" val="396219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r>
              <a:rPr lang="fr-CA"/>
              <a:t>16-01-15</a:t>
            </a: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62E5F51-8A24-4B10-8F5C-2DE7E616AE47}" type="slidenum">
              <a:rPr lang="en-CA"/>
              <a:pPr>
                <a:defRPr/>
              </a:pPr>
              <a:t>‹#›</a:t>
            </a:fld>
            <a:endParaRPr lang="en-CA"/>
          </a:p>
        </p:txBody>
      </p:sp>
    </p:spTree>
    <p:extLst>
      <p:ext uri="{BB962C8B-B14F-4D97-AF65-F5344CB8AC3E}">
        <p14:creationId xmlns:p14="http://schemas.microsoft.com/office/powerpoint/2010/main" val="90281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r>
              <a:rPr lang="fr-CA"/>
              <a:t>16-01-15</a:t>
            </a:r>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EBF4298F-82FA-4575-9D26-8CA451ED1F52}" type="slidenum">
              <a:rPr lang="en-CA"/>
              <a:pPr>
                <a:defRPr/>
              </a:pPr>
              <a:t>‹#›</a:t>
            </a:fld>
            <a:endParaRPr lang="en-CA"/>
          </a:p>
        </p:txBody>
      </p:sp>
    </p:spTree>
    <p:extLst>
      <p:ext uri="{BB962C8B-B14F-4D97-AF65-F5344CB8AC3E}">
        <p14:creationId xmlns:p14="http://schemas.microsoft.com/office/powerpoint/2010/main" val="695544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fr-CA" altLang="fr-FR" smtClean="0"/>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CA" altLang="fr-FR" smtClean="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E17B3A-591C-493A-AEB3-16C277610761}" type="datetimeFigureOut">
              <a:rPr lang="fr-CA"/>
              <a:pPr>
                <a:defRPr/>
              </a:pPr>
              <a:t>16-01-19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7086CE-F047-4B4D-869E-BE2658B6EF7C}"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net-works.ca/" TargetMode="Externa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xml"/><Relationship Id="rId1" Type="http://schemas.openxmlformats.org/officeDocument/2006/relationships/tags" Target="../tags/tag1.xml"/><Relationship Id="rId2"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tags" Target="../tags/tag7.xml"/><Relationship Id="rId6" Type="http://schemas.openxmlformats.org/officeDocument/2006/relationships/tags" Target="../tags/tag8.xml"/><Relationship Id="rId7" Type="http://schemas.openxmlformats.org/officeDocument/2006/relationships/tags" Target="../tags/tag9.xml"/><Relationship Id="rId8" Type="http://schemas.openxmlformats.org/officeDocument/2006/relationships/slideLayout" Target="../slideLayouts/slideLayout6.xml"/><Relationship Id="rId9" Type="http://schemas.openxmlformats.org/officeDocument/2006/relationships/notesSlide" Target="../notesSlides/notesSlide5.xml"/><Relationship Id="rId10" Type="http://schemas.openxmlformats.org/officeDocument/2006/relationships/image" Target="../media/image29.jpeg"/><Relationship Id="rId11" Type="http://schemas.openxmlformats.org/officeDocument/2006/relationships/image" Target="../media/image30.png"/><Relationship Id="rId1" Type="http://schemas.openxmlformats.org/officeDocument/2006/relationships/tags" Target="../tags/tag3.xml"/><Relationship Id="rId2"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6.xml"/><Relationship Id="rId5" Type="http://schemas.openxmlformats.org/officeDocument/2006/relationships/notesSlide" Target="../notesSlides/notesSlide6.xml"/><Relationship Id="rId1" Type="http://schemas.openxmlformats.org/officeDocument/2006/relationships/tags" Target="../tags/tag10.xml"/><Relationship Id="rId2" Type="http://schemas.openxmlformats.org/officeDocument/2006/relationships/tags" Target="../tags/tag11.xml"/></Relationships>
</file>

<file path=ppt/slides/_rels/slide15.xml.rels><?xml version="1.0" encoding="UTF-8" standalone="yes"?>
<Relationships xmlns="http://schemas.openxmlformats.org/package/2006/relationships"><Relationship Id="rId11" Type="http://schemas.openxmlformats.org/officeDocument/2006/relationships/tags" Target="../tags/tag23.xml"/><Relationship Id="rId12" Type="http://schemas.openxmlformats.org/officeDocument/2006/relationships/tags" Target="../tags/tag24.xml"/><Relationship Id="rId13" Type="http://schemas.openxmlformats.org/officeDocument/2006/relationships/tags" Target="../tags/tag25.xml"/><Relationship Id="rId14" Type="http://schemas.openxmlformats.org/officeDocument/2006/relationships/tags" Target="../tags/tag26.xml"/><Relationship Id="rId15" Type="http://schemas.openxmlformats.org/officeDocument/2006/relationships/slideLayout" Target="../slideLayouts/slideLayout6.xml"/><Relationship Id="rId16" Type="http://schemas.openxmlformats.org/officeDocument/2006/relationships/notesSlide" Target="../notesSlides/notesSlide7.xml"/><Relationship Id="rId17" Type="http://schemas.openxmlformats.org/officeDocument/2006/relationships/image" Target="../media/image31.png"/><Relationship Id="rId18" Type="http://schemas.openxmlformats.org/officeDocument/2006/relationships/image" Target="../media/image32.jpeg"/><Relationship Id="rId19" Type="http://schemas.openxmlformats.org/officeDocument/2006/relationships/image" Target="../media/image33.jpeg"/><Relationship Id="rId1" Type="http://schemas.openxmlformats.org/officeDocument/2006/relationships/tags" Target="../tags/tag13.xml"/><Relationship Id="rId2" Type="http://schemas.openxmlformats.org/officeDocument/2006/relationships/tags" Target="../tags/tag14.xml"/><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tags" Target="../tags/tag17.xml"/><Relationship Id="rId6" Type="http://schemas.openxmlformats.org/officeDocument/2006/relationships/tags" Target="../tags/tag18.xml"/><Relationship Id="rId7" Type="http://schemas.openxmlformats.org/officeDocument/2006/relationships/tags" Target="../tags/tag19.xml"/><Relationship Id="rId8" Type="http://schemas.openxmlformats.org/officeDocument/2006/relationships/tags" Target="../tags/tag20.xml"/><Relationship Id="rId9" Type="http://schemas.openxmlformats.org/officeDocument/2006/relationships/tags" Target="../tags/tag21.xml"/><Relationship Id="rId10"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Layout" Target="../slideLayouts/slideLayout6.xml"/><Relationship Id="rId5" Type="http://schemas.openxmlformats.org/officeDocument/2006/relationships/notesSlide" Target="../notesSlides/notesSlide8.xml"/><Relationship Id="rId1" Type="http://schemas.openxmlformats.org/officeDocument/2006/relationships/tags" Target="../tags/tag27.xml"/><Relationship Id="rId2" Type="http://schemas.openxmlformats.org/officeDocument/2006/relationships/tags" Target="../tags/tag28.xml"/></Relationships>
</file>

<file path=ppt/slides/_rels/slide1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6.xml"/><Relationship Id="rId3"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 Type="http://schemas.openxmlformats.org/officeDocument/2006/relationships/tags" Target="../tags/tag31.xml"/><Relationship Id="rId2" Type="http://schemas.openxmlformats.org/officeDocument/2006/relationships/tags" Target="../tags/tag32.xml"/><Relationship Id="rId3" Type="http://schemas.openxmlformats.org/officeDocument/2006/relationships/slideLayout" Target="../slideLayouts/slideLayout6.xml"/><Relationship Id="rId4" Type="http://schemas.openxmlformats.org/officeDocument/2006/relationships/notesSlide" Target="../notesSlides/notesSlide10.xml"/><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6.xml"/><Relationship Id="rId5" Type="http://schemas.openxmlformats.org/officeDocument/2006/relationships/notesSlide" Target="../notesSlides/notesSlide11.xml"/><Relationship Id="rId6" Type="http://schemas.openxmlformats.org/officeDocument/2006/relationships/diagramData" Target="../diagrams/data3.xml"/><Relationship Id="rId7" Type="http://schemas.openxmlformats.org/officeDocument/2006/relationships/diagramLayout" Target="../diagrams/layout3.xml"/><Relationship Id="rId8" Type="http://schemas.openxmlformats.org/officeDocument/2006/relationships/diagramQuickStyle" Target="../diagrams/quickStyle3.xml"/><Relationship Id="rId9" Type="http://schemas.openxmlformats.org/officeDocument/2006/relationships/diagramColors" Target="../diagrams/colors3.xml"/><Relationship Id="rId10" Type="http://schemas.microsoft.com/office/2007/relationships/diagramDrawing" Target="../diagrams/drawing3.xml"/><Relationship Id="rId1" Type="http://schemas.openxmlformats.org/officeDocument/2006/relationships/tags" Target="../tags/tag33.xml"/><Relationship Id="rId2"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hyperlink" Target="http://www.chnet-works.ca/" TargetMode="External"/><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hyperlink" Target="mailto:animateur@chnet-works.ca"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Layout" Target="../slideLayouts/slideLayout6.xml"/><Relationship Id="rId5" Type="http://schemas.openxmlformats.org/officeDocument/2006/relationships/notesSlide" Target="../notesSlides/notesSlide12.xml"/><Relationship Id="rId6" Type="http://schemas.openxmlformats.org/officeDocument/2006/relationships/diagramData" Target="../diagrams/data4.xml"/><Relationship Id="rId7" Type="http://schemas.openxmlformats.org/officeDocument/2006/relationships/diagramLayout" Target="../diagrams/layout4.xml"/><Relationship Id="rId8" Type="http://schemas.openxmlformats.org/officeDocument/2006/relationships/diagramQuickStyle" Target="../diagrams/quickStyle4.xml"/><Relationship Id="rId9" Type="http://schemas.openxmlformats.org/officeDocument/2006/relationships/diagramColors" Target="../diagrams/colors4.xml"/><Relationship Id="rId10" Type="http://schemas.microsoft.com/office/2007/relationships/diagramDrawing" Target="../diagrams/drawing4.xml"/><Relationship Id="rId1" Type="http://schemas.openxmlformats.org/officeDocument/2006/relationships/tags" Target="../tags/tag36.xml"/><Relationship Id="rId2" Type="http://schemas.openxmlformats.org/officeDocument/2006/relationships/tags" Target="../tags/tag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4.xml"/><Relationship Id="rId5" Type="http://schemas.openxmlformats.org/officeDocument/2006/relationships/image" Target="../media/image34.jpeg"/><Relationship Id="rId1" Type="http://schemas.openxmlformats.org/officeDocument/2006/relationships/tags" Target="../tags/tag39.xml"/><Relationship Id="rId2"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Layout" Target="../slideLayouts/slideLayout6.xml"/><Relationship Id="rId5" Type="http://schemas.openxmlformats.org/officeDocument/2006/relationships/notesSlide" Target="../notesSlides/notesSlide15.xml"/><Relationship Id="rId6" Type="http://schemas.openxmlformats.org/officeDocument/2006/relationships/diagramData" Target="../diagrams/data5.xml"/><Relationship Id="rId7" Type="http://schemas.openxmlformats.org/officeDocument/2006/relationships/diagramLayout" Target="../diagrams/layout5.xml"/><Relationship Id="rId8" Type="http://schemas.openxmlformats.org/officeDocument/2006/relationships/diagramQuickStyle" Target="../diagrams/quickStyle5.xml"/><Relationship Id="rId9" Type="http://schemas.openxmlformats.org/officeDocument/2006/relationships/diagramColors" Target="../diagrams/colors5.xml"/><Relationship Id="rId10" Type="http://schemas.microsoft.com/office/2007/relationships/diagramDrawing" Target="../diagrams/drawing5.xml"/><Relationship Id="rId1" Type="http://schemas.openxmlformats.org/officeDocument/2006/relationships/tags" Target="../tags/tag41.xml"/><Relationship Id="rId2" Type="http://schemas.openxmlformats.org/officeDocument/2006/relationships/tags" Target="../tags/tag42.xml"/></Relationships>
</file>

<file path=ppt/slides/_rels/slide24.xml.rels><?xml version="1.0" encoding="UTF-8" standalone="yes"?>
<Relationships xmlns="http://schemas.openxmlformats.org/package/2006/relationships"><Relationship Id="rId11" Type="http://schemas.openxmlformats.org/officeDocument/2006/relationships/notesSlide" Target="../notesSlides/notesSlide16.xml"/><Relationship Id="rId12" Type="http://schemas.openxmlformats.org/officeDocument/2006/relationships/image" Target="../media/image35.jpeg"/><Relationship Id="rId1" Type="http://schemas.openxmlformats.org/officeDocument/2006/relationships/tags" Target="../tags/tag44.xml"/><Relationship Id="rId2" Type="http://schemas.openxmlformats.org/officeDocument/2006/relationships/tags" Target="../tags/tag45.xml"/><Relationship Id="rId3" Type="http://schemas.openxmlformats.org/officeDocument/2006/relationships/tags" Target="../tags/tag46.xml"/><Relationship Id="rId4" Type="http://schemas.openxmlformats.org/officeDocument/2006/relationships/tags" Target="../tags/tag47.xml"/><Relationship Id="rId5" Type="http://schemas.openxmlformats.org/officeDocument/2006/relationships/tags" Target="../tags/tag48.xml"/><Relationship Id="rId6" Type="http://schemas.openxmlformats.org/officeDocument/2006/relationships/tags" Target="../tags/tag49.xml"/><Relationship Id="rId7" Type="http://schemas.openxmlformats.org/officeDocument/2006/relationships/tags" Target="../tags/tag50.xml"/><Relationship Id="rId8" Type="http://schemas.openxmlformats.org/officeDocument/2006/relationships/tags" Target="../tags/tag51.xml"/><Relationship Id="rId9" Type="http://schemas.openxmlformats.org/officeDocument/2006/relationships/tags" Target="../tags/tag52.xml"/><Relationship Id="rId10"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slideLayout" Target="../slideLayouts/slideLayout6.xml"/><Relationship Id="rId5" Type="http://schemas.openxmlformats.org/officeDocument/2006/relationships/notesSlide" Target="../notesSlides/notesSlide17.xml"/><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tags" Target="../tags/tag53.xml"/><Relationship Id="rId2" Type="http://schemas.openxmlformats.org/officeDocument/2006/relationships/tags" Target="../tags/tag54.xml"/></Relationships>
</file>

<file path=ppt/slides/_rels/slide26.xml.rels><?xml version="1.0" encoding="UTF-8" standalone="yes"?>
<Relationships xmlns="http://schemas.openxmlformats.org/package/2006/relationships"><Relationship Id="rId9" Type="http://schemas.openxmlformats.org/officeDocument/2006/relationships/tags" Target="../tags/tag64.xml"/><Relationship Id="rId20" Type="http://schemas.openxmlformats.org/officeDocument/2006/relationships/tags" Target="../tags/tag75.xml"/><Relationship Id="rId21" Type="http://schemas.openxmlformats.org/officeDocument/2006/relationships/slideLayout" Target="../slideLayouts/slideLayout6.xml"/><Relationship Id="rId22" Type="http://schemas.openxmlformats.org/officeDocument/2006/relationships/notesSlide" Target="../notesSlides/notesSlide18.xml"/><Relationship Id="rId10" Type="http://schemas.openxmlformats.org/officeDocument/2006/relationships/tags" Target="../tags/tag65.xml"/><Relationship Id="rId11" Type="http://schemas.openxmlformats.org/officeDocument/2006/relationships/tags" Target="../tags/tag66.xml"/><Relationship Id="rId12" Type="http://schemas.openxmlformats.org/officeDocument/2006/relationships/tags" Target="../tags/tag67.xml"/><Relationship Id="rId13" Type="http://schemas.openxmlformats.org/officeDocument/2006/relationships/tags" Target="../tags/tag68.xml"/><Relationship Id="rId14" Type="http://schemas.openxmlformats.org/officeDocument/2006/relationships/tags" Target="../tags/tag69.xml"/><Relationship Id="rId15" Type="http://schemas.openxmlformats.org/officeDocument/2006/relationships/tags" Target="../tags/tag70.xml"/><Relationship Id="rId16" Type="http://schemas.openxmlformats.org/officeDocument/2006/relationships/tags" Target="../tags/tag71.xml"/><Relationship Id="rId17" Type="http://schemas.openxmlformats.org/officeDocument/2006/relationships/tags" Target="../tags/tag72.xml"/><Relationship Id="rId18" Type="http://schemas.openxmlformats.org/officeDocument/2006/relationships/tags" Target="../tags/tag73.xml"/><Relationship Id="rId19" Type="http://schemas.openxmlformats.org/officeDocument/2006/relationships/tags" Target="../tags/tag74.xml"/><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tags" Target="../tags/tag61.xml"/><Relationship Id="rId7" Type="http://schemas.openxmlformats.org/officeDocument/2006/relationships/tags" Target="../tags/tag62.xml"/><Relationship Id="rId8" Type="http://schemas.openxmlformats.org/officeDocument/2006/relationships/tags" Target="../tags/tag63.xml"/></Relationships>
</file>

<file path=ppt/slides/_rels/slide27.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tags" Target="../tags/tag79.xml"/><Relationship Id="rId5" Type="http://schemas.openxmlformats.org/officeDocument/2006/relationships/tags" Target="../tags/tag80.xml"/><Relationship Id="rId6" Type="http://schemas.openxmlformats.org/officeDocument/2006/relationships/tags" Target="../tags/tag81.xml"/><Relationship Id="rId7" Type="http://schemas.openxmlformats.org/officeDocument/2006/relationships/tags" Target="../tags/tag82.xml"/><Relationship Id="rId8" Type="http://schemas.openxmlformats.org/officeDocument/2006/relationships/slideLayout" Target="../slideLayouts/slideLayout6.xml"/><Relationship Id="rId9" Type="http://schemas.openxmlformats.org/officeDocument/2006/relationships/notesSlide" Target="../notesSlides/notesSlide19.xml"/><Relationship Id="rId1" Type="http://schemas.openxmlformats.org/officeDocument/2006/relationships/tags" Target="../tags/tag76.xml"/><Relationship Id="rId2" Type="http://schemas.openxmlformats.org/officeDocument/2006/relationships/tags" Target="../tags/tag77.xml"/></Relationships>
</file>

<file path=ppt/slides/_rels/slide28.xml.rels><?xml version="1.0" encoding="UTF-8" standalone="yes"?>
<Relationships xmlns="http://schemas.openxmlformats.org/package/2006/relationships"><Relationship Id="rId1" Type="http://schemas.openxmlformats.org/officeDocument/2006/relationships/tags" Target="../tags/tag83.xml"/><Relationship Id="rId2" Type="http://schemas.openxmlformats.org/officeDocument/2006/relationships/slideLayout" Target="../slideLayouts/slideLayout6.xml"/><Relationship Id="rId3"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tags" Target="../tags/tag84.xml"/><Relationship Id="rId2" Type="http://schemas.openxmlformats.org/officeDocument/2006/relationships/slideLayout" Target="../slideLayouts/slideLayout6.xml"/><Relationship Id="rId3"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hyperlink" Target="mailto:animateur@chnet-works.ca"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tags" Target="../tags/tag89.xml"/><Relationship Id="rId6" Type="http://schemas.openxmlformats.org/officeDocument/2006/relationships/slideLayout" Target="../slideLayouts/slideLayout6.xml"/><Relationship Id="rId7" Type="http://schemas.openxmlformats.org/officeDocument/2006/relationships/notesSlide" Target="../notesSlides/notesSlide22.xml"/><Relationship Id="rId1" Type="http://schemas.openxmlformats.org/officeDocument/2006/relationships/tags" Target="../tags/tag85.xml"/><Relationship Id="rId2" Type="http://schemas.openxmlformats.org/officeDocument/2006/relationships/tags" Target="../tags/tag86.xml"/></Relationships>
</file>

<file path=ppt/slides/_rels/slide31.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slideLayout" Target="../slideLayouts/slideLayout6.xml"/><Relationship Id="rId7" Type="http://schemas.openxmlformats.org/officeDocument/2006/relationships/notesSlide" Target="../notesSlides/notesSlide23.xml"/><Relationship Id="rId1" Type="http://schemas.openxmlformats.org/officeDocument/2006/relationships/tags" Target="../tags/tag90.xml"/><Relationship Id="rId2" Type="http://schemas.openxmlformats.org/officeDocument/2006/relationships/tags" Target="../tags/tag9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4.xml"/><Relationship Id="rId1" Type="http://schemas.openxmlformats.org/officeDocument/2006/relationships/tags" Target="../tags/tag95.xml"/><Relationship Id="rId2" Type="http://schemas.openxmlformats.org/officeDocument/2006/relationships/tags" Target="../tags/tag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tags" Target="../tags/tag99.xml"/><Relationship Id="rId4" Type="http://schemas.openxmlformats.org/officeDocument/2006/relationships/slideLayout" Target="../slideLayouts/slideLayout6.xml"/><Relationship Id="rId5" Type="http://schemas.openxmlformats.org/officeDocument/2006/relationships/notesSlide" Target="../notesSlides/notesSlide26.xml"/><Relationship Id="rId6" Type="http://schemas.openxmlformats.org/officeDocument/2006/relationships/image" Target="../media/image38.png"/><Relationship Id="rId1" Type="http://schemas.openxmlformats.org/officeDocument/2006/relationships/tags" Target="../tags/tag97.xml"/><Relationship Id="rId2" Type="http://schemas.openxmlformats.org/officeDocument/2006/relationships/tags" Target="../tags/tag9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1" Type="http://schemas.openxmlformats.org/officeDocument/2006/relationships/hyperlink" Target="mailto:marie.beaulieu@usherbrooke.ca" TargetMode="External"/><Relationship Id="rId12" Type="http://schemas.openxmlformats.org/officeDocument/2006/relationships/hyperlink" Target="mailto:Michelle.cote@spvm.qc.ca" TargetMode="External"/><Relationship Id="rId1" Type="http://schemas.openxmlformats.org/officeDocument/2006/relationships/tags" Target="../tags/tag100.xml"/><Relationship Id="rId2" Type="http://schemas.openxmlformats.org/officeDocument/2006/relationships/tags" Target="../tags/tag101.xml"/><Relationship Id="rId3" Type="http://schemas.openxmlformats.org/officeDocument/2006/relationships/tags" Target="../tags/tag102.xml"/><Relationship Id="rId4" Type="http://schemas.openxmlformats.org/officeDocument/2006/relationships/tags" Target="../tags/tag103.xml"/><Relationship Id="rId5" Type="http://schemas.openxmlformats.org/officeDocument/2006/relationships/tags" Target="../tags/tag104.xml"/><Relationship Id="rId6" Type="http://schemas.openxmlformats.org/officeDocument/2006/relationships/tags" Target="../tags/tag105.xml"/><Relationship Id="rId7" Type="http://schemas.openxmlformats.org/officeDocument/2006/relationships/slideLayout" Target="../slideLayouts/slideLayout4.xml"/><Relationship Id="rId8" Type="http://schemas.openxmlformats.org/officeDocument/2006/relationships/notesSlide" Target="../notesSlides/notesSlide28.xml"/><Relationship Id="rId9" Type="http://schemas.openxmlformats.org/officeDocument/2006/relationships/image" Target="../media/image40.jpeg"/><Relationship Id="rId10"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fluidsurveys.com/s/webinaireRCPMTAenquete/" TargetMode="External"/><Relationship Id="rId4" Type="http://schemas.openxmlformats.org/officeDocument/2006/relationships/image" Target="../media/image42.png"/><Relationship Id="rId1" Type="http://schemas.openxmlformats.org/officeDocument/2006/relationships/slideLayout" Target="../slideLayouts/slideLayout8.xml"/><Relationship Id="rId2" Type="http://schemas.openxmlformats.org/officeDocument/2006/relationships/hyperlink" Target="http://www.cnpea.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new logo colour.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3" y="5983288"/>
            <a:ext cx="40322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3"/>
          <p:cNvSpPr>
            <a:spLocks noGrp="1" noChangeArrowheads="1"/>
          </p:cNvSpPr>
          <p:nvPr>
            <p:ph type="subTitle" idx="1"/>
          </p:nvPr>
        </p:nvSpPr>
        <p:spPr>
          <a:xfrm>
            <a:off x="987425" y="1404938"/>
            <a:ext cx="10367963" cy="4578350"/>
          </a:xfrm>
          <a:solidFill>
            <a:srgbClr val="DCE6F2"/>
          </a:solidFill>
        </p:spPr>
        <p:txBody>
          <a:bodyPr>
            <a:normAutofit/>
          </a:bodyPr>
          <a:lstStyle/>
          <a:p>
            <a:pPr eaLnBrk="1" hangingPunct="1">
              <a:lnSpc>
                <a:spcPct val="80000"/>
              </a:lnSpc>
              <a:defRPr/>
            </a:pPr>
            <a:r>
              <a:rPr lang="en-US" sz="1900" b="1" dirty="0" err="1" smtClean="0">
                <a:latin typeface="Arial"/>
                <a:cs typeface="Arial"/>
              </a:rPr>
              <a:t>Bienvenue</a:t>
            </a:r>
            <a:r>
              <a:rPr lang="en-US" sz="1900" b="1" dirty="0" smtClean="0">
                <a:latin typeface="Arial"/>
                <a:cs typeface="Arial"/>
              </a:rPr>
              <a:t> au </a:t>
            </a:r>
            <a:r>
              <a:rPr lang="en-US" sz="1900" b="1" dirty="0" err="1" smtClean="0">
                <a:latin typeface="Arial"/>
                <a:cs typeface="Arial"/>
              </a:rPr>
              <a:t>webinaire</a:t>
            </a:r>
            <a:r>
              <a:rPr lang="en-US" sz="1900" b="1" dirty="0" smtClean="0">
                <a:latin typeface="Arial"/>
                <a:cs typeface="Arial"/>
              </a:rPr>
              <a:t> #462 </a:t>
            </a: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Le 20 </a:t>
            </a:r>
            <a:r>
              <a:rPr lang="en-CA" sz="1900" b="1" dirty="0" err="1" smtClean="0">
                <a:effectLst>
                  <a:outerShdw blurRad="38100" dist="38100" dir="2700000" algn="tl">
                    <a:srgbClr val="C0C0C0"/>
                  </a:outerShdw>
                </a:effectLst>
                <a:latin typeface="Arial"/>
                <a:cs typeface="Arial"/>
              </a:rPr>
              <a:t>janvier</a:t>
            </a:r>
            <a:r>
              <a:rPr lang="en-CA" sz="1900" b="1" dirty="0" smtClean="0">
                <a:effectLst>
                  <a:outerShdw blurRad="38100" dist="38100" dir="2700000" algn="tl">
                    <a:srgbClr val="C0C0C0"/>
                  </a:outerShdw>
                </a:effectLst>
                <a:latin typeface="Arial"/>
                <a:cs typeface="Arial"/>
              </a:rPr>
              <a:t> 2016,  13h – 14h </a:t>
            </a:r>
            <a:r>
              <a:rPr lang="en-CA" sz="1900" b="1" dirty="0" err="1" smtClean="0">
                <a:effectLst>
                  <a:outerShdw blurRad="38100" dist="38100" dir="2700000" algn="tl">
                    <a:srgbClr val="C0C0C0"/>
                  </a:outerShdw>
                </a:effectLst>
                <a:latin typeface="Arial"/>
                <a:cs typeface="Arial"/>
              </a:rPr>
              <a:t>heure</a:t>
            </a:r>
            <a:r>
              <a:rPr lang="en-CA" sz="1900" b="1" dirty="0" smtClean="0">
                <a:effectLst>
                  <a:outerShdw blurRad="38100" dist="38100" dir="2700000" algn="tl">
                    <a:srgbClr val="C0C0C0"/>
                  </a:outerShdw>
                </a:effectLst>
                <a:latin typeface="Arial"/>
                <a:cs typeface="Arial"/>
              </a:rPr>
              <a:t> de </a:t>
            </a:r>
            <a:r>
              <a:rPr lang="en-CA" sz="1900" b="1" dirty="0" err="1" smtClean="0">
                <a:effectLst>
                  <a:outerShdw blurRad="38100" dist="38100" dir="2700000" algn="tl">
                    <a:srgbClr val="C0C0C0"/>
                  </a:outerShdw>
                </a:effectLst>
                <a:latin typeface="Arial"/>
                <a:cs typeface="Arial"/>
              </a:rPr>
              <a:t>l’Est</a:t>
            </a: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a:t>
            </a:r>
            <a:r>
              <a:rPr lang="en-CA" sz="1900" b="1" dirty="0" err="1" smtClean="0">
                <a:effectLst>
                  <a:outerShdw blurRad="38100" dist="38100" dir="2700000" algn="tl">
                    <a:srgbClr val="C0C0C0"/>
                  </a:outerShdw>
                </a:effectLst>
                <a:latin typeface="Arial"/>
                <a:cs typeface="Arial"/>
              </a:rPr>
              <a:t>Téléconference</a:t>
            </a:r>
            <a:r>
              <a:rPr lang="en-CA" sz="1900" b="1" dirty="0" smtClean="0">
                <a:effectLst>
                  <a:outerShdw blurRad="38100" dist="38100" dir="2700000" algn="tl">
                    <a:srgbClr val="C0C0C0"/>
                  </a:outerShdw>
                </a:effectLst>
                <a:latin typeface="Arial"/>
                <a:cs typeface="Arial"/>
              </a:rPr>
              <a:t> </a:t>
            </a:r>
            <a:r>
              <a:rPr lang="en-CA" sz="1900" b="1" dirty="0" err="1" smtClean="0">
                <a:effectLst>
                  <a:outerShdw blurRad="38100" dist="38100" dir="2700000" algn="tl">
                    <a:srgbClr val="C0C0C0"/>
                  </a:outerShdw>
                </a:effectLst>
                <a:latin typeface="Arial"/>
                <a:cs typeface="Arial"/>
              </a:rPr>
              <a:t>ouverte</a:t>
            </a:r>
            <a:r>
              <a:rPr lang="en-CA" sz="1900" b="1" dirty="0" smtClean="0">
                <a:effectLst>
                  <a:outerShdw blurRad="38100" dist="38100" dir="2700000" algn="tl">
                    <a:srgbClr val="C0C0C0"/>
                  </a:outerShdw>
                </a:effectLst>
                <a:latin typeface="Arial"/>
                <a:cs typeface="Arial"/>
              </a:rPr>
              <a:t> aux participants </a:t>
            </a:r>
            <a:r>
              <a:rPr lang="en-CA" sz="1900" b="1" dirty="0" err="1" smtClean="0">
                <a:effectLst>
                  <a:outerShdw blurRad="38100" dist="38100" dir="2700000" algn="tl">
                    <a:srgbClr val="C0C0C0"/>
                  </a:outerShdw>
                </a:effectLst>
                <a:latin typeface="Arial"/>
                <a:cs typeface="Arial"/>
              </a:rPr>
              <a:t>à</a:t>
            </a:r>
            <a:r>
              <a:rPr lang="en-CA" sz="1900" b="1" dirty="0" smtClean="0">
                <a:effectLst>
                  <a:outerShdw blurRad="38100" dist="38100" dir="2700000" algn="tl">
                    <a:srgbClr val="C0C0C0"/>
                  </a:outerShdw>
                </a:effectLst>
                <a:latin typeface="Arial"/>
                <a:cs typeface="Arial"/>
              </a:rPr>
              <a:t> 12h:50)</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endParaRPr lang="en-US" sz="1900" b="1" dirty="0" smtClean="0">
              <a:effectLst>
                <a:outerShdw blurRad="38100" dist="38100" dir="2700000" algn="tl">
                  <a:srgbClr val="C0C0C0"/>
                </a:outerShdw>
              </a:effectLst>
              <a:latin typeface="Arial"/>
              <a:cs typeface="Arial"/>
            </a:endParaRPr>
          </a:p>
          <a:p>
            <a:pPr>
              <a:defRPr/>
            </a:pPr>
            <a:r>
              <a:rPr lang="en-US" sz="3200" b="1" dirty="0" smtClean="0"/>
              <a:t>Intervention </a:t>
            </a:r>
            <a:r>
              <a:rPr lang="en-US" sz="3200" b="1" dirty="0" err="1" smtClean="0"/>
              <a:t>policière</a:t>
            </a:r>
            <a:r>
              <a:rPr lang="en-US" sz="3200" b="1" dirty="0" smtClean="0"/>
              <a:t> </a:t>
            </a:r>
            <a:r>
              <a:rPr lang="en-US" sz="3200" b="1" dirty="0" err="1" smtClean="0"/>
              <a:t>auprès</a:t>
            </a:r>
            <a:r>
              <a:rPr lang="en-US" sz="3200" b="1" dirty="0" smtClean="0"/>
              <a:t> des </a:t>
            </a:r>
            <a:r>
              <a:rPr lang="en-US" sz="3200" b="1" dirty="0" err="1" smtClean="0"/>
              <a:t>aînés</a:t>
            </a:r>
            <a:r>
              <a:rPr lang="en-US" sz="3200" b="1" dirty="0" smtClean="0"/>
              <a:t> </a:t>
            </a:r>
            <a:r>
              <a:rPr lang="en-US" sz="3200" b="1" dirty="0" err="1" smtClean="0"/>
              <a:t>maltraités</a:t>
            </a:r>
            <a:r>
              <a:rPr lang="en-US" sz="3200" b="1" dirty="0" smtClean="0"/>
              <a:t>   </a:t>
            </a:r>
            <a:br>
              <a:rPr lang="en-US" sz="3200" b="1" dirty="0" smtClean="0"/>
            </a:br>
            <a:r>
              <a:rPr lang="en-US" sz="3200" b="1" dirty="0" smtClean="0"/>
              <a:t>  </a:t>
            </a:r>
          </a:p>
          <a:p>
            <a:pPr>
              <a:defRPr/>
            </a:pPr>
            <a:r>
              <a:rPr lang="en-US" sz="1800" dirty="0" smtClean="0"/>
              <a:t/>
            </a:r>
            <a:br>
              <a:rPr lang="en-US" sz="1800" dirty="0" smtClean="0"/>
            </a:br>
            <a:r>
              <a:rPr lang="en-CA" b="1" dirty="0" err="1" smtClean="0">
                <a:latin typeface="Arial"/>
                <a:cs typeface="Arial"/>
              </a:rPr>
              <a:t>Présentatrices</a:t>
            </a:r>
            <a:r>
              <a:rPr lang="en-CA" b="1" dirty="0" smtClean="0">
                <a:latin typeface="Arial"/>
                <a:cs typeface="Arial"/>
              </a:rPr>
              <a:t> :</a:t>
            </a:r>
            <a:br>
              <a:rPr lang="en-CA" b="1" dirty="0" smtClean="0">
                <a:latin typeface="Arial"/>
                <a:cs typeface="Arial"/>
              </a:rPr>
            </a:br>
            <a:r>
              <a:rPr lang="en-CA" sz="2200" dirty="0" smtClean="0">
                <a:latin typeface="Arial"/>
                <a:cs typeface="Arial"/>
              </a:rPr>
              <a:t>Marie Beaulieu</a:t>
            </a:r>
            <a:r>
              <a:rPr lang="en-CA" sz="2200" dirty="0">
                <a:latin typeface="Arial"/>
                <a:cs typeface="Arial"/>
              </a:rPr>
              <a:t/>
            </a:r>
            <a:br>
              <a:rPr lang="en-CA" sz="2200" dirty="0">
                <a:latin typeface="Arial"/>
                <a:cs typeface="Arial"/>
              </a:rPr>
            </a:br>
            <a:r>
              <a:rPr lang="en-CA" sz="2200" dirty="0" smtClean="0">
                <a:latin typeface="Arial"/>
                <a:cs typeface="Arial"/>
              </a:rPr>
              <a:t>Michelle </a:t>
            </a:r>
            <a:r>
              <a:rPr lang="en-CA" sz="2200" dirty="0" err="1" smtClean="0">
                <a:latin typeface="Arial"/>
                <a:cs typeface="Arial"/>
              </a:rPr>
              <a:t>Côté</a:t>
            </a:r>
            <a:r>
              <a:rPr lang="en-CA" sz="2200" dirty="0" smtClean="0">
                <a:latin typeface="Arial"/>
                <a:cs typeface="Arial"/>
              </a:rPr>
              <a:t/>
            </a:r>
            <a:br>
              <a:rPr lang="en-CA" sz="2200" dirty="0" smtClean="0">
                <a:latin typeface="Arial"/>
                <a:cs typeface="Arial"/>
              </a:rPr>
            </a:br>
            <a:endParaRPr lang="en-CA" sz="2200" dirty="0">
              <a:latin typeface="Arial"/>
              <a:cs typeface="Arial"/>
            </a:endParaRPr>
          </a:p>
        </p:txBody>
      </p:sp>
      <p:sp>
        <p:nvSpPr>
          <p:cNvPr id="12292"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293"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294"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295"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296"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297"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7" name="TextBox 16"/>
          <p:cNvSpPr txBox="1"/>
          <p:nvPr/>
        </p:nvSpPr>
        <p:spPr>
          <a:xfrm>
            <a:off x="5872163" y="6105525"/>
            <a:ext cx="5664200" cy="550863"/>
          </a:xfrm>
          <a:prstGeom prst="rect">
            <a:avLst/>
          </a:prstGeom>
          <a:noFill/>
        </p:spPr>
        <p:txBody>
          <a:bodyPr>
            <a:spAutoFit/>
          </a:bodyPr>
          <a:lstStyle/>
          <a:p>
            <a:pPr>
              <a:defRPr/>
            </a:pPr>
            <a:r>
              <a:rPr lang="en-CA" sz="1050" b="1" dirty="0">
                <a:solidFill>
                  <a:schemeClr val="tx2">
                    <a:lumMod val="75000"/>
                  </a:schemeClr>
                </a:solidFill>
                <a:hlinkClick r:id="rId3"/>
              </a:rPr>
              <a:t>www.chnet-works.ca</a:t>
            </a:r>
            <a:r>
              <a:rPr lang="fr-FR" sz="1050" b="1" dirty="0">
                <a:solidFill>
                  <a:schemeClr val="tx2">
                    <a:lumMod val="75000"/>
                  </a:schemeClr>
                </a:solidFill>
              </a:rPr>
              <a:t/>
            </a:r>
            <a:br>
              <a:rPr lang="fr-FR" sz="1050" b="1" dirty="0">
                <a:solidFill>
                  <a:schemeClr val="tx2">
                    <a:lumMod val="75000"/>
                  </a:schemeClr>
                </a:solidFill>
              </a:rPr>
            </a:br>
            <a:r>
              <a:rPr lang="fr-FR" sz="1050" b="1" dirty="0">
                <a:solidFill>
                  <a:schemeClr val="tx2">
                    <a:lumMod val="75000"/>
                  </a:schemeClr>
                </a:solidFill>
              </a:rPr>
              <a:t>Canadian </a:t>
            </a:r>
            <a:r>
              <a:rPr lang="fr-FR" sz="1050" b="1" dirty="0" err="1">
                <a:solidFill>
                  <a:schemeClr val="tx2">
                    <a:lumMod val="75000"/>
                  </a:schemeClr>
                </a:solidFill>
              </a:rPr>
              <a:t>Health</a:t>
            </a:r>
            <a:r>
              <a:rPr lang="fr-FR" sz="1050" b="1" dirty="0">
                <a:solidFill>
                  <a:schemeClr val="tx2">
                    <a:lumMod val="75000"/>
                  </a:schemeClr>
                </a:solidFill>
              </a:rPr>
              <a:t> </a:t>
            </a:r>
            <a:r>
              <a:rPr lang="fr-FR" sz="1050" b="1" dirty="0" err="1">
                <a:solidFill>
                  <a:schemeClr val="tx2">
                    <a:lumMod val="75000"/>
                  </a:schemeClr>
                </a:solidFill>
              </a:rPr>
              <a:t>Human</a:t>
            </a:r>
            <a:r>
              <a:rPr lang="fr-FR" sz="1050" b="1" dirty="0">
                <a:solidFill>
                  <a:schemeClr val="tx2">
                    <a:lumMod val="75000"/>
                  </a:schemeClr>
                </a:solidFill>
              </a:rPr>
              <a:t> </a:t>
            </a:r>
            <a:r>
              <a:rPr lang="fr-FR" sz="1050" b="1" dirty="0" err="1">
                <a:solidFill>
                  <a:schemeClr val="tx2">
                    <a:lumMod val="75000"/>
                  </a:schemeClr>
                </a:solidFill>
              </a:rPr>
              <a:t>Resources</a:t>
            </a:r>
            <a:r>
              <a:rPr lang="fr-FR" sz="1050" b="1" dirty="0">
                <a:solidFill>
                  <a:schemeClr val="tx2">
                    <a:lumMod val="75000"/>
                  </a:schemeClr>
                </a:solidFill>
              </a:rPr>
              <a:t> Network</a:t>
            </a:r>
            <a:endParaRPr lang="en-CA" sz="1050" b="1" dirty="0">
              <a:solidFill>
                <a:schemeClr val="tx2">
                  <a:lumMod val="75000"/>
                </a:schemeClr>
              </a:solidFill>
            </a:endParaRPr>
          </a:p>
          <a:p>
            <a:pPr>
              <a:lnSpc>
                <a:spcPct val="80000"/>
              </a:lnSpc>
              <a:defRPr/>
            </a:pPr>
            <a:r>
              <a:rPr lang="en-CA" sz="1050" b="1" dirty="0">
                <a:solidFill>
                  <a:schemeClr val="tx2">
                    <a:lumMod val="75000"/>
                  </a:schemeClr>
                </a:solidFill>
              </a:rPr>
              <a:t>University of Ottawa</a:t>
            </a:r>
          </a:p>
        </p:txBody>
      </p:sp>
      <p:sp>
        <p:nvSpPr>
          <p:cNvPr id="11" name="Slide Number Placeholder 10"/>
          <p:cNvSpPr>
            <a:spLocks noGrp="1"/>
          </p:cNvSpPr>
          <p:nvPr>
            <p:ph type="sldNum" sz="quarter" idx="12"/>
          </p:nvPr>
        </p:nvSpPr>
        <p:spPr/>
        <p:txBody>
          <a:bodyPr/>
          <a:lstStyle/>
          <a:p>
            <a:pPr>
              <a:defRPr/>
            </a:pPr>
            <a:fld id="{A080B4A0-7B75-45BB-955B-2328832572DB}" type="slidenum">
              <a:rPr lang="en-CA"/>
              <a:pPr>
                <a:defRPr/>
              </a:pPr>
              <a:t>1</a:t>
            </a:fld>
            <a:endParaRPr lang="en-CA"/>
          </a:p>
        </p:txBody>
      </p:sp>
      <p:sp>
        <p:nvSpPr>
          <p:cNvPr id="12300" name="AutoShape 4"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411163" y="7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1" name="AutoShape 6"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614363" y="160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2" name="AutoShape 8"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817563" y="3127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3" name="AutoShape 10"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1020763" y="4651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4" name="AutoShape 14" descr="data:image/jpeg;base64,/9j/4AAQSkZJRgABAQAAAQABAAD/2wCEAAkGBxQTEhUUExQWFRUVFxgXGBgXGBgYGhwYHBgcFhcYGBoYHCggGxslHhgZITEiJSkrLi4uFx8zODMsNygtLiwBCgoKDg0OGxAQGy0kHyQ0LCw0LCwsLCwsLCwsLCwsLywsLCwsLCw0MC8sLCwtLCwsLCwsLywsLCwsLCwsLCwsLP/AABEIALsBDQMBIgACEQEDEQH/xAAbAAACAwEBAQAAAAAAAAAAAAADBAACBQEGB//EAEYQAAECBAQDBQQIAggFBQAAAAECEQADITEEEkFRImFxBROBkaEyQrHwFCNSYnLB0eEz8QYVQ2NkgpKiJFNUk7I0g6Ok0v/EABoBAAIDAQEAAAAAAAAAAAAAAAADAQIEBQb/xAAwEQACAgECBQIEBQUBAAAAAAAAAQIRAxIhBBMxQVFh8CJxgaEFkbHB0SMyQuHxUv/aAAwDAQACEQMRAD8A+tkxHjhiQAdeOFXOKTFsIQxs1KksTW7BZTaobKxi8YOQrJlUB2Vi0qcJVmbZzFF45Iufy+JjzS5KgM3eLypo4oU+IAJru94bRiFEFld4P8qkgdYrJqKtlk9T2aS/Nm2nFg2r4x04n5eMuUrVQDj7Lpbyv80ggV+IHmQfRrQqPFYe4qfMvZhjMUHdR1LOTTRg8KJ7WSGJUdnKVAOPavoXDeN2heeFlVFpSOjnkUkmhvcH0gstNA5U1iSXJ5w5cRF7GZxl1DzMcWzOAHHRjZmN/nnAj2hMZmDP7Rpzu5enwhSZ3iVpzEFKiA2ViCbHV311rfSHVZmzkJYVbMWttlMXi9cquqI6bnZWMWKljyq0dmdoKH2R1c1JpCU2e3W7DQX6/IiYdJLEg5lb3APIW+LCphyVbG/lY4x1MfkY1avdGlW0er1u0NGaQ5o36O/hbyhQ4WlCQdTxfAERb6KGZ1O18yr6sCTEtIwOW+3QIjFksAUkipYFrVasDmdphJIUQnYqBAsPeJY1OkJ4bC5TxTHI9kAgeJATU6VeGkyzY5wOqYrFNrerCT32OntDMQE8Zo+RsvMu7BtnfrBp05WU2cWYeT1qYz5edZKiVJCSoBNgwJAJF1EiteGooTWJmVmdwW3S5A65rvsBEOSStl445zdRVjCsfMzZUICgR7RUQx/0mDGcUgFSgD4teoHhCE7EAKuo0eiFKFX1AI3gpTSrHmR+8JjxEL3Ns/w7LXw7/X3+iDYvtDKSSFMADRJA1J4iybNTkYvLxainiBTZyoXf7LKLVhATiCEZASzhQIoNyCXNdoZzUYgEHlF+dBPqJXBZ2m0vuMJn1YKJ5VeCypxBNVF9CT6RnSZQSbAkWcJDdGA5eUEmYoCqyBzNB8YJZsXSwjwXEreq+q/k1kT31gjmPO98J1EnMADUFxpcgX2F4kjGzEkAAgbKY9GY09DFJqt10L45/wCMup6J4jwrh8YFAOMpO5HT5eGYoN70deI8ciQAdeLIMUiyIAKmJEMSABfFi0BaDT5mkBjTD+0wZac3QBctbkpXewUkEC1mY+usZ65BmKdYTw2CCRduJxUG9PWkaU+blG50EYk+WhRJWmpuSOlHbm0I4ltx0xe7G8PhlOWpLZGklQSyQ56kq81KeE8WlvZzOS5Acs+rFTN+ccE9gA4Itqq3Tp6QTD4lJJNPNO3NiP3jmwx5IbpMbkh/6LyHygnORYpKWJ3LJS4Hy8MAglwCksL+Nqv5wqrGpCmJY0U1+QZidtvzg6F0pxFn2frtDVm049MI/F5oU8acrb2LJwoWpJJoly3Mhga1ds3+o+AyicUsrJSwSCehvUb0F4ZkHiI0Ar1+XgwVUitGNi1edtI6GDeClVNiW9MvNChw6gHCQok1BOXTU5S5joVMJ9gIHVJ2a3j5Q5AsTOKUuElXIED/AMiB/OGSWpVf5A8kpO2VmSH1rrVYFtAlQhGd2jLCSErzEsFFJK2epYAkjWKox8xRJdMoMqkwgsxbNwlhRzWEAsleYz8yXoZYCySakMlJLM9aNWtoXklJxWh/O/HoGJRtuS/76mlJXLYhi5IZ0rHWqg37jeF0Au+SYzk/xSRetCtm5NCUyctairMspSqoSnJRizZq6u4V+7K5a7pCmqeOctLNyAUNLxl/svT3OpwsVkj8e9dv5GpMo3JmHXKojflfxMEkG2Znq/nTzHwhXDzVj2UrJoHUp0h7lyyqdI6mZOPuhjr3lWOwyejxSUq2bN2rHGn08e/QcUsgtoaimuo/PwMcOZnoD0579Io6TcGlwd7ikdVlD1bXemn5RCp9Bupdb26llJzEWpUNd9PzgOZZUU8LPfNxN0CWe+ukcoaAgN0ccw9oc7PwqpgUUrCma7VvqkcttYJVFblObFbsGCl3ezgX3rTW0WUBSh8XA8HAgWIWQQmqSosQaNz+ApeC4TDIckJCTqAEh+pZz53jTijCUdupzuKzZYZLb+G+z/fyBxGMQDlAJNHsQKOzKVdjoIekMUuzXvlf/bSFMGolcwCiRqBqFEGpuaEf5RDYw6dj5n9Y1rocqW7sGtAKgANyWbWlfI/Ih2XOI5iFsNhggMH8T8BYeAgsQ0mCbi7Q6lT2jsJIW0NoW4hE4UbceVS27losiKxZEUGlTAp8xqamCqMKZy5aGY427E5p0qXcG1fyjsVmEgUAJ2NItDzEZONmqCjlSFaNmIPSxhYYgksQUHmUHTkrnGlN7MRMVmI4jTNlentXdxYW5QknBBBKS5ILMSo9CAolnDW6aRzpTi8jXc6+HaCfYpNTqwIetGLMR439YkySCCDXlcXc3poIicGSokpICWYD/wAiB5ecPSMKSKkt6mGKMrSRWeaLi23sZYmSnZ01UXCSkgG1UkvS1B+2jhZZYKlVSPdVmlndvZLj0pSHpjAey+jAC3jpAcPjZahwFwPsh/hGiOGMd+5z5OU1sti4w4IqCkm+VavQhoHKkVYTF0Ytmehs+Z7sYP3oIJAJbRmPSrQquQErCkrCOFspZmFWZ7fDxILaSQundMeMUmpBBCmINCCxB6gxQoKkhyUmhdB9Hao8Iz8WQykla1PRpieHwVkA9TFMknGDaVstCKlJJujNx+HMtR7sS1A+0AlCOdSlJe4oaVhGZiFpCkueEMGIeoCRxd47irN1o0afZq0pKT3UuWopNc6VHKz6AO/8othxLWl5ZYEHOGzhRJrQ3PK8Z2nnguz7o1TyLH8KW3nyZsmRMADEzJigSUmoqmxBXcMX2PV4fweHWEZVJRKQpLlll81HIBSG86RJmG1T3gPE4WSA6g7hK+b7tSM8KX7IWSpi2YgWDmpZ7GlaWEUTccVS/wCfP18jMeZ69l8PT5mvhggs00LIf3kqvY0rzvpppaeqSSy1SwbAKIFA7UJ2I0q0ISsMZRdRKjmJHGoKAeoSFKyhi3hBCpSgqikAhwAmWADRPCRmuX8dBrz8quS5au66PfvfvYfDG5p297e1GoyVqCcwckAMQT4fO0Odof0eJCTLJpcEsSd3IJ31EZvY2Gl5nmp4g2VWZQa7+wWFjVhqHZn9klLMBYBqkk8uvjFYZZ4ntt6dhbxWqkeMldmrFcsw6cQWfRVHfVo2uzJYksZil5lWQyiA5yuQmhJYdI1zM2r5/PjABhS51BCeXEkmrMW0h2bjJZY6XsLhiUXfUy/6T41KUBObjWoAKpwpSsFTvQCniekZeHVm9mZMUBcukUL2yCtecavbGABGXVnSdQoWPztCErD5eEElRqSSMxI1SDS/hD8cXHC9Cu+nbf1p+m4mc25KMtkuo5h8MlAISGep+EXKaguaP08RAcNK94KWrSppzo0MER0zKQGIY4lLPW/X02iFTdPht86QAdi0tbGBpW7MKGrv5WiyV7aQPclWtx0GLohaRMqx1hlEZpRpm+E9SsXxStIXBi88uoxSHxVIxZJXJsv3yt/OKmc7htqs3rr+8UWhwzkdCxhSZh1hRImkI2ISW3LkW5cosVtjslPF4vZ+Xhc1geIQhanBBLAOD1IseZ8zCpxoTRSws/dyhhQpJBVvUGFsVjJaU5pcshdgSjLT8SmcvzjBKDhxHMravdmyDU8PLvf9vQKtRSWVmYmigskNuQokgb9YOVlGWoy2/f0J84yUYmceIGYMxutKAGJLkOs08NoJKcBIExWUX9nWjAgUGtBrG6L1KxEYKP8AHvozeEc+bRjqWoV7yYxsxSzbexeGcHjVKUQU0Goptu2+kSQ8UktXYdmWoW5wtjypm7sLSWBZSgocwwtbWGJymBo/It+ccmTqcLKOzgQC15EMOZaD/BKCKZsqjerZglyOZgUjs8TlnKkS0hnAYKINSpgGIrvp0ENzlFVFoygOfdU7bNakFw4CS6qKISfw3DO1GDDm0c3iszc+TE3cJiUnbNMoTk7soIRlykOPZKa1fmR4GMKRIUlISJicoFloKi23tDY6RsDH6Ufc0DdDXw9YHIlO+VVGcWIvamnwaMkebghKb2XtG9xxt6ZxMLtVIBJAKsooCqgpsogXEIYbDrCiorIerBOcNXhdLNRrfZF43sVgO8K3oQwPC5sLF9jC2IwSAUhQSp0+8ATo7XpQP0EbscXlx/HumjLm0Y5XFbfyJFIBbKVgWCixFqsU2fXnrHU4fMUhUtIFQlL560rVIbX9oqtCEgkEoSKgSyktQpoMtHeDdl4JcxGZaiA5yAhJIBvVrFrQpYfjSxunXXr9vf8AES4iWP8A6VxEgEskKKUpCaJmkEasZZA1e/7Pdm9uCUDnG4LqWSMpVcEn0a4hlacgJSl6MwFW2HKEMPMUfb7xAYAFXdsfulpY5+UJ5Esf9OSsdieOWLU306/qEl/0pWTL+oIzLyj6xJ95q1JsRoL+EegONlLSy1JGZNUE1YioI1/nHi+2OzUAZ5alk2KcyiK6gWu1GgkmfOl5SZk1Ya47sZQQ4UEqAoSakuCRWK5MWnJy3s+z8+2KxtZblBbePX3+x6hfcBLS0MpSkgESlCthxZdiauzGMXtJWdaUBRBH3FljmSQQwb3TBBJKg6s+YqDZlJDgs5AlEJt8IalEP7IGxuaUjp8Pj5UdLe73/T/RhyS1u0uhxEpQWS7pVptSjcr+Yg+bxik07B6EtZ+T84Sws7MpKhZYIPxHoUxpKwhqsdXUNxDmGeLZx/OkdgecZiCoVsmj/vALSvoWVL1FCfInmPKsCmldWypuXYn0DH5vBggdOkSo5/GAkrKUoUJBO4DeYcxpylOHjNYGrBxyqPlz5w7gjQiF5FasdglUqFTEjqhWIEHaGCDgjioKZJrbzEDaAKM9c2af7EEbEpp/uaEvogKjlCAoiqQZQIsSlhLJKb+8bRtqlAkEi1RCx7MQ9AzEMAE06UceBgqyU2jMkpdQBko7xQZuJKWHskEAn03rBc9WWniBZkqJASAwLqAJNOfWOiVNQ57waPZRd2AzFD8qw9NSQQ4ckfiCQxyjmXFTzjFnySiqg+nujdw6uWqV7+v3EZyksCSmXUgZzlOn2oPg8SgUQpCiSzd4CX2DCB4jDTK5Azp0oHY2I8ImH7JcDMpb6pBGXmLO3O8X4XPLImpKmvv6k8TFwVXcfv8AU05goatS9Kc6wtj0AyyUkBk5sw2HFQgi7XeGUS2AABYdT8Y4Tophoz6RqMCbR5UrmLynM5G5WrSrKfT846vFqzhElGVSiRmM1TAEaBTh77sbbxtTez0M6EKWXb+Ktq6q4qp5VhP+qWmFTKLKckoCk5iljlQoeyAam5JveMOfh5ylqg+q+/mzbi4moKFd/t4FUdprapLpGVQCwahg51vT8qxsdl4ozASViWlLJKrudEuabG91GM44NBBUGdLnhdD1Hu5zmLjWFxhlUdITLIYFzmd6Bm1zDzMY+KhJRccktuq79PQ3wlCUNlUlX3+tHoMMl0OpedJcEnhsTXh3LfNI8ripq0zjkQWTwZSJbKCTVz3jir1bR2jSwU9UpCi5N3SpzUUDUccr3jNxEpKlKWZJSpRL/Vkh3YuQmrmvjF48S8uL+j1Tr8iMnDtWpmp2fKQVHKxCgcrJZiBrWvX1hnuly+KY6xshR8+IpYU0JvFOy8CqS5TKJzB6ZU+DFqmn6xqyphbiSUF2AJBe+0dPFKTjctmcjLJzl1sV75JWlORbkJINGFNeK41Z/GD4hKlAhKspa7A70qGjmJkBSgFBwxLV5DTrElYIJJyul9q/F4JQuSl3RMZaYOPZ/sJjsstxFK2dgpICa7gCpZvKMjtHseYUpSEggKVwoKqAkZRU2AFBvtHppspbAJU13JTm6WIjHmrnJmZip8o4khBqK5VVU2hFPWF58cZ1qV7hj1K9I9Jl5kpScyQgVqyn0qmlviIp3HdlwVV4mUoqY1s9r1/OEsRjSvLKlomgkupZAAYji11f4RohK2SHBYD2kKJ8S7PFnK3pj2rqS4TjU5p7/T2htJqfL584VmprqN8ucM3QwaWFcJNdaA7UpUxZClECgBeod6P8WbzhwuL0gZKiBl2pxE5vAmpgyZQys1GsWPnvFpkol63tSx3rQl6xJiFXDlgeGlbNVtGPnAEpeNishftA+7TwZx8fSJ9IR9pPmIVmTFJnISSWWFAFhQkv0pwgU1Lwc4TiCwC+zli9Ha1A/nAFrq0XmzACl6FVAeez89tYLKms7kCE1omkMUA1rWhD1DU0o/Qxfs1KwqYDUBVN3PEfBik01JiGQhlV45HV3MAxSlsO7AJcO+2pFRaJKhxHITlTJ7sUpuK6c/feHYAF8Vhs49pSeaSR+0TCYQIfiUo7qUTTapbSGIkAGJ2rLyqACUhJGiQHNXcgWrBMK+V1KNgRcsNA5v0h7E4UKRlrSxN36xg4NcxIKVKHgCMorVyotz6QjPGMcbkl6s3cLJ5JRhL5L6mqtKj7zB2ASCDvf9IvIADAPyNXpe/x5xaXNcWYhjTn/IwObigksQoltEKOu4Dddoxxy6lcTa8cU6khqXOqBWu4I/KKYnCy1KGYEk1FVCw3Bp018ImDILFiKWIY+I+bwxMduFn0e3pG/C247nL4lRWRqKoCMqHZNWcsHJ/X946jEgkDKutKoUB4uIri5aixSQ6T5hmLfFtWbnFxPp7JJFwG/MikMFVtaEMfgkgGoDuwCZIb8JWBahvoISkSFq9pJIBISxSrlxZKAtG6FZiQUEN9oJ9GJgapYALOKOAlk9G8o5f4pjjLHffpfob/AMOk+ZTe3X6mNgZCVTUpUSEuk2F0lq0scoe140O2uzyopWHTxBKkoSt3Ad1ZZqTdyC1iD1Tw2KlhRJcKqCl0kktxJLKJFh8kQDDYqYlLGasJQbBMuoFRXu3Iqpoz8Lhlh0p+ftsrNnG5FK3Hq0bCJgSwdYDuSvMX5ZlGkECVKBLsa5XFn1I8PWFZWKQFDOpiA5zKIqdcpNP3huXjpZLBaSTYAjnHZhkjNXF2cecNG1OwihV3oBZqvv8AtC6MWnhdb78JD/pBpksmoWRTZJF3eo/aK/RE8LuSmxJrdy7MLwwpHT/lf5lE4oEABVc32DUbN5VhPHKQpTiYnOlTMKFqBSaVJcecawSABC84TX4SkhvecF9LA0iHui6cVK47fN3+wqhUqaWC1ZiHY5g4d3r+WjRacpKFF3Lhwx55tVCn6AQ3KSpuPKdwA48z+kDxODCnAJT08K70tTekV2juyXkb2ttfP/QskJLEKYszKIehfQ3gKMcrMU5c1aGmgoPOG5MmiUkzHBVpMSCK3JcK01/SArwIl1zLLqBFUXJuSQLVNxryjLObyaZYZd/zrqv9jVOMU4zjfz7e/Ab6TlIzpKATSopa4BpDCZTEmj7sH9G+RC82ZmG58CC5y1qWpV9vKFCkEBCiUigAL0DEsaVqk3ajXoY2VRnW+6HlMSHGZiksUnMHVdr7dGrHFyAxHdpBI0Au2jDeKyEd2kBJzkUDkUYZSOTNblA5M1RSQOBrEJBAa9Mz1gLq6tAsDh1uykJy7nKSKaMeQ0jR7PQAqY1swH+0H8/SB4XMQS+avCWy01F6+lYt2YgKBAU5T7RSfeJJU7HfTSIboh6m9LHMQGUfOBwziU67Qukb0iIO0RljUjkQxfh5nyH6xxRGgbxixSisQRIkBBVbsWodHD+kL4nAhegzeT01a72rvDZiuYgih3dwziwu8LzRc8corumXxy0TUvBjYDDIqwSlSQGORnA50pT/AHPvGgQ7tpTx11jHnzQkrYpcBRbM5o+1dOUFwkuWpSgo5l8IY5jTKA4fwfpHD4OX+L7/AKnXnmc27XRX9BudiyHykAgsxSVWNbGl/SHcMF5R3hTm+6GA9TBEIAAAoAGAFgNBFo70Y6VSORObnJyZRy9qNd9dmjuUO+scWkHfQ0LWrpHUKcWI6t+UWKHJxLHKxNGckBnrUA6co4MZMRKWpSU8CV0Som6SoO6Rqn/dFpq2BJ0D+QjKxPaOdJSlKgVD7pBGoVlUTZ9IRxEbxv03HYJaZ/b8zBwWPKSWYIYkupLUszKePR9lTkBAS4zbavzjKwHZJUsEywlIvmF6FgH/ACj0ktLAD9fzMJ4TXL45bdkv1HcVLpC7oTkylWHC75lUzCtAAzeJs0UlyS5cUBIzTHVQNUPprpGjHFAEMRGjDiWKCguwmeZzm5tLcFMw6VMCSKBsqlJoNspEU+iJvmX/ANxf6wwEh3arN4bRwSk0p7NuVGp4Q0SdShgA7tuXPiY60cSkB2o5fxMdgAJJkFXTf9IclSgkc9TAsHLSUPQ1veoUSPIwbux8bHe/SPK8fxeTLNwb+FN7fI63D4YRipdzkyWCGMKdoBmYbMOhG8HmZmJAJINiQH0uXpr/ADhWbMJACgofiyF6VPCefpB+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Epq4OvoY5EeHUOM3eztr+Pp6GrmN4tvkVw/Z2VeYqUrYOph5qMPiFlTAosCyUmpdnIsB438t4ucSj7Q8C/wjr1RmSlLojmNfIpg5ao5atzZ2hTIFBS1JzEaOW3FAHfS1i+sODEpNUueiT8WaOpWSfZI3Jb8i8BemotNAkYKWQHlIdqhgfUit4aiRIBZIp3qdx5iLwrMwEskEoDizUG9QKHxgAYSoGxeLGEUpUl8iUIB+6QeT5XBMXXn0mP1l/oRAW0sZWHH8x8KwnLwygQSSwv9Ys9KKd+jwxNmkJcJJoDT9LvFkJdiXe7FqeVIASrqWQTrT51jpEdiCAqzktASMqQEjZICR5CKzFqSCUByNAwJ8SQPOLxwwrk49LikqfoW1yu7OLxhOZQUoZdFSxloWOUkgO7j2tIEjtDOQDmB5oWE2ehIb1ji5xSSDLU24ZXIBnzabawNSEg14j0AI5kgCMvCcFjwLW+vr2HZc0smyWxTHpS4zIUXo6VAc7BQO8OYZsoYEAWdwb86/IhFWIRmZa0pIs5AA1o97fNY0ErBsQRyrG2MrewqW21kcHnodfCIJex9f1iAReVLcxZ7FUm3SL4bDsSrU9K+V9obRFAIuiMsnbs6EI6VRUxIhiRBYFOlPUXhaHoHMlA9YbDJWzM+XDe8RWJFloIvFWhxlaa6kiCOxxoCBednzUS4ANSpklxYgAmnSFk4NQJLJAJqkKNeRLA/LRogx2KuKbTfVdCe1GZipGb3FswcDugmlBVRzAaW0jvZ2HTXgSWoFOFHmHCAAOhNzDi5CalVeSjTo1otiezyF8UxYA0FjRqGhEWdBuwf0P7ywNgco8GZv2i8mRl1UfxKJ+JpeLyZCE2Ky/2lKVb8Si3hBDl2V5j9IgKKgQKVJYkuovupx4CC0ej/ABjvcqJYAuGcNoXA6WNeUSCVlQIjRZMlRNlU0bk9fnWLowqi5ZgLkkADV4i0TpbAqQ9Dbr+kA+gps6/+4v8A/UaSuzlAXFeYoS1POkB+hrcIqCdaeJe0RqRLxyQNKdP3iEQ2ezVuzpfWvXly9IqezluGINwWNAeZMGpeSeXLwLRDF+6UASQW3ajal7RFylJooMfPpWJso4tFIkdjkSQIiVOSf4iSnXMNH0ar3qToIaVKCt66gtF1IBBBsaH5EKyOzkIVmQCOT35nU31iGk+pIBOKUh0rTNUHA90jWxypcdeUPSUhnCcr1IYAvzbWCZTtBpcjeBtLqTGLk6QOXLeG0pa0QCOwiU9Rsx4lD5kiyIrFkRQaaPcJ2ETuE7COYidlA5kDzLRjp/pElwD3YrX61NA7PbasAGz3CdhE7hOwhRPaAUl0FJBLOkj00cbRhIx6gGOJL1P8bDa/+0KA/CsTQHqO4T9kRT6Gj7IheVi15Q6AFbZn8XAhFXbygSO5Vwkh2XptwQbohpPqa30NH2RFZmHlpDqCQNzQRbB4nvA4BFWqCk+SgDC3aGNCQQpKCAUhlKA56hhZ/CIc66sFBPsQTsN9uV/qT0Gu8XHcGxllwD7QsWY3txCvMbxXAz0TBQIcVIBCmexduR8oH2tLOQlJKAlLkoyOWZk8UtVOkV5q8hoXgIk4c2VLNHooWdnvuRFl4iQQHXLI04k7PSuwjLwnaTJCTLWs1qpBzMTmrllANUaacjF09rJo0g6e6qhtbI5ZhbeDmLyGheDQliQoskyyTYBQJ12PI+UGVhZYDlIAFSTA8ISamUlGoqCa9BSnxhlSqQc1eQ0LwLy8RJTZcsPsofrFk4uUSCJiCVMAyhWtAK1qfWM+fjUgpeUkuArpXLqmn84aGNk8r04DfyiOYi2mtgxxkoV7xAevtAPXK99w3hFVY2SxeZLysXdSWYUU9bbxnSFIKwe/mKD0QUIy192koFq79Y0pzh8stKqbgOSai21YOYgoMkpWAQyg9DcODpzBi+UQmifMBA7kAclpp4QziJuVJVsHiVNMEr2LtHAkC0ZU3tsJUArIAWLlbFiAXYiv8t2jQ7/lEcxE6GEEpLZWDMzaNs0dUgEMQ45xlz+2CksUaqF1e633dXhOb2ipcxIzTJST9jKQb3zySQXoziwMTrQPG1szb+iI+yIn0RH2RCImLlBSitc0BJJz5KZQTQIQHe3gIVT/AEjJb6lVntM6N7G8HN9SvKXg2PoaPsiJ9DR9kQurtDhSQn2tC6dH1D+kK4PtzvFBISmu0wE2JsL2g5vqTyfQ004ZA90RbuE7CO5+F4y19tMQGTUZvasHI+zWx8otd7goOtjT7hOwidwnYRkYrFpWoEYlcsUGVAlsS/3pZLlxrFjPVKKiZipgCXyrKAKqAumWCG0L613gJ0M1e4TsIgkp2EZcrtt1AFKUuWfOD0o3TzjXSYCGqFsfZP4hvuNo82jEqSaKUWNMxxDaX+rrcUffYx6fGKZCi6Qwd1W8aiMM9s1IeVcjQg8w0y3lE2QxyStSkJJoSQ7OKP8AeAPoIx5WKL1OIDXGVBZme0pzf4xr/wBcyWL0ZncpFwCGdVQXjn9dyNvVHL73P0gsii4XnS6d/eCk2NaFjCJ7PVmJYMSTSdPFzsC1ukO/1zI69Cjxpm8fGJM7ZkJfNwkFmJSD4cUFgPYFACWDsNySfM1MI9qpJCmJFR7PeE+yof2cxJ8v3BJXbEsnKlKir7Iyk2BqH5xactCnCpClWJdCS5DNrVn9DFJx1FoukIYaRxOrviHo30hDVerzSD5Q92oSyhVslmcXH3FV8D0i8qeEAJTJWlIsEpSANaAFhHJ0xKvakKU4YuhJo9i5trC+WyU0jL7HwjkvKTlscyQm4uAcMgnUX1MbB7PlW7qW1D7CbgMNNoXkJlyy6MMUEj3ZaAbszgw0nFuW7uYOZTS7bwPGyLDgNEMWaJliOUws832tJzqTdXB7Rl5lXO0lTelrXikuZOSGSVID2EpWos30b1rWNLtTupWUmTLVRkumzKDDhQphxE9bCpICO3a/w/ITeb/2XTq/KJ5bJb3Jh5eJUEnvGSbmiVNT3Vyb0NC14exct34UKOVuMs9bFgWHPeEFdvNUyw1rzb0/urVvFZ3a6TmzSkmjFxMLhxSsqorbkdjBy2CYbDYJlp+okpALumYSRsQO7FX5xo43+Grpo/5EGM3CYlKScuHyOBVMuYHLsASJIYczaLHtRSgQZBIaxTOryYyeR9N4tGDQJ00zPxYVnoV2T7InbAn2JoHo/XV3CJSF0TOFxxFZTu9VEaesAVMQsjNhEk2dUqYWYsA/c2aNHsubmDd13YSAwZY8AFISKUs8V5bLa1Zj9oKYigPFMNjozWknU+tzpop7SRrmfXgmEPrXLWDdsiWlIK0IUAffCTXKohsxABcAePiMyT2vlQlkyhQ8KSgM3u/xGe5o4YGDlsl5E3Y9ipjpcEsUKPuh+Fw+eoPyYzsFhAVDNLJDVzJwra3yVYWpBJvapcPLQWCj/Z2Z6fW6ggaRSVj8oKkypSS7Fu7FHe4m8xrvBy2DmnRqTxVI5kUezciIxcN3iSCM5YWInqHkZpBua9IOvtklnRLepFZZq5/vaeya8xzgmEJ9qVh5dB7SEy/aNTaYN/W8HLYPInRuJPA/KPMY8lRSojM6K8BNiRpIUavq1qPUjXl4nEEMZDWb2G1d/rH284VmSZhZ8IgtSqZRpQsHmU97lDUtiFJUw/ZKQxUJSZb0pmc9QpCSKvpHO0D7V/YTqoe/oyhXpXraKYdE1DhGGQgEscoljdlHLM/esWmGcQ5w6SSMpBCDS4f6yz6c4KJU0hbATlJNQtQIYj6xRDWP1kwsL2FabR6JFhCXZmGYEqlIlk0ZKQCw3ykj1h+Ao3YHGLZCiXDDRn8M1POMM9ojMr6yaAFFi+Eys9gbtV6sWj0USJKnnE44F/rJ12vhC7u1Q/SvLnFh2gHGWbOU7hgcLRywd68x67R6GJAB5xHaYr9ZNIqL4NnrZiK38o5/WIJbvJ7gVrhNrl/5Vj0kSADHPe/4k65h9ErTw19eUWmd7b/iTzH0XXrt+Wsa0SADIV3v+J/+pp13f00159d/ien/AAnOsbESADJQZoIpiVNucMxrqxHo1oflT1FRBlrSB7xKGPTKsn0g8SACRIkSABHtSclLZpfeULcJVV00oks7v/l8khjk/wDTmv8AdqsX/u+RpG3EgAwxjk/9MbNRCtvwWaJM7QS3/piQ1OBWxH/Lpt4xuRIAMk9rkWkr/wBK9nHuRz+uTVpMwt91YfzT08414kACUvFTFAESqHdTG+oIpDgjsSAAGMCm4SAX1fYjTw8oycSials2IZJO1aF2BCdmvtG7EgA8/MxCqD6SAAGdnNHDklDPWvSOd/MF8RX8Owq/1fN/KPQxIAPNibMArijt7Pw+rghnLB/9QWZ/Zve31bP+zjf0ESADH75DH/iZu75U0FB/yuYvFgtJZIxM1zaiHq28v5eNaJAAonCKd++mHl9W3oiODBK/503/AOPf8HhWHIkAFJSGABJU2pZz1YAekXiRIAP/2Q=="/>
          <p:cNvSpPr>
            <a:spLocks noChangeAspect="1" noChangeArrowheads="1"/>
          </p:cNvSpPr>
          <p:nvPr/>
        </p:nvSpPr>
        <p:spPr bwMode="auto">
          <a:xfrm>
            <a:off x="1223963" y="617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5" name="AutoShape 16" descr="data:image/jpeg;base64,/9j/4AAQSkZJRgABAQAAAQABAAD/2wCEAAkGBxQTEhUUExQWFRUVFxgXGBgXGBgYGhwYHBgcFhcYGBoYHCggGxslHhgZITEiJSkrLi4uFx8zODMsNygtLiwBCgoKDg0OGxAQGy0kHyQ0LCw0LCwsLCwsLCwsLCwsLywsLCwsLCw0MC8sLCwtLCwsLCwsLywsLCwsLCwsLCwsLP/AABEIALsBDQMBIgACEQEDEQH/xAAbAAACAwEBAQAAAAAAAAAAAAADBAACBQEGB//EAEYQAAECBAQDBQQIAggFBQAAAAECEQADITEEEkFRImFxBROBkaEyQrHwFCNSYnLB0eEz8QYVQ2NkgpKiJFNUk7I0g6Ok0v/EABoBAAIDAQEAAAAAAAAAAAAAAAADAQIEBQb/xAAwEQACAgECBQIEBQUBAAAAAAAAAQIRAxIhBBMxQVFh8CJxgaEFkbHB0SMyQuHxUv/aAAwDAQACEQMRAD8A+tkxHjhiQAdeOFXOKTFsIQxs1KksTW7BZTaobKxi8YOQrJlUB2Vi0qcJVmbZzFF45Iufy+JjzS5KgM3eLypo4oU+IAJru94bRiFEFld4P8qkgdYrJqKtlk9T2aS/Nm2nFg2r4x04n5eMuUrVQDj7Lpbyv80ggV+IHmQfRrQqPFYe4qfMvZhjMUHdR1LOTTRg8KJ7WSGJUdnKVAOPavoXDeN2heeFlVFpSOjnkUkmhvcH0gstNA5U1iSXJ5w5cRF7GZxl1DzMcWzOAHHRjZmN/nnAj2hMZmDP7Rpzu5enwhSZ3iVpzEFKiA2ViCbHV311rfSHVZmzkJYVbMWttlMXi9cquqI6bnZWMWKljyq0dmdoKH2R1c1JpCU2e3W7DQX6/IiYdJLEg5lb3APIW+LCphyVbG/lY4x1MfkY1avdGlW0er1u0NGaQ5o36O/hbyhQ4WlCQdTxfAERb6KGZ1O18yr6sCTEtIwOW+3QIjFksAUkipYFrVasDmdphJIUQnYqBAsPeJY1OkJ4bC5TxTHI9kAgeJATU6VeGkyzY5wOqYrFNrerCT32OntDMQE8Zo+RsvMu7BtnfrBp05WU2cWYeT1qYz5edZKiVJCSoBNgwJAJF1EiteGooTWJmVmdwW3S5A65rvsBEOSStl445zdRVjCsfMzZUICgR7RUQx/0mDGcUgFSgD4teoHhCE7EAKuo0eiFKFX1AI3gpTSrHmR+8JjxEL3Ns/w7LXw7/X3+iDYvtDKSSFMADRJA1J4iybNTkYvLxainiBTZyoXf7LKLVhATiCEZASzhQIoNyCXNdoZzUYgEHlF+dBPqJXBZ2m0vuMJn1YKJ5VeCypxBNVF9CT6RnSZQSbAkWcJDdGA5eUEmYoCqyBzNB8YJZsXSwjwXEreq+q/k1kT31gjmPO98J1EnMADUFxpcgX2F4kjGzEkAAgbKY9GY09DFJqt10L45/wCMup6J4jwrh8YFAOMpO5HT5eGYoN70deI8ciQAdeLIMUiyIAKmJEMSABfFi0BaDT5mkBjTD+0wZac3QBctbkpXewUkEC1mY+usZ65BmKdYTw2CCRduJxUG9PWkaU+blG50EYk+WhRJWmpuSOlHbm0I4ltx0xe7G8PhlOWpLZGklQSyQ56kq81KeE8WlvZzOS5Acs+rFTN+ccE9gA4Itqq3Tp6QTD4lJJNPNO3NiP3jmwx5IbpMbkh/6LyHygnORYpKWJ3LJS4Hy8MAglwCksL+Nqv5wqrGpCmJY0U1+QZidtvzg6F0pxFn2frtDVm049MI/F5oU8acrb2LJwoWpJJoly3Mhga1ds3+o+AyicUsrJSwSCehvUb0F4ZkHiI0Ar1+XgwVUitGNi1edtI6GDeClVNiW9MvNChw6gHCQok1BOXTU5S5joVMJ9gIHVJ2a3j5Q5AsTOKUuElXIED/AMiB/OGSWpVf5A8kpO2VmSH1rrVYFtAlQhGd2jLCSErzEsFFJK2epYAkjWKox8xRJdMoMqkwgsxbNwlhRzWEAsleYz8yXoZYCySakMlJLM9aNWtoXklJxWh/O/HoGJRtuS/76mlJXLYhi5IZ0rHWqg37jeF0Au+SYzk/xSRetCtm5NCUyctairMspSqoSnJRizZq6u4V+7K5a7pCmqeOctLNyAUNLxl/svT3OpwsVkj8e9dv5GpMo3JmHXKojflfxMEkG2Znq/nTzHwhXDzVj2UrJoHUp0h7lyyqdI6mZOPuhjr3lWOwyejxSUq2bN2rHGn08e/QcUsgtoaimuo/PwMcOZnoD0579Io6TcGlwd7ikdVlD1bXemn5RCp9Bupdb26llJzEWpUNd9PzgOZZUU8LPfNxN0CWe+ukcoaAgN0ccw9oc7PwqpgUUrCma7VvqkcttYJVFblObFbsGCl3ezgX3rTW0WUBSh8XA8HAgWIWQQmqSosQaNz+ApeC4TDIckJCTqAEh+pZz53jTijCUdupzuKzZYZLb+G+z/fyBxGMQDlAJNHsQKOzKVdjoIekMUuzXvlf/bSFMGolcwCiRqBqFEGpuaEf5RDYw6dj5n9Y1rocqW7sGtAKgANyWbWlfI/Ih2XOI5iFsNhggMH8T8BYeAgsQ0mCbi7Q6lT2jsJIW0NoW4hE4UbceVS27losiKxZEUGlTAp8xqamCqMKZy5aGY427E5p0qXcG1fyjsVmEgUAJ2NItDzEZONmqCjlSFaNmIPSxhYYgksQUHmUHTkrnGlN7MRMVmI4jTNlentXdxYW5QknBBBKS5ILMSo9CAolnDW6aRzpTi8jXc6+HaCfYpNTqwIetGLMR439YkySCCDXlcXc3poIicGSokpICWYD/wAiB5ecPSMKSKkt6mGKMrSRWeaLi23sZYmSnZ01UXCSkgG1UkvS1B+2jhZZYKlVSPdVmlndvZLj0pSHpjAey+jAC3jpAcPjZahwFwPsh/hGiOGMd+5z5OU1sti4w4IqCkm+VavQhoHKkVYTF0Ytmehs+Z7sYP3oIJAJbRmPSrQquQErCkrCOFspZmFWZ7fDxILaSQundMeMUmpBBCmINCCxB6gxQoKkhyUmhdB9Hao8Iz8WQykla1PRpieHwVkA9TFMknGDaVstCKlJJujNx+HMtR7sS1A+0AlCOdSlJe4oaVhGZiFpCkueEMGIeoCRxd47irN1o0afZq0pKT3UuWopNc6VHKz6AO/8othxLWl5ZYEHOGzhRJrQ3PK8Z2nnguz7o1TyLH8KW3nyZsmRMADEzJigSUmoqmxBXcMX2PV4fweHWEZVJRKQpLlll81HIBSG86RJmG1T3gPE4WSA6g7hK+b7tSM8KX7IWSpi2YgWDmpZ7GlaWEUTccVS/wCfP18jMeZ69l8PT5mvhggs00LIf3kqvY0rzvpppaeqSSy1SwbAKIFA7UJ2I0q0ISsMZRdRKjmJHGoKAeoSFKyhi3hBCpSgqikAhwAmWADRPCRmuX8dBrz8quS5au66PfvfvYfDG5p297e1GoyVqCcwckAMQT4fO0Odof0eJCTLJpcEsSd3IJ31EZvY2Gl5nmp4g2VWZQa7+wWFjVhqHZn9klLMBYBqkk8uvjFYZZ4ntt6dhbxWqkeMldmrFcsw6cQWfRVHfVo2uzJYksZil5lWQyiA5yuQmhJYdI1zM2r5/PjABhS51BCeXEkmrMW0h2bjJZY6XsLhiUXfUy/6T41KUBObjWoAKpwpSsFTvQCniekZeHVm9mZMUBcukUL2yCtecavbGABGXVnSdQoWPztCErD5eEElRqSSMxI1SDS/hD8cXHC9Cu+nbf1p+m4mc25KMtkuo5h8MlAISGep+EXKaguaP08RAcNK94KWrSppzo0MER0zKQGIY4lLPW/X02iFTdPht86QAdi0tbGBpW7MKGrv5WiyV7aQPclWtx0GLohaRMqx1hlEZpRpm+E9SsXxStIXBi88uoxSHxVIxZJXJsv3yt/OKmc7htqs3rr+8UWhwzkdCxhSZh1hRImkI2ISW3LkW5cosVtjslPF4vZ+Xhc1geIQhanBBLAOD1IseZ8zCpxoTRSws/dyhhQpJBVvUGFsVjJaU5pcshdgSjLT8SmcvzjBKDhxHMravdmyDU8PLvf9vQKtRSWVmYmigskNuQokgb9YOVlGWoy2/f0J84yUYmceIGYMxutKAGJLkOs08NoJKcBIExWUX9nWjAgUGtBrG6L1KxEYKP8AHvozeEc+bRjqWoV7yYxsxSzbexeGcHjVKUQU0Goptu2+kSQ8UktXYdmWoW5wtjypm7sLSWBZSgocwwtbWGJymBo/It+ccmTqcLKOzgQC15EMOZaD/BKCKZsqjerZglyOZgUjs8TlnKkS0hnAYKINSpgGIrvp0ENzlFVFoygOfdU7bNakFw4CS6qKISfw3DO1GDDm0c3iszc+TE3cJiUnbNMoTk7soIRlykOPZKa1fmR4GMKRIUlISJicoFloKi23tDY6RsDH6Ufc0DdDXw9YHIlO+VVGcWIvamnwaMkebghKb2XtG9xxt6ZxMLtVIBJAKsooCqgpsogXEIYbDrCiorIerBOcNXhdLNRrfZF43sVgO8K3oQwPC5sLF9jC2IwSAUhQSp0+8ATo7XpQP0EbscXlx/HumjLm0Y5XFbfyJFIBbKVgWCixFqsU2fXnrHU4fMUhUtIFQlL560rVIbX9oqtCEgkEoSKgSyktQpoMtHeDdl4JcxGZaiA5yAhJIBvVrFrQpYfjSxunXXr9vf8AES4iWP8A6VxEgEskKKUpCaJmkEasZZA1e/7Pdm9uCUDnG4LqWSMpVcEn0a4hlacgJSl6MwFW2HKEMPMUfb7xAYAFXdsfulpY5+UJ5Esf9OSsdieOWLU306/qEl/0pWTL+oIzLyj6xJ95q1JsRoL+EegONlLSy1JGZNUE1YioI1/nHi+2OzUAZ5alk2KcyiK6gWu1GgkmfOl5SZk1Ya47sZQQ4UEqAoSakuCRWK5MWnJy3s+z8+2KxtZblBbePX3+x6hfcBLS0MpSkgESlCthxZdiauzGMXtJWdaUBRBH3FljmSQQwb3TBBJKg6s+YqDZlJDgs5AlEJt8IalEP7IGxuaUjp8Pj5UdLe73/T/RhyS1u0uhxEpQWS7pVptSjcr+Yg+bxik07B6EtZ+T84Sws7MpKhZYIPxHoUxpKwhqsdXUNxDmGeLZx/OkdgecZiCoVsmj/vALSvoWVL1FCfInmPKsCmldWypuXYn0DH5vBggdOkSo5/GAkrKUoUJBO4DeYcxpylOHjNYGrBxyqPlz5w7gjQiF5FasdglUqFTEjqhWIEHaGCDgjioKZJrbzEDaAKM9c2af7EEbEpp/uaEvogKjlCAoiqQZQIsSlhLJKb+8bRtqlAkEi1RCx7MQ9AzEMAE06UceBgqyU2jMkpdQBko7xQZuJKWHskEAn03rBc9WWniBZkqJASAwLqAJNOfWOiVNQ57waPZRd2AzFD8qw9NSQQ4ckfiCQxyjmXFTzjFnySiqg+nujdw6uWqV7+v3EZyksCSmXUgZzlOn2oPg8SgUQpCiSzd4CX2DCB4jDTK5Azp0oHY2I8ImH7JcDMpb6pBGXmLO3O8X4XPLImpKmvv6k8TFwVXcfv8AU05goatS9Kc6wtj0AyyUkBk5sw2HFQgi7XeGUS2AABYdT8Y4Tophoz6RqMCbR5UrmLynM5G5WrSrKfT846vFqzhElGVSiRmM1TAEaBTh77sbbxtTez0M6EKWXb+Ktq6q4qp5VhP+qWmFTKLKckoCk5iljlQoeyAam5JveMOfh5ylqg+q+/mzbi4moKFd/t4FUdprapLpGVQCwahg51vT8qxsdl4ozASViWlLJKrudEuabG91GM44NBBUGdLnhdD1Hu5zmLjWFxhlUdITLIYFzmd6Bm1zDzMY+KhJRccktuq79PQ3wlCUNlUlX3+tHoMMl0OpedJcEnhsTXh3LfNI8ripq0zjkQWTwZSJbKCTVz3jir1bR2jSwU9UpCi5N3SpzUUDUccr3jNxEpKlKWZJSpRL/Vkh3YuQmrmvjF48S8uL+j1Tr8iMnDtWpmp2fKQVHKxCgcrJZiBrWvX1hnuly+KY6xshR8+IpYU0JvFOy8CqS5TKJzB6ZU+DFqmn6xqyphbiSUF2AJBe+0dPFKTjctmcjLJzl1sV75JWlORbkJINGFNeK41Z/GD4hKlAhKspa7A70qGjmJkBSgFBwxLV5DTrElYIJJyul9q/F4JQuSl3RMZaYOPZ/sJjsstxFK2dgpICa7gCpZvKMjtHseYUpSEggKVwoKqAkZRU2AFBvtHppspbAJU13JTm6WIjHmrnJmZip8o4khBqK5VVU2hFPWF58cZ1qV7hj1K9I9Jl5kpScyQgVqyn0qmlviIp3HdlwVV4mUoqY1s9r1/OEsRjSvLKlomgkupZAAYji11f4RohK2SHBYD2kKJ8S7PFnK3pj2rqS4TjU5p7/T2htJqfL584VmprqN8ucM3QwaWFcJNdaA7UpUxZClECgBeod6P8WbzhwuL0gZKiBl2pxE5vAmpgyZQys1GsWPnvFpkol63tSx3rQl6xJiFXDlgeGlbNVtGPnAEpeNishftA+7TwZx8fSJ9IR9pPmIVmTFJnISSWWFAFhQkv0pwgU1Lwc4TiCwC+zli9Ha1A/nAFrq0XmzACl6FVAeez89tYLKms7kCE1omkMUA1rWhD1DU0o/Qxfs1KwqYDUBVN3PEfBik01JiGQhlV45HV3MAxSlsO7AJcO+2pFRaJKhxHITlTJ7sUpuK6c/feHYAF8Vhs49pSeaSR+0TCYQIfiUo7qUTTapbSGIkAGJ2rLyqACUhJGiQHNXcgWrBMK+V1KNgRcsNA5v0h7E4UKRlrSxN36xg4NcxIKVKHgCMorVyotz6QjPGMcbkl6s3cLJ5JRhL5L6mqtKj7zB2ASCDvf9IvIADAPyNXpe/x5xaXNcWYhjTn/IwObigksQoltEKOu4Dddoxxy6lcTa8cU6khqXOqBWu4I/KKYnCy1KGYEk1FVCw3Bp018ImDILFiKWIY+I+bwxMduFn0e3pG/C247nL4lRWRqKoCMqHZNWcsHJ/X946jEgkDKutKoUB4uIri5aixSQ6T5hmLfFtWbnFxPp7JJFwG/MikMFVtaEMfgkgGoDuwCZIb8JWBahvoISkSFq9pJIBISxSrlxZKAtG6FZiQUEN9oJ9GJgapYALOKOAlk9G8o5f4pjjLHffpfob/AMOk+ZTe3X6mNgZCVTUpUSEuk2F0lq0scoe140O2uzyopWHTxBKkoSt3Ad1ZZqTdyC1iD1Tw2KlhRJcKqCl0kktxJLKJFh8kQDDYqYlLGasJQbBMuoFRXu3Iqpoz8Lhlh0p+ftsrNnG5FK3Hq0bCJgSwdYDuSvMX5ZlGkECVKBLsa5XFn1I8PWFZWKQFDOpiA5zKIqdcpNP3huXjpZLBaSTYAjnHZhkjNXF2cecNG1OwihV3oBZqvv8AtC6MWnhdb78JD/pBpksmoWRTZJF3eo/aK/RE8LuSmxJrdy7MLwwpHT/lf5lE4oEABVc32DUbN5VhPHKQpTiYnOlTMKFqBSaVJcecawSABC84TX4SkhvecF9LA0iHui6cVK47fN3+wqhUqaWC1ZiHY5g4d3r+WjRacpKFF3Lhwx55tVCn6AQ3KSpuPKdwA48z+kDxODCnAJT08K70tTekV2juyXkb2ttfP/QskJLEKYszKIehfQ3gKMcrMU5c1aGmgoPOG5MmiUkzHBVpMSCK3JcK01/SArwIl1zLLqBFUXJuSQLVNxryjLObyaZYZd/zrqv9jVOMU4zjfz7e/Ab6TlIzpKATSopa4BpDCZTEmj7sH9G+RC82ZmG58CC5y1qWpV9vKFCkEBCiUigAL0DEsaVqk3ajXoY2VRnW+6HlMSHGZiksUnMHVdr7dGrHFyAxHdpBI0Au2jDeKyEd2kBJzkUDkUYZSOTNblA5M1RSQOBrEJBAa9Mz1gLq6tAsDh1uykJy7nKSKaMeQ0jR7PQAqY1swH+0H8/SB4XMQS+avCWy01F6+lYt2YgKBAU5T7RSfeJJU7HfTSIboh6m9LHMQGUfOBwziU67Qukb0iIO0RljUjkQxfh5nyH6xxRGgbxixSisQRIkBBVbsWodHD+kL4nAhegzeT01a72rvDZiuYgih3dwziwu8LzRc8corumXxy0TUvBjYDDIqwSlSQGORnA50pT/AHPvGgQ7tpTx11jHnzQkrYpcBRbM5o+1dOUFwkuWpSgo5l8IY5jTKA4fwfpHD4OX+L7/AKnXnmc27XRX9BudiyHykAgsxSVWNbGl/SHcMF5R3hTm+6GA9TBEIAAAoAGAFgNBFo70Y6VSORObnJyZRy9qNd9dmjuUO+scWkHfQ0LWrpHUKcWI6t+UWKHJxLHKxNGckBnrUA6co4MZMRKWpSU8CV0Som6SoO6Rqn/dFpq2BJ0D+QjKxPaOdJSlKgVD7pBGoVlUTZ9IRxEbxv03HYJaZ/b8zBwWPKSWYIYkupLUszKePR9lTkBAS4zbavzjKwHZJUsEywlIvmF6FgH/ACj0ktLAD9fzMJ4TXL45bdkv1HcVLpC7oTkylWHC75lUzCtAAzeJs0UlyS5cUBIzTHVQNUPprpGjHFAEMRGjDiWKCguwmeZzm5tLcFMw6VMCSKBsqlJoNspEU+iJvmX/ANxf6wwEh3arN4bRwSk0p7NuVGp4Q0SdShgA7tuXPiY60cSkB2o5fxMdgAJJkFXTf9IclSgkc9TAsHLSUPQ1veoUSPIwbux8bHe/SPK8fxeTLNwb+FN7fI63D4YRipdzkyWCGMKdoBmYbMOhG8HmZmJAJINiQH0uXpr/ADhWbMJACgofiyF6VPCefpB+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Epq4OvoY5EeHUOM3eztr+Pp6GrmN4tvkVw/Z2VeYqUrYOph5qMPiFlTAosCyUmpdnIsB438t4ucSj7Q8C/wjr1RmSlLojmNfIpg5ao5atzZ2hTIFBS1JzEaOW3FAHfS1i+sODEpNUueiT8WaOpWSfZI3Jb8i8BemotNAkYKWQHlIdqhgfUit4aiRIBZIp3qdx5iLwrMwEskEoDizUG9QKHxgAYSoGxeLGEUpUl8iUIB+6QeT5XBMXXn0mP1l/oRAW0sZWHH8x8KwnLwygQSSwv9Ys9KKd+jwxNmkJcJJoDT9LvFkJdiXe7FqeVIASrqWQTrT51jpEdiCAqzktASMqQEjZICR5CKzFqSCUByNAwJ8SQPOLxwwrk49LikqfoW1yu7OLxhOZQUoZdFSxloWOUkgO7j2tIEjtDOQDmB5oWE2ehIb1ji5xSSDLU24ZXIBnzabawNSEg14j0AI5kgCMvCcFjwLW+vr2HZc0smyWxTHpS4zIUXo6VAc7BQO8OYZsoYEAWdwb86/IhFWIRmZa0pIs5AA1o97fNY0ErBsQRyrG2MrewqW21kcHnodfCIJex9f1iAReVLcxZ7FUm3SL4bDsSrU9K+V9obRFAIuiMsnbs6EI6VRUxIhiRBYFOlPUXhaHoHMlA9YbDJWzM+XDe8RWJFloIvFWhxlaa6kiCOxxoCBednzUS4ANSpklxYgAmnSFk4NQJLJAJqkKNeRLA/LRogx2KuKbTfVdCe1GZipGb3FswcDugmlBVRzAaW0jvZ2HTXgSWoFOFHmHCAAOhNzDi5CalVeSjTo1otiezyF8UxYA0FjRqGhEWdBuwf0P7ywNgco8GZv2i8mRl1UfxKJ+JpeLyZCE2Ky/2lKVb8Si3hBDl2V5j9IgKKgQKVJYkuovupx4CC0ej/ABjvcqJYAuGcNoXA6WNeUSCVlQIjRZMlRNlU0bk9fnWLowqi5ZgLkkADV4i0TpbAqQ9Dbr+kA+gps6/+4v8A/UaSuzlAXFeYoS1POkB+hrcIqCdaeJe0RqRLxyQNKdP3iEQ2ezVuzpfWvXly9IqezluGINwWNAeZMGpeSeXLwLRDF+6UASQW3ajal7RFylJooMfPpWJso4tFIkdjkSQIiVOSf4iSnXMNH0ar3qToIaVKCt66gtF1IBBBsaH5EKyOzkIVmQCOT35nU31iGk+pIBOKUh0rTNUHA90jWxypcdeUPSUhnCcr1IYAvzbWCZTtBpcjeBtLqTGLk6QOXLeG0pa0QCOwiU9Rsx4lD5kiyIrFkRQaaPcJ2ETuE7COYidlA5kDzLRjp/pElwD3YrX61NA7PbasAGz3CdhE7hOwhRPaAUl0FJBLOkj00cbRhIx6gGOJL1P8bDa/+0KA/CsTQHqO4T9kRT6Gj7IheVi15Q6AFbZn8XAhFXbygSO5Vwkh2XptwQbohpPqa30NH2RFZmHlpDqCQNzQRbB4nvA4BFWqCk+SgDC3aGNCQQpKCAUhlKA56hhZ/CIc66sFBPsQTsN9uV/qT0Gu8XHcGxllwD7QsWY3txCvMbxXAz0TBQIcVIBCmexduR8oH2tLOQlJKAlLkoyOWZk8UtVOkV5q8hoXgIk4c2VLNHooWdnvuRFl4iQQHXLI04k7PSuwjLwnaTJCTLWs1qpBzMTmrllANUaacjF09rJo0g6e6qhtbI5ZhbeDmLyGheDQliQoskyyTYBQJ12PI+UGVhZYDlIAFSTA8ISamUlGoqCa9BSnxhlSqQc1eQ0LwLy8RJTZcsPsofrFk4uUSCJiCVMAyhWtAK1qfWM+fjUgpeUkuArpXLqmn84aGNk8r04DfyiOYi2mtgxxkoV7xAevtAPXK99w3hFVY2SxeZLysXdSWYUU9bbxnSFIKwe/mKD0QUIy192koFq79Y0pzh8stKqbgOSai21YOYgoMkpWAQyg9DcODpzBi+UQmifMBA7kAclpp4QziJuVJVsHiVNMEr2LtHAkC0ZU3tsJUArIAWLlbFiAXYiv8t2jQ7/lEcxE6GEEpLZWDMzaNs0dUgEMQ45xlz+2CksUaqF1e633dXhOb2ipcxIzTJST9jKQb3zySQXoziwMTrQPG1szb+iI+yIn0RH2RCImLlBSitc0BJJz5KZQTQIQHe3gIVT/AEjJb6lVntM6N7G8HN9SvKXg2PoaPsiJ9DR9kQurtDhSQn2tC6dH1D+kK4PtzvFBISmu0wE2JsL2g5vqTyfQ004ZA90RbuE7CO5+F4y19tMQGTUZvasHI+zWx8otd7goOtjT7hOwidwnYRkYrFpWoEYlcsUGVAlsS/3pZLlxrFjPVKKiZipgCXyrKAKqAumWCG0L613gJ0M1e4TsIgkp2EZcrtt1AFKUuWfOD0o3TzjXSYCGqFsfZP4hvuNo82jEqSaKUWNMxxDaX+rrcUffYx6fGKZCi6Qwd1W8aiMM9s1IeVcjQg8w0y3lE2QxyStSkJJoSQ7OKP8AeAPoIx5WKL1OIDXGVBZme0pzf4xr/wBcyWL0ZncpFwCGdVQXjn9dyNvVHL73P0gsii4XnS6d/eCk2NaFjCJ7PVmJYMSTSdPFzsC1ukO/1zI69Cjxpm8fGJM7ZkJfNwkFmJSD4cUFgPYFACWDsNySfM1MI9qpJCmJFR7PeE+yof2cxJ8v3BJXbEsnKlKir7Iyk2BqH5xactCnCpClWJdCS5DNrVn9DFJx1FoukIYaRxOrviHo30hDVerzSD5Q92oSyhVslmcXH3FV8D0i8qeEAJTJWlIsEpSANaAFhHJ0xKvakKU4YuhJo9i5trC+WyU0jL7HwjkvKTlscyQm4uAcMgnUX1MbB7PlW7qW1D7CbgMNNoXkJlyy6MMUEj3ZaAbszgw0nFuW7uYOZTS7bwPGyLDgNEMWaJliOUws832tJzqTdXB7Rl5lXO0lTelrXikuZOSGSVID2EpWos30b1rWNLtTupWUmTLVRkumzKDDhQphxE9bCpICO3a/w/ITeb/2XTq/KJ5bJb3Jh5eJUEnvGSbmiVNT3Vyb0NC14exct34UKOVuMs9bFgWHPeEFdvNUyw1rzb0/urVvFZ3a6TmzSkmjFxMLhxSsqorbkdjBy2CYbDYJlp+okpALumYSRsQO7FX5xo43+Grpo/5EGM3CYlKScuHyOBVMuYHLsASJIYczaLHtRSgQZBIaxTOryYyeR9N4tGDQJ00zPxYVnoV2T7InbAn2JoHo/XV3CJSF0TOFxxFZTu9VEaesAVMQsjNhEk2dUqYWYsA/c2aNHsubmDd13YSAwZY8AFISKUs8V5bLa1Zj9oKYigPFMNjozWknU+tzpop7SRrmfXgmEPrXLWDdsiWlIK0IUAffCTXKohsxABcAePiMyT2vlQlkyhQ8KSgM3u/xGe5o4YGDlsl5E3Y9ipjpcEsUKPuh+Fw+eoPyYzsFhAVDNLJDVzJwra3yVYWpBJvapcPLQWCj/Z2Z6fW6ggaRSVj8oKkypSS7Fu7FHe4m8xrvBy2DmnRqTxVI5kUezciIxcN3iSCM5YWInqHkZpBua9IOvtklnRLepFZZq5/vaeya8xzgmEJ9qVh5dB7SEy/aNTaYN/W8HLYPInRuJPA/KPMY8lRSojM6K8BNiRpIUavq1qPUjXl4nEEMZDWb2G1d/rH284VmSZhZ8IgtSqZRpQsHmU97lDUtiFJUw/ZKQxUJSZb0pmc9QpCSKvpHO0D7V/YTqoe/oyhXpXraKYdE1DhGGQgEscoljdlHLM/esWmGcQ5w6SSMpBCDS4f6yz6c4KJU0hbATlJNQtQIYj6xRDWP1kwsL2FabR6JFhCXZmGYEqlIlk0ZKQCw3ykj1h+Ao3YHGLZCiXDDRn8M1POMM9ojMr6yaAFFi+Eys9gbtV6sWj0USJKnnE44F/rJ12vhC7u1Q/SvLnFh2gHGWbOU7hgcLRywd68x67R6GJAB5xHaYr9ZNIqL4NnrZiK38o5/WIJbvJ7gVrhNrl/5Vj0kSADHPe/4k65h9ErTw19eUWmd7b/iTzH0XXrt+Wsa0SADIV3v+J/+pp13f00159d/ien/AAnOsbESADJQZoIpiVNucMxrqxHo1oflT1FRBlrSB7xKGPTKsn0g8SACRIkSABHtSclLZpfeULcJVV00oks7v/l8khjk/wDTmv8AdqsX/u+RpG3EgAwxjk/9MbNRCtvwWaJM7QS3/piQ1OBWxH/Lpt4xuRIAMk9rkWkr/wBK9nHuRz+uTVpMwt91YfzT08414kACUvFTFAESqHdTG+oIpDgjsSAAGMCm4SAX1fYjTw8oycSials2IZJO1aF2BCdmvtG7EgA8/MxCqD6SAAGdnNHDklDPWvSOd/MF8RX8Owq/1fN/KPQxIAPNibMArijt7Pw+rghnLB/9QWZ/Zve31bP+zjf0ESADH75DH/iZu75U0FB/yuYvFgtJZIxM1zaiHq28v5eNaJAAonCKd++mHl9W3oiODBK/503/AOPf8HhWHIkAFJSGABJU2pZz1YAekXiRIAP/2Q=="/>
          <p:cNvSpPr>
            <a:spLocks noChangeAspect="1" noChangeArrowheads="1"/>
          </p:cNvSpPr>
          <p:nvPr/>
        </p:nvSpPr>
        <p:spPr bwMode="auto">
          <a:xfrm>
            <a:off x="1427163" y="769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6" name="AutoShape 18" descr="data:image/jpeg;base64,/9j/4AAQSkZJRgABAQAAAQABAAD/2wCEAAkGBhMSERQUExQWFRUVGBgVGBgYGBcWGBwWGBgYGBwXHBgYHiYeGBkjGhoYHy8gJCcpLCwsGB8xNTAqNSYrLCkBCQoKDgwOGg8PGjQkHyUqLC0sKjQ0NCwvNTAqLCwsLDIqLyksLCwsLCwsLCwtLSwvLCoqLyosLCwsLDQsLCwuLf/AABEIAK0BJAMBIgACEQEDEQH/xAAcAAABBQEBAQAAAAAAAAAAAAAAAgMEBQcGAQj/xAA+EAABAwIEAwYDBgYCAQUBAAABAAIRAyEEEjFBBVFhBiJxgZGhEzKxB0JSwdHwFGJykuHxI4KiFTODwtIW/8QAGwEAAgMBAQEAAAAAAAAAAAAABAUAAwYCAQf/xAA3EQABAwMBBAgFAwQDAQAAAAABAAIDBBEhMQUSQVETYXGBkaGx8BQiwdHhIzJSBhVC8TOSohb/2gAMAwEAAhEDEQA/ANxQhCiiEIQoohCEKKIQhR8bj6dFpfUe1jRuTHpzPQKKaqQkVq7WAuc4NA1JIA9SuH4l9pGYlmFYXH8ZE+YaPqfRclxl+LqODqpe4bZtBzhrbAaJlDQFxHSODb8OPgl81dugmNpdbjw8VsdDFMeJY5rhzaQ4eydWD03VgZBYDucxHuLhW+D7QY2nc1XxaO8XCOZzgwFfLsvdOH688INm122+Zvgb/ZbChZhQ7eYtpu5jvFrfq2FMp/aRW3p0ut3N9LmULJQSMySPFEN2rTu5ju+y0NC4zAdv6lX5cMDt/wC6GjSfvNCuqfF8RF8G8eFWkfqQhXQubh1h2kD1KMZUxyC7bnuP2VyhVNTjVRsThaxn8LqLtP8A5Aqmp9pGHaS11OsCLERTNxtZ66ZA+TDBfsIP1Xr6mNn7zbtwusQuPb9p+FOjK39rP/2k1PtRww1p1vSmP/urPgp723Vx8ZBa+8uyQuKf9qNEaUqhnq0fmox+1dm2Hdfm8fk0rsbPqP4+n3XHx9P/AC9fsu+Qs5r/AGqv+5QaPFzj7ABNf/32NqDuMpt65D9XOhSShliG9KQ0cycKR1scp3YgXHkAtLXhKyTF9qeIGxqvHMMay39gn3VXi8TWqf8AuvqunQuLneUEwrY6BjwD0rbHlnw0Vcla9hI6J1+sW8VszOKUXPyCqwv/AAhzS70mVKWFuwVSJLCBaCIt5bLoOE9qcbh4BzVWD7tSDbo8X+vgvJaWAC8czT1XH3XsVTOTaSFw7AT9FqiFRcJ7YUKxDSRTqH7jnN9iLH2PRXqWBwdkG/mmTmubhwt24QhCF6uUIQhRRCEIUUQhCFFEIQhRRCEIUUQvHOABJMAXJOkKFxbjFLDMz1HRyA+Zx5AbrNeO9rauJMSGU9mSf/K3ePsjaaikqMjA5oGrro6cWOXcvvyXS8f+0JrJbhh8R2mcjuA9PxH28Vxz8Q/EPc+tVfYazFidBs0dAPJRQSf8SfcxHullnT1Kfso42MLWYJ46nzWf/uL3SB8mQP8AG9h5ZXr6tGIAiBGfK1pI5Duknz9EuhRYJOdxBiAXTt6eQC9/h8wGgsCTspmHoS4NaZix8IIMdf8AKyW2WiGQMjcbkXN+HlxTJ22JpoAxtm54X07z/tRaD8xDZpjo5kv9ok+SsKeADJyEtB6D8wvTRDYJa3Q3GbUHugWuDvyTeJoue0tA0AnK4Ezu03ACUtkc4tYXlrSbEkXHbbjZKi3kFBxIYMwDySbkggX5Dab7LyiQ8OJDQwA8g72i9uid4bwXvTfKCfvGLcukx6KRxbhwILr5rADz9StBNNAyUUu+S42+f+JwLC1rYHVujnlUBpI3uCosJgfiVmtE95waJ6nxWo8S4jSw9On/ABFV+eIloEujfKJgeizZmZjwWkjKQ5pESDqCOsr3G4l9V+ZznOcQAXGJgCAn1ZQGqcwOd8oGefpbPsImkrRTNdYfMbdiu+K9uS4RSFRm2Yvuf5rabW0t1XJOptqGTDidTM9dvFPVsMY+YjfVRnD4bZaC89INtAETT0sVL8rALHXn76rLmWodUC7id7hy8Led15/DybyAJ6eAS+GZKtdtEl4kxmiQDy5n03Cfw7idA45hAIyiM39WhUfheHqU3vMOFzfJUN7n7rZjw91KmSQiRrPlIbg3GTm2oOnYb+vtNGHkbwvkC3r7wrHE8Iezuyc0lsZbSLWN/G8J1vA3lsExedJPLnCc4NRqOZLg4BwLgYe2dWyM3SLT4c1ZU8O2Jl1oOsxALdxylYip2zWs/S3wS05dYa6YFvpe629LsejI6QttcaAm3Xc3+trKBR4aAAA0GDq4DncGDeNlLqhwuIHibQNrhLbw9rYzaTadoblB/tkL0YBoaAWnLBaLOsDaIvaIGiTTTy1BvK7e/Pvkm8baelsG2bfrA09UyzGWuQImbjYSQRtAuh1QHR0Hp4Ztp2un34NtyBf62iYOp29kl9NobIAMDSBPgOqF3RfCM6QkKH/ESRDpNhILm6iZIykARvK8NSJBkgag3HqFJotLhIGUXEFMP4gzOaTiWE27wsZ3BBi/kr2U73khjSbZNs45rk1DWi7nDOl+ajt4mxpAaLaGBEeX6dVZcM7b4jDvykZqY+46x1+468eFwqzFcCgSHXG0KK+q4tyvFxof3stls+jorh9N840de4PbY8vTTODi9oV1ZYsqR0ZwW6Edlxz9dcZGwcD7SUcU2abu8LuY6zx5bjqJCtFhNLEOplrqbyHC4IJEeYWg9le3wqRTxMNfoH6NPR2zXe3giavZjo/niyPP8oSk2m2T5ZcHy/C7VCEJOm6EIQoohCEKKIQhCiiFTdpO0tPCMk96o75Gc+p5N6pztHx9mEol7ruNmN3c79BqSsb4rj61aqajjmJzEzHTK0chr6JpQ0PTfqP/AGjz98Urrq7ofkZ+4+XvgpvEeKVMRUNSq6SfQDkBsEimFAaKpHywb7jy33/fNS2iqRYAHvDb/qdflnXeFpN5rRZowFlXguN3HPaptNqeZSm3r++aiNdW2pjbcczP3th6yOoFpw0HLL296HEgcxIA9B7oSacMYXclbTUxnlbGDqbJx2B0zTG8HQcvH1103Evh2EEHYTzzHf6CVEIq7F2SCS4/DgGXbG7jEeg5qZhKtYAlzahJg/LTiBmOUDNNwAL7kHcxj55DM7eeF9Ii2fTQx9GGA24kA+aXjMrW94gWkAkX02jQmyrqGJyPuKYzCRDXNBG147osInVWJL3S0mwlslgyfKbkhw3jlo4QE3xCmQ/M1shwOrvASLGBHKNFBTRyNMYbk6W4cf8AaVV1FFu9ILMA1P4Hl+F4a5iA3Jtt42hVz8YRZ7iNQIjXqeW3mnaQAHy+5IXrqciDfpt6JtS7JjiB38k8bZB6iVkKiZjn/p3t6++We1V8tJsQbDQoNFTfhACwTfwrAknfTp+afB54oM2vhRDQUMUyJp3DXxOVoEwSRLhexvHNWc6ggjlNpCl8JpudILWQANe+fGBoOd+SErqlkMJleLhtj5jn4oujhkkk3GmxIPoVVjh9LDllQVQDTOYTIPeAEgmwiZFrylHj7nve9odXpWa3u1c8wAZcDAkzcAgwLBL4zhPiPlgECAJgaX5H0voq7C0XsMNzNLhJEtBa7mCCLTqIKTw0b6k/Eym7yMA/xOc2GD2aJ1T14pv076HJHvPHVXD8W1+X4jWyZtkNSDEXMgzACtWEuBiY3kRB3H023KocHg/iOLXkMHzZtCb3ExrBJ8ip+J4UWkfDqOHOJaI1BzGdvr65+eGCJu5IbSZIFscxppfvymsVRJHUF8dzHoRvcefvxUxrWPzNuS35pcQAd7iRbWyUzF5mkCIiCRnN9LEN11XPUa2JzOIMyMofkd3oj5iYaehhM0uIYii/NWZla4yXQCL7EAx7yEW7ZJkjD4iDgYvm9s2FvBCPhfJI9srjg4JuRY6XPDlfK6LEPYKbnOlkAmS4tM9Mxk36Ko4J2kpgn4zBu5r9JMzlIBt6xrzXnEquIbmmm8vJ7pcIytv8rIJne52NlzooAeW5ufdG7J2TDXQyNl6gCDkc/Zx1Lgyy0hDQ8nq4LTqVNtZoLGNDTcOBsfMR+wuY7cYGkwts74rgNIbTyCRZt7z16735uniHNjKSI/C6I9IXtWuXElxJJvJJJPUnkjtmf00+hqxMJiWi+LWJ7TfTnz5L2faHSx7hH1T+A4lUYWjOcsiQb2+vkOiuK2GDnkAgC8EzHh09FS8NAlsyHF1iC0jS2o81aUKE/Lm+a2eS6b7mPFNqiNkVSJGjdu0i+MnXPYL5PZyS6Wd8sXROG8GkHrtpYduNO1MDDx/5fVBYp2KpEu3BAmO6QTGsjmFGc1GQyiRgcEoqYnRSFjtQun7KdszSilXJNPRrtSzx5t+i0RjwQCDINwRcEc1hzl1fYrtZ8Jwo1Xf8Zs0n7hO39J9krr9n7wMsQzxCb7O2iWkRSnHA/fqWjoQhZ1aVCEIUUQmsViW02Oe8w1oLieQCdXBfaZxyA3DtOsPqeH3W+t/IImlgM8oYEPUziCMvK5Lj/G6uLrGoR3NGN0IYNPM6nr5KBSuk0I305ybeI3Ck1TFyL6W/NbFrRCN0YA0WNkeZXEnJKdpMUqkxJpMUumxVPchyhoTmBqy4AsdGgMWguA1Gmp15IcYG/kvKeNAEZXXsJaRuD9UBUgvYWDiiqdxjcHjUK8rUC0gw4gE2bEC2pl3JFfGsaCIM7ix/PVeva/JmLidXQQ2IiYkNnoqqtQLo5N7zrTvqT4rI7Fa6oa8zn9ptfr9+q19dtZ8Ia1mSc55d1lZOxrMkhpLhGotJ316Ksxtd7gY+awk+ItA0CbdXc4FpETBlsm4BvOW2p9lGdXDTck+Lyb2N2gQANvBaaCGOO5b+Vn6ysnqg0P0toNCbnPXi3mpFM2Exmm+UECPPUqJ8F7nOirPeDovaCO74d31zKZSxAJ2Fp1/UBMO4VTPPQix0BLjA83EjfysiTnRLR8pzhMtwtb71Sf8ArbSOXO6kUWFoGY96LnQH1XlHhTGvDgDIk6iLjLpGkKS5szp53HovW4XjiCfYVe6lndmdfax08oTtLAsLoaHOJ2jutH4piS43gaWvyK/4N5jLl3J+Zth4OudlbcWxn8NTa/KXd5rHXEDukkN8IhJdo1pbI2liF5HdYCe7PpyIzUusQMAHS/E93qkinTEZy1pFhsRPWxKg43hed0xIAGoBuBlOwOytcLimVGZ2jMCek+ETYpT6DiJyugkwQQNb81l21MtLMXjDtDfzGesdqMoIYZ96ObS176WPpxOuFUVeFOLSJJJExldrb8AndQcFwuo25BM94Bji033Mtkx1nVdPh33ETykQT7zyTGIpObDwHEts6REtk2sBob76lNBXSVUBjkcLnsHHA+iOqdnQUrTLCL2F7XuO3wyq1oLD/wAhdDtWOZLdLAmMp5TJ2ndT6dVsNGRjQ0yGgDQa2yi4mfEdFHx2FzHM5waTuxsyNDMCbi2qTT4VVE5Xn5YbMEGYtcjLzudkJDJF0ZbKbelu7S3p2KyDarpPkkbfHD869gz3aI4i1lZ7M2YlxLsw7pa0WA5g3E9XdFS8c4VXJaYL2REySYPelwNhcxOivMOXWebkgTJvEzMSd76qze4OEOAcPb3su4o6jZMjXNHO3EJdW1tPUBoiza9+BWYVqjWm+txpOm0jwS3sMiRG1xBj9wu04pwpuXMG07GQPhtJvtrExzGyY43w8VMOxzRldTzHKGGIceYGWwA0Wmg/qEvkj6Rga1x3S7Nr2x74X1whBC17SYzcjhx99a5UCFfcKxJe2/zMtKqX8KqxLQDeDeYPL0g9JVtheFvpskm5IJAJA00kJ/JUQzRbzDccPQpbUjdwcOHiE1iKLs5LXgOMCLkAWm2hJ2PiotfAv7su6bxPdvG+h/uV06jeSBIG0m3nHVNPpyY6TZDsAQRkN+tUOIwLpsSDAvJIkTNtwZA8kDC1Bo+PKbW6eKtqrYMJp1O4FvdE4I/K933LQOwXaE1WfAqGXsHdP4mD8x9I5FdcsV4djXUarXsPeYZGvmDOxFvNbHgsW2rTbUbo4Aj9PEaLN7RpxG/fbofVabZtT0rNx2o9E+hCErTVJe8AEmwAk+AWJcYxZr1n1T95xPloB5CAtX7W4r4eDrEaluT+8hv5rI8wHP0K0GyGhrXSHsWe2xIS5sY7fokUcOb3N/D9FPpMMRNvf1UWniBaSBPOx9Cp9Ag6GU3c4cCkTt7iE9SYpDGpFMJ5qGcVWiLg8rp0YgbAlRajn3ytbHUr2lUcYBa0RuDfzVV7qwggap2pxJtP7pd0zEa6yJg/56qDX4vmBbGVhgFoDe8YkEl7jaL2O45Kwc0FQTRygkZW3uS4m0/hLYnUdEofs1kbjLDg3vbO6TztpccOtM4K3fG5KL4sDx8bXtzTDC3Jym/zQAfFvO9pNk3/AAtQvLmEOtuRAF7RoTbWd0nieKDCMrhJJkgWygwbE5SYnayt8HTzfIDljRuV3nmL/Hb1hEVE8cAa+S9jobcufJVgPAO6qnEVYqG2kDX99VPpOA1fFp1bHPn1VeGtc8kuDocWzAHpf8lb0P6pHK35IkNJN1XI8NaGlKbXaTAcCeUhJcwmSCLbEE+dnBOykFk7ka6GFdmyDxdL4Vi/+SGOcSBBLSA25GgcZPOB76KN2o7Q4arQFKm8lwc0iWuFhINyNbqMc1JxcAZM2JB68xumqWBaX06uRwcQCQAGtzEuv8pzHfyjZZ+qggiq21s9/ltukHFxfDhYnv61qtn/AK0Ip4uveP2t7upXZLA1WVZqDLTINnEQX2yy0Gd/NddjahDCHwZI0BNpk2uTsuZNZza5b8QtY2nmDcoM5nGJgQSAPeyk03nKC83Helo0vGwvrEG3is1tVxrasVDiMgaDwvfjzKbtpGx0ztw8+0+CueHsBcCBYAjQjoNb8/dPVatntLXRDzcQ067j/fRVWA4jTzQ6oHA2g5SRBsTlA3+vpN4mMlJ+XuibkCYkA6C52CTStPT2PV7/ANKU9O9jGMeNfr70XPYfGlln025QYkmd9u7J8Lc7KWeJgt0yjm7bUaD1/wBBQKWHbWIFQ5ssxAcwbEkzIm3vqpWRgu0WFhPPn9VsKKOCrn33gl2tuFxxPO5zbnqlO1G/AN6KJtgf8tTbWw5W0vxFk00k3aRG3gp2Fa12oF7ifcKGGWImEmkSyHZnGPbwi60dZB08LmceHasxG7dcCpGLtNgPuiIHuOUk/wC0nD4kimGyR8p+6dNdRqbeiaxbg8ZsocLnWIi1wekeqZwzmCzY1Mi/juqIaaOSmbE4cv8AsDn/ANe7IgTSQSdIzUZ99yKlGnlJDDvnDnDXWzbQLEWEWHNKrAl8ZjoLWi19JTz6UiJMO1i0m+vhJTNKqQ8szNJHdAk5jNwI0NipRxyw7zXkbuo+t+9GbRqGVMu+xtncevkfD6JHxSQJF+TQ5wjlMW801UqAQ6+vIz6J+nY66e5mAh1GDbnA/fimrTbCXStG9v21z+FX1aTXS6Dbe46JL6eka7Kc/QiFHcekTysr2lDl3BQ2VLxubf4WhfZ9xDNTfSP3DmHg7UeTh/5LhWldD2Nr5MY0bVGuHtm+rfdDVrN+FwPDPgjtnzblQ3rx4rRkIQsqtkuV+0kn+CIbqXsGk8z+SzSkHD5pv0Wpdvqc4NxicrmO94/NZfVeS2REGNditNsofo36z9FmNrE9Na3AfVOYd4kZmxA1I2n1lTKB08FBp1QCJ/W6k0qwkxomLmmyUk3KsGFOtKisq9DHNPtch3BVp1rl7mTYcguXFl7he/HBMAj6+y8a+415zBB1P6Jt1NvIW6BGpveZHrNlACod3gqPtG11SpI+VkAkAm5vB0jUeyuuztJzKWvz96QDMEQWnxjb2hXGAw1FtN4gOD7nNewygNgnpty8EgUhTZ3QTEw0AbnZthF1javbLqiE07m2Id4gehBW6otnREh7ctAFu3XvBUHh+GfSNTuMc1z3O0MgGRFx+4TYw8XGcfynNHlZWTXWIIcYcW89bz/T15pecEEFhMZjEcj9Tsh6bahgldI8b17X7tERWbIZUMDYzunJ7b8+SgZ/EeIKGu/P6qRi8MALaEx4HmOSrmNdHzbnbqtfS1TKqPpI9FiaujfSSmKU59QpJPqvGOgQA6/8zo8pmEhkmwOm5TdPFtNpv5/VEOY12HIZjntuWE9yZxcTPdDhcFxdMzczprvCscLjnGj3nDMRcgOmGkuBBAG1usqJVaDciYNtfySXUX1mubSAYQ113A5iNwCBB13MpVtOhZOwYGCM8vx1Jzsuqc15aLkkG3bzXPYjizmktD3AEmIO0/isSr/gvHqj2Fr3uc29okkNAESRtd2v3VzOMwFRgbnBbmEibEjS4kHXmrvgmFnDSWl0EyMzR10LDbacyu2zFBHSghgtcZAHr2gXRsFVJFJvSXJ5Enj+NFeve1zJZmGcWkEEHnpy36qM2odyIGkNI/MpzEVjHem0NvqBE3680w1kQZdPjsvNnUrIow9oy4A+SU7TrPip3OvjgnQ6Z/eyKLQIIzbi5cRr1KQX3dH7sF5VxGRosSTeRsTHsmRHFLRk2TpqZpnSdI+qQWgyCNdI5jqLpFCrI0I8V656lg5S5aetOPdFI5c/zCQLwbj71rztC8wNMfNkqZ5kOMQIInSTMSJtYr348NJiQ4XAvceHIpkPcGwIDXAiCTMHXqLrPz0kvRvp2uDbuuLnUEZHaLd/HVaSnqYOkZUuYXWbkAaOB1OdDr1cNEGtc66kz7yk1SXAXP79kiBc8ybz0j6JVN0ERGoIkE300BGycXlZHvBtyOGNEoDYXy7pdYG2bHXjfXjhNSRoHWScjYmDMa96J9VZ8V4U00g82cCSYHdLcxExcjZVTniI1sOmm8cl5QV0dbHvsBwbHtClZSOpZDGTdDCMtxvAgHzup/AKsYuh3T87RO0G3PryVKHgnQc9PzIV92YwzTi6MAAzm0GzS7kjZv8AjceFj6KuBtpWdo9QtRQhCyC2ygcdwXxsNVpjVzHAf1RI9wFhwrNdE5hGpnLF/C9/qV9ALF+2vBfgYt7QIa+ajbDR0yPJ2YeQTzZLyd6LvSfaceBJ3KMzFMAtHgE62rmEARHPQf7uqyi1jhbXkIHjZSS8ER5p8GkrOuAGFaF8N5mIMaeKWyqqynTbIknc28OvkltqBumnuq9wqvdTtHjIMZmlrnAGLEX0vbl+ynKXFJcAQRJAHvry0NtUxSxwOhTrsTyVQidzUdYf4rz/ANXG7SLE+kyDpDhExyM7FFPibXOygOmSJgQCBOxQMSkmsuhE4cVzdvJXPCcVchzrOuNhmFiDe4IO9tExx3jH8PimgGWZA7LP4pvMX0kE81VfxMX1G/L/AGmeL4d1QNc2SW93cnLGYaeaSz7JibV/ESW3HAhwPMi178OXDPanuz66UR9E02IyO7NrefYutwWMbVZnbMEnx8PVPPrBs635NcdfAFVXZ/hnwmgl7sz2ZnNgADwMm4Eg+IVrUqADMXAD8gViaxkTJ3MhO80HH26+3Q6rc0kpliD3YPFV/Eq8GNIHqTafJQmVF7jcW1zzoRYC+sX+qr/jnN8sDoZX0DZkPRUkbSLGwJ785XzraknTVcjgbi5A7BjCmuqEGxhFF7jMbKq/9XgSWOGs87Z/X5R/cEl/FD90vaLzYbbwji5tsIAROvYq4bWsrHhVKQXQDDQLkgd65uBaFQtqWU7hnEozCDoHaE6QCLcxCD2ndlK9wF9PC6M2bK2Gpa9wvb7K14rwqnWj4xLcoIaWmTBOlwAmMU13wqNOm4TTfkLhYhrWlrbkiCRBImPZc/xjtLUZiS2k95Y2GwM15AkWublWNWhUYwkwGkgERlIPKCSdIkf5WXkpKp74WyOux4uwcrjN8dfmtkyamlbJUOGgyOJFvNO8RzF3dcSS1uhbcxrYEcklriJzg5piJB90ig+zyTqMpM3vc38BHmojajnTmDjqb5RJ52AutFTlwlMDf2saAesmx7rD1WVqo4zCJ7WL3Egcmi477n0UumzUyddzKKtfKLk5ZA9SAPcqGKhgQI8TJ8JGyXUrHL3mg3b1A7w72mg18kxtYJUbk5UxuOpROabEiNLc+vRRqdfM/MyoIGtzHhoof8azLegZgyMvITGm8/Xkn8JWaQYZkvGkTG6raC42K7I3RcBTC5ufNJHSLHynVeVsSYnKD6pr4myW2kf8n6gKTPihZvSOsOtcNLnEcUmi5xF2xfRKr23UgABN1IMTtdZT+/8A64sLRgm/M4xfv8kU6EuGTlR6ryPmIMAAB0kQZsAdrlR2wCYjwEJPEHSTPQ/koznm1pA/f6LVUR6SBkpAu5ovb31rk3JtdTGVNoXV/Z/gg6u58ACmyNPvO+tg5cdSrQJFvD/C1PsXwz4WGaSO9V/5Dzg/LP8A1g+JK42jII4SOJx77kZs2EvmB4DP2V+hCFl1q0Lme3vZ44nD5mCatKXNjUj7zPOAR1A5rpkK2GV0Tw9uoVckYkaWu4r5yGI/l05Tb0TjMcTyI/e6677S+yRoOdiaLT8J5l4bbI87/wBDvYzzCzz+LMRZb+lcypjEkYwfJZmWncxxa5XTcYQDAPK+g/VKZjOYI6j9CqSnjoN9DY6JRxRB1/yOaJMCoMKuhiWj5R1JTrsR1tPsqNmMPNPtxUjW4+iqdT20wuHR81bHEXGX2le/HJsqhuISxiFyadV7hCsmYojU2FosP9qZw3HS1zbXDRFzMy3bSxlUT8RebXG+n+E/gMWTUFwZBFuYEiZPMApTtWmL6SQdV/DOvcjKNpEzbam4/wCwI+q7sO+UnNIkR3hJAMQQ2T5HfcGTWcexUMY0m+u8EAKaK0scWx82e5yxIBmzb7iJ8+XGcf4s59Z05bSzuuc5puZdLieixewaN1RWNcBhuT9PVHsq9ylki4uwOzj7/KkjETc/6Xrq1rRMGPHZVLcSnRiLL6WYUi6NS2Yir02iSJ2mYI6nw8LuUMQ+e9lA6G+v6KB8Ymw1R8cgSdPLVUCH5rXK6LLjQKzNXqFJ4LjMtVo1zHJ/fEe4VGcQksxeVwPKD5gyJG4XlRSdNC6M8QQpGyzgV3reD0aT3VTSBqSX2a8ODrDKy4bN5k736LmeKcRNStmbOXQB0WjluQJ3KaxfaupUzCWtza5GAG+ozG6q24jf9gLObH2DUQydPWOu4CwFybDvGOwdacVdYHs6KIWHFXbMaYM3J1iIP6bL1tSddVUtxKeZibey03w4bcgapK4ONgeGitBVShWVW3ESY8/JKbXvquDHZV9GVZiqvDXUB2I2STiFBEvN1WNF8ug7wP1U6tVjQTHWFTYLFtbcySJsPxHWfJJxHE5sIHoT7LLbY2dVVs7WRN+Vo1OBc69ZxbmiYiGBT8RxAjb3HX9B/d0Kg1OLdD7fqq7E4g2vqmGVJvNvf1KykezZ31BpwLuBt+exX3xdWdbFSCeke9kj4pGoMdHRc81D+ODABnffVTMLw81qrKdNud7zA/PwEXnYL6dTQCmp2w67oyThUhpv2q/7G8COKrgOn4dOHP8ADZv/AGPtK2IBVfZzgLMJRFNtzq934nHU+GwVospXVXxElxoNFqKOm6COx1OqEIQgUahCEKKJvEYdr2uY8BzXAggiQQdQQsJ+0LsE/AvNSmC7DONjqWE/cd05O38dd6TWJwzajHMe0Oa4EOaRIIOxCZbP2g+ik3hlp1HviqJoRKM6r5VL/JOU602JjkevLwXf9uvsyfhS6vhWmrQ+ZzNX09fN7Ouo3nVZuXXX0Olqo6tu/Hp71HBKXxFps5SfiEWKdp4iDKiipIg67H8j0+iDIMFE7t9VUWKwNTcaH2PJeisodGtGtwdR+9064RG4Oh/e6qLLYVJYpbasiPTx/wApuhiSx4cNQQ4eLTKYzL2rfvDUa+PPwK4MYIIOhXjRum4XZ8QxZfgnP0ORrSAAdTF7HuwTc6Fq4p1W/kIVvwbjvw6dSm4w17HNaRqCQdY8Sqk0i0lpLTGhBDmx/rzSHY1I6hM0Dm43rt62n7cc8fG+RgJ3xofXj56dSdZWT1Orr4fS6hNeIT7GxGs/rtCeOIAu4W99V0O5ie+Lp0Q7Ek29bpi41SS5chrJMj6hebtlINZINZNub3QY21mLyUzUdG8qxu6TuroMupVOtrfY/p+aM8akQoZf3T1Men7CbNU7mV0YiTg2XYjVp8SBztP52M8k8MRoI011/XlCrKdeZmYF4m3QeEwnadbWOd99fLVUyMIGtlyY1PGJjSE8yvufS/kL89VWtdLtD4WSqledP0nquRGHAcetVOjU04lefHUH4icNXL/V9B+q66NcdGpFaqBb18eXkmRWuI5/RRHVEU7n6Dcn9F3uBouVaI1Nc4bxz8E2KubSzfqotye8RHIf4V7wLD1a7m0cNRmqbuqHvECdb92k0c9T7IDo4qYF7QN45LsDruTy8T6qxkVzYn6+HWjhOBLqrWOa8l0d0Dvu/lAPyzzOgutm7I9kxhQ6o+DWqXcdQ0G+Rp5aSd4HILzsj2Kp4JuYn4ld3z1D11a2dB7nfkOkWS2jtF05LGHHPS/4TmmpWx/MRlCEISZHIQhCiiEIQoohCEKKIWd9tvskpYnNVwuWjW1LdKbz4D5HdRbmN1oiETTVUtK/fiNj71XD2NeLFfK3FODVsNUNKtTdTeNiNeoOjh1CaYDEOBjnuPCfovqDi3BaOJZkrMDxeNiJ3a4XafBZP2k+xmpTJfhXGqzXIY+IOgNg/wBj0K2tHt+Gcbs3yu8vx3+KWy0zm5GQs4NAjcRzlPUSBYmx2v6jqna2H+G4scx7XCzg4ZT4FpC8a1p0F+RJPonm/vBAOKPhC15B6b8tbFDIBUjC0HucGtbJNsoBcT0gK7b2LxcA/Cc0O0zOYz1BgjzQ0k7I8PcB32VVydFzT6YBtP75r1rJ2Nr+fK2677CfZdXI/wCSoGGbR3xHkQZSqf2emlUmpUDg2e6GGT/MLxE+cwIQP90pzjeyPNdkOA0XEVMG5mUFoaTcDpz+qQZOx6bLR+M9mHV6TGtIBpgua52YDlliDe29+ei5ep2IrfdDH9WPdAnYyLEbjZeQV0UrRvusQuCCDeyoK2aBIHVNuYeS67CdgqhcBUfTpiYmS8+XKfyXV4TsBhKcF5D9JzmZEXjvak3mLaQpNtWCLjfsXTGOdoFkdSkbWHqEy5juQ9R+q2dnAcKIigyqQ4x3GgFhsGkwYyiNpMKNiuF4fu58NSJDSwS2mJcYh5hogtjTSCUONvMBtuFXCM21CyCpMCzfXc+fglswL3NLgwlo1cGuLfWeh9Ctow2Coy0/AptLWhrXBlJxDt3RA1HMwI6q0qVPiS1lRhGa5iQ1thksRLjBuTp5Kt39Qfwj8/wu923FYBtAAO5uf18fVetaR0PiVudfsthqkmuG1CZ1DWgDWwbdojeZ6qRguCUAAGUWMpgyBkbLjzMicvjc+C7/APoGbv7Dft9+i83CVhjGgDXXU7eEwvA3ofKCt8xPD8OGw6lTIdYNyNueQEKsd2Iwju8+gxsAgNaSIHUg3PsLrhu3mauYR5/ZcGF3NY1GXnPOLD03+iaidwfX81rHE/s7whblpBzanMOc4jU3BsB1MaLge0HZ6phHw8BwOlRslpP4Zgd5MaXaUNQbNvfkcKtzC3VUwpR81+gj3um3VI1nzBEq94F2IxGMd/wsIbu9wy0wdxm3PQStX7KfZfh8IA6p/wA9Wxlw7gI/CzpzM+SrrdpU9PfecS7+I+vAImGB8mRpzWddkPs2xOMyvqA0KBvnPzuH8jTz/EbeK2jgfAKGEp/DoMDRudXOPNx3P7EKxQsZWV8lUc4by+/NNooGx6aoQhCXq9CEIUUQhCFFEIQhRRCEIUUQhCFFEIQhRRVnGuzeHxbctek1/J2jx4OFwuKxH2P02kmm9727MlrD5vynN6BaQhGQV08A3WONuXvTuVEtPHJ+4LjsD2MNMRRa2gCIPezl2xmRpA5/5t8J2dLW5XPEcmMDB9TPmrpCrfUyP1PvtOVw2kibwVdS4GxpnM82iC4xHgITp4RSMSyYMiSTBG4k2UxCq6R3NXCJg4BRxgKf4G/2gn1SxhWDRrfQJ1C53jzXYaBwXgaOSIXqF4vV5CMo5L1CiiQ6i06tB8gmncPpHWmw+LW/opCF7crwgFQ38IomJpttcWiDzEaIfwphB+YTaz3b+JUxC933c1z0bDwVa3gbRo906S6HGOU6x5qPX4PWIIFUQZiG5CPPvT7HqrpC6ErlWaeM8FxNbshXqtFOq5+WSSWVGsaD4CnLj4p3g32YYWic1XNiHTI+IZaP+os7/tPguxQr/jJQC1psDyXDKSJpva/aksYAAAAALACwA5QlIQhEUhCEKKIQhCiiEIQoohCEKKL/2Q=="/>
          <p:cNvSpPr>
            <a:spLocks noChangeAspect="1" noChangeArrowheads="1"/>
          </p:cNvSpPr>
          <p:nvPr/>
        </p:nvSpPr>
        <p:spPr bwMode="auto">
          <a:xfrm>
            <a:off x="1630363" y="922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sp>
        <p:nvSpPr>
          <p:cNvPr id="12307" name="AutoShape 20" descr="data:image/jpeg;base64,/9j/4AAQSkZJRgABAQAAAQABAAD/2wCEAAkGBhMSERQUExQWFRUVGBgVGBgYGBcWGBwWGBgYGBwXHBgYHiYeGBkjGhoYHy8gJCcpLCwsGB8xNTAqNSYrLCkBCQoKDgwOGg8PGjQkHyUqLC0sKjQ0NCwvNTAqLCwsLDIqLyksLCwsLCwsLCwtLSwvLCoqLyosLCwsLDQsLCwuLf/AABEIAK0BJAMBIgACEQEDEQH/xAAcAAABBQEBAQAAAAAAAAAAAAAAAgMEBQcGAQj/xAA+EAABAwIEAwYDBgYCAQUBAAABAAIRAyEEEjFBBVFhBiJxgZGhEzKxB0JSwdHwFGJykuHxI4KiFTODwtIW/8QAGwEAAgMBAQEAAAAAAAAAAAAABAUAAwYCAQf/xAA3EQABAwMBBAgFAwQDAQAAAAABAAIDBBEhMQUSQVETYXGBkaGx8BQiwdHhIzJSBhVC8TOSohb/2gAMAwEAAhEDEQA/ANxQhCiiEIQoohCEKKIQhR8bj6dFpfUe1jRuTHpzPQKKaqQkVq7WAuc4NA1JIA9SuH4l9pGYlmFYXH8ZE+YaPqfRclxl+LqODqpe4bZtBzhrbAaJlDQFxHSODb8OPgl81dugmNpdbjw8VsdDFMeJY5rhzaQ4eydWD03VgZBYDucxHuLhW+D7QY2nc1XxaO8XCOZzgwFfLsvdOH688INm122+Zvgb/ZbChZhQ7eYtpu5jvFrfq2FMp/aRW3p0ut3N9LmULJQSMySPFEN2rTu5ju+y0NC4zAdv6lX5cMDt/wC6GjSfvNCuqfF8RF8G8eFWkfqQhXQubh1h2kD1KMZUxyC7bnuP2VyhVNTjVRsThaxn8LqLtP8A5Aqmp9pGHaS11OsCLERTNxtZ66ZA+TDBfsIP1Xr6mNn7zbtwusQuPb9p+FOjK39rP/2k1PtRww1p1vSmP/urPgp723Vx8ZBa+8uyQuKf9qNEaUqhnq0fmox+1dm2Hdfm8fk0rsbPqP4+n3XHx9P/AC9fsu+Qs5r/AGqv+5QaPFzj7ABNf/32NqDuMpt65D9XOhSShliG9KQ0cycKR1scp3YgXHkAtLXhKyTF9qeIGxqvHMMay39gn3VXi8TWqf8AuvqunQuLneUEwrY6BjwD0rbHlnw0Vcla9hI6J1+sW8VszOKUXPyCqwv/AAhzS70mVKWFuwVSJLCBaCIt5bLoOE9qcbh4BzVWD7tSDbo8X+vgvJaWAC8czT1XH3XsVTOTaSFw7AT9FqiFRcJ7YUKxDSRTqH7jnN9iLH2PRXqWBwdkG/mmTmubhwt24QhCF6uUIQhRRCEIUUQhCFFEIQhRRCEIUUQvHOABJMAXJOkKFxbjFLDMz1HRyA+Zx5AbrNeO9rauJMSGU9mSf/K3ePsjaaikqMjA5oGrro6cWOXcvvyXS8f+0JrJbhh8R2mcjuA9PxH28Vxz8Q/EPc+tVfYazFidBs0dAPJRQSf8SfcxHullnT1Kfso42MLWYJ46nzWf/uL3SB8mQP8AG9h5ZXr6tGIAiBGfK1pI5Duknz9EuhRYJOdxBiAXTt6eQC9/h8wGgsCTspmHoS4NaZix8IIMdf8AKyW2WiGQMjcbkXN+HlxTJ22JpoAxtm54X07z/tRaD8xDZpjo5kv9ok+SsKeADJyEtB6D8wvTRDYJa3Q3GbUHugWuDvyTeJoue0tA0AnK4Ezu03ACUtkc4tYXlrSbEkXHbbjZKi3kFBxIYMwDySbkggX5Dab7LyiQ8OJDQwA8g72i9uid4bwXvTfKCfvGLcukx6KRxbhwILr5rADz9StBNNAyUUu+S42+f+JwLC1rYHVujnlUBpI3uCosJgfiVmtE95waJ6nxWo8S4jSw9On/ABFV+eIloEujfKJgeizZmZjwWkjKQ5pESDqCOsr3G4l9V+ZznOcQAXGJgCAn1ZQGqcwOd8oGefpbPsImkrRTNdYfMbdiu+K9uS4RSFRm2Yvuf5rabW0t1XJOptqGTDidTM9dvFPVsMY+YjfVRnD4bZaC89INtAETT0sVL8rALHXn76rLmWodUC7id7hy8Led15/DybyAJ6eAS+GZKtdtEl4kxmiQDy5n03Cfw7idA45hAIyiM39WhUfheHqU3vMOFzfJUN7n7rZjw91KmSQiRrPlIbg3GTm2oOnYb+vtNGHkbwvkC3r7wrHE8Iezuyc0lsZbSLWN/G8J1vA3lsExedJPLnCc4NRqOZLg4BwLgYe2dWyM3SLT4c1ZU8O2Jl1oOsxALdxylYip2zWs/S3wS05dYa6YFvpe629LsejI6QttcaAm3Xc3+trKBR4aAAA0GDq4DncGDeNlLqhwuIHibQNrhLbw9rYzaTadoblB/tkL0YBoaAWnLBaLOsDaIvaIGiTTTy1BvK7e/Pvkm8baelsG2bfrA09UyzGWuQImbjYSQRtAuh1QHR0Hp4Ztp2un34NtyBf62iYOp29kl9NobIAMDSBPgOqF3RfCM6QkKH/ESRDpNhILm6iZIykARvK8NSJBkgag3HqFJotLhIGUXEFMP4gzOaTiWE27wsZ3BBi/kr2U73khjSbZNs45rk1DWi7nDOl+ajt4mxpAaLaGBEeX6dVZcM7b4jDvykZqY+46x1+468eFwqzFcCgSHXG0KK+q4tyvFxof3stls+jorh9N840de4PbY8vTTODi9oV1ZYsqR0ZwW6Edlxz9dcZGwcD7SUcU2abu8LuY6zx5bjqJCtFhNLEOplrqbyHC4IJEeYWg9le3wqRTxMNfoH6NPR2zXe3giavZjo/niyPP8oSk2m2T5ZcHy/C7VCEJOm6EIQoohCEKKIQhCiiFTdpO0tPCMk96o75Gc+p5N6pztHx9mEol7ruNmN3c79BqSsb4rj61aqajjmJzEzHTK0chr6JpQ0PTfqP/AGjz98Urrq7ofkZ+4+XvgpvEeKVMRUNSq6SfQDkBsEimFAaKpHywb7jy33/fNS2iqRYAHvDb/qdflnXeFpN5rRZowFlXguN3HPaptNqeZSm3r++aiNdW2pjbcczP3th6yOoFpw0HLL296HEgcxIA9B7oSacMYXclbTUxnlbGDqbJx2B0zTG8HQcvH1103Evh2EEHYTzzHf6CVEIq7F2SCS4/DgGXbG7jEeg5qZhKtYAlzahJg/LTiBmOUDNNwAL7kHcxj55DM7eeF9Ii2fTQx9GGA24kA+aXjMrW94gWkAkX02jQmyrqGJyPuKYzCRDXNBG147osInVWJL3S0mwlslgyfKbkhw3jlo4QE3xCmQ/M1shwOrvASLGBHKNFBTRyNMYbk6W4cf8AaVV1FFu9ILMA1P4Hl+F4a5iA3Jtt42hVz8YRZ7iNQIjXqeW3mnaQAHy+5IXrqciDfpt6JtS7JjiB38k8bZB6iVkKiZjn/p3t6++We1V8tJsQbDQoNFTfhACwTfwrAknfTp+afB54oM2vhRDQUMUyJp3DXxOVoEwSRLhexvHNWc6ggjlNpCl8JpudILWQANe+fGBoOd+SErqlkMJleLhtj5jn4oujhkkk3GmxIPoVVjh9LDllQVQDTOYTIPeAEgmwiZFrylHj7nve9odXpWa3u1c8wAZcDAkzcAgwLBL4zhPiPlgECAJgaX5H0voq7C0XsMNzNLhJEtBa7mCCLTqIKTw0b6k/Eym7yMA/xOc2GD2aJ1T14pv076HJHvPHVXD8W1+X4jWyZtkNSDEXMgzACtWEuBiY3kRB3H023KocHg/iOLXkMHzZtCb3ExrBJ8ip+J4UWkfDqOHOJaI1BzGdvr65+eGCJu5IbSZIFscxppfvymsVRJHUF8dzHoRvcefvxUxrWPzNuS35pcQAd7iRbWyUzF5mkCIiCRnN9LEN11XPUa2JzOIMyMofkd3oj5iYaehhM0uIYii/NWZla4yXQCL7EAx7yEW7ZJkjD4iDgYvm9s2FvBCPhfJI9srjg4JuRY6XPDlfK6LEPYKbnOlkAmS4tM9Mxk36Ko4J2kpgn4zBu5r9JMzlIBt6xrzXnEquIbmmm8vJ7pcIytv8rIJne52NlzooAeW5ufdG7J2TDXQyNl6gCDkc/Zx1Lgyy0hDQ8nq4LTqVNtZoLGNDTcOBsfMR+wuY7cYGkwts74rgNIbTyCRZt7z16735uniHNjKSI/C6I9IXtWuXElxJJvJJJPUnkjtmf00+hqxMJiWi+LWJ7TfTnz5L2faHSx7hH1T+A4lUYWjOcsiQb2+vkOiuK2GDnkAgC8EzHh09FS8NAlsyHF1iC0jS2o81aUKE/Lm+a2eS6b7mPFNqiNkVSJGjdu0i+MnXPYL5PZyS6Wd8sXROG8GkHrtpYduNO1MDDx/5fVBYp2KpEu3BAmO6QTGsjmFGc1GQyiRgcEoqYnRSFjtQun7KdszSilXJNPRrtSzx5t+i0RjwQCDINwRcEc1hzl1fYrtZ8Jwo1Xf8Zs0n7hO39J9krr9n7wMsQzxCb7O2iWkRSnHA/fqWjoQhZ1aVCEIUUQmsViW02Oe8w1oLieQCdXBfaZxyA3DtOsPqeH3W+t/IImlgM8oYEPUziCMvK5Lj/G6uLrGoR3NGN0IYNPM6nr5KBSuk0I305ybeI3Ck1TFyL6W/NbFrRCN0YA0WNkeZXEnJKdpMUqkxJpMUumxVPchyhoTmBqy4AsdGgMWguA1Gmp15IcYG/kvKeNAEZXXsJaRuD9UBUgvYWDiiqdxjcHjUK8rUC0gw4gE2bEC2pl3JFfGsaCIM7ix/PVeva/JmLidXQQ2IiYkNnoqqtQLo5N7zrTvqT4rI7Fa6oa8zn9ptfr9+q19dtZ8Ia1mSc55d1lZOxrMkhpLhGotJ316Ksxtd7gY+awk+ItA0CbdXc4FpETBlsm4BvOW2p9lGdXDTck+Lyb2N2gQANvBaaCGOO5b+Vn6ysnqg0P0toNCbnPXi3mpFM2Exmm+UECPPUqJ8F7nOirPeDovaCO74d31zKZSxAJ2Fp1/UBMO4VTPPQix0BLjA83EjfysiTnRLR8pzhMtwtb71Sf8ArbSOXO6kUWFoGY96LnQH1XlHhTGvDgDIk6iLjLpGkKS5szp53HovW4XjiCfYVe6lndmdfax08oTtLAsLoaHOJ2jutH4piS43gaWvyK/4N5jLl3J+Zth4OudlbcWxn8NTa/KXd5rHXEDukkN8IhJdo1pbI2liF5HdYCe7PpyIzUusQMAHS/E93qkinTEZy1pFhsRPWxKg43hed0xIAGoBuBlOwOytcLimVGZ2jMCek+ETYpT6DiJyugkwQQNb81l21MtLMXjDtDfzGesdqMoIYZ96ObS176WPpxOuFUVeFOLSJJJExldrb8AndQcFwuo25BM94Bji033Mtkx1nVdPh33ETykQT7zyTGIpObDwHEts6REtk2sBob76lNBXSVUBjkcLnsHHA+iOqdnQUrTLCL2F7XuO3wyq1oLD/wAhdDtWOZLdLAmMp5TJ2ndT6dVsNGRjQ0yGgDQa2yi4mfEdFHx2FzHM5waTuxsyNDMCbi2qTT4VVE5Xn5YbMEGYtcjLzudkJDJF0ZbKbelu7S3p2KyDarpPkkbfHD869gz3aI4i1lZ7M2YlxLsw7pa0WA5g3E9XdFS8c4VXJaYL2REySYPelwNhcxOivMOXWebkgTJvEzMSd76qze4OEOAcPb3su4o6jZMjXNHO3EJdW1tPUBoiza9+BWYVqjWm+txpOm0jwS3sMiRG1xBj9wu04pwpuXMG07GQPhtJvtrExzGyY43w8VMOxzRldTzHKGGIceYGWwA0Wmg/qEvkj6Rga1x3S7Nr2x74X1whBC17SYzcjhx99a5UCFfcKxJe2/zMtKqX8KqxLQDeDeYPL0g9JVtheFvpskm5IJAJA00kJ/JUQzRbzDccPQpbUjdwcOHiE1iKLs5LXgOMCLkAWm2hJ2PiotfAv7su6bxPdvG+h/uV06jeSBIG0m3nHVNPpyY6TZDsAQRkN+tUOIwLpsSDAvJIkTNtwZA8kDC1Bo+PKbW6eKtqrYMJp1O4FvdE4I/K933LQOwXaE1WfAqGXsHdP4mD8x9I5FdcsV4djXUarXsPeYZGvmDOxFvNbHgsW2rTbUbo4Aj9PEaLN7RpxG/fbofVabZtT0rNx2o9E+hCErTVJe8AEmwAk+AWJcYxZr1n1T95xPloB5CAtX7W4r4eDrEaluT+8hv5rI8wHP0K0GyGhrXSHsWe2xIS5sY7fokUcOb3N/D9FPpMMRNvf1UWniBaSBPOx9Cp9Ag6GU3c4cCkTt7iE9SYpDGpFMJ5qGcVWiLg8rp0YgbAlRajn3ytbHUr2lUcYBa0RuDfzVV7qwggap2pxJtP7pd0zEa6yJg/56qDX4vmBbGVhgFoDe8YkEl7jaL2O45Kwc0FQTRygkZW3uS4m0/hLYnUdEofs1kbjLDg3vbO6TztpccOtM4K3fG5KL4sDx8bXtzTDC3Jym/zQAfFvO9pNk3/AAtQvLmEOtuRAF7RoTbWd0nieKDCMrhJJkgWygwbE5SYnayt8HTzfIDljRuV3nmL/Hb1hEVE8cAa+S9jobcufJVgPAO6qnEVYqG2kDX99VPpOA1fFp1bHPn1VeGtc8kuDocWzAHpf8lb0P6pHK35IkNJN1XI8NaGlKbXaTAcCeUhJcwmSCLbEE+dnBOykFk7ka6GFdmyDxdL4Vi/+SGOcSBBLSA25GgcZPOB76KN2o7Q4arQFKm8lwc0iWuFhINyNbqMc1JxcAZM2JB68xumqWBaX06uRwcQCQAGtzEuv8pzHfyjZZ+qggiq21s9/ltukHFxfDhYnv61qtn/AK0Ip4uveP2t7upXZLA1WVZqDLTINnEQX2yy0Gd/NddjahDCHwZI0BNpk2uTsuZNZza5b8QtY2nmDcoM5nGJgQSAPeyk03nKC83Helo0vGwvrEG3is1tVxrasVDiMgaDwvfjzKbtpGx0ztw8+0+CueHsBcCBYAjQjoNb8/dPVatntLXRDzcQ067j/fRVWA4jTzQ6oHA2g5SRBsTlA3+vpN4mMlJ+XuibkCYkA6C52CTStPT2PV7/ANKU9O9jGMeNfr70XPYfGlln025QYkmd9u7J8Lc7KWeJgt0yjm7bUaD1/wBBQKWHbWIFQ5ssxAcwbEkzIm3vqpWRgu0WFhPPn9VsKKOCrn33gl2tuFxxPO5zbnqlO1G/AN6KJtgf8tTbWw5W0vxFk00k3aRG3gp2Fa12oF7ifcKGGWImEmkSyHZnGPbwi60dZB08LmceHasxG7dcCpGLtNgPuiIHuOUk/wC0nD4kimGyR8p+6dNdRqbeiaxbg8ZsocLnWIi1wekeqZwzmCzY1Mi/juqIaaOSmbE4cv8AsDn/ANe7IgTSQSdIzUZ99yKlGnlJDDvnDnDXWzbQLEWEWHNKrAl8ZjoLWi19JTz6UiJMO1i0m+vhJTNKqQ8szNJHdAk5jNwI0NipRxyw7zXkbuo+t+9GbRqGVMu+xtncevkfD6JHxSQJF+TQ5wjlMW801UqAQ6+vIz6J+nY66e5mAh1GDbnA/fimrTbCXStG9v21z+FX1aTXS6Dbe46JL6eka7Kc/QiFHcekTysr2lDl3BQ2VLxubf4WhfZ9xDNTfSP3DmHg7UeTh/5LhWldD2Nr5MY0bVGuHtm+rfdDVrN+FwPDPgjtnzblQ3rx4rRkIQsqtkuV+0kn+CIbqXsGk8z+SzSkHD5pv0Wpdvqc4NxicrmO94/NZfVeS2REGNditNsofo36z9FmNrE9Na3AfVOYd4kZmxA1I2n1lTKB08FBp1QCJ/W6k0qwkxomLmmyUk3KsGFOtKisq9DHNPtch3BVp1rl7mTYcguXFl7he/HBMAj6+y8a+415zBB1P6Jt1NvIW6BGpveZHrNlACod3gqPtG11SpI+VkAkAm5vB0jUeyuuztJzKWvz96QDMEQWnxjb2hXGAw1FtN4gOD7nNewygNgnpty8EgUhTZ3QTEw0AbnZthF1javbLqiE07m2Id4gehBW6otnREh7ctAFu3XvBUHh+GfSNTuMc1z3O0MgGRFx+4TYw8XGcfynNHlZWTXWIIcYcW89bz/T15pecEEFhMZjEcj9Tsh6bahgldI8b17X7tERWbIZUMDYzunJ7b8+SgZ/EeIKGu/P6qRi8MALaEx4HmOSrmNdHzbnbqtfS1TKqPpI9FiaujfSSmKU59QpJPqvGOgQA6/8zo8pmEhkmwOm5TdPFtNpv5/VEOY12HIZjntuWE9yZxcTPdDhcFxdMzczprvCscLjnGj3nDMRcgOmGkuBBAG1usqJVaDciYNtfySXUX1mubSAYQ113A5iNwCBB13MpVtOhZOwYGCM8vx1Jzsuqc15aLkkG3bzXPYjizmktD3AEmIO0/isSr/gvHqj2Fr3uc29okkNAESRtd2v3VzOMwFRgbnBbmEibEjS4kHXmrvgmFnDSWl0EyMzR10LDbacyu2zFBHSghgtcZAHr2gXRsFVJFJvSXJ5Enj+NFeve1zJZmGcWkEEHnpy36qM2odyIGkNI/MpzEVjHem0NvqBE3680w1kQZdPjsvNnUrIow9oy4A+SU7TrPip3OvjgnQ6Z/eyKLQIIzbi5cRr1KQX3dH7sF5VxGRosSTeRsTHsmRHFLRk2TpqZpnSdI+qQWgyCNdI5jqLpFCrI0I8V656lg5S5aetOPdFI5c/zCQLwbj71rztC8wNMfNkqZ5kOMQIInSTMSJtYr348NJiQ4XAvceHIpkPcGwIDXAiCTMHXqLrPz0kvRvp2uDbuuLnUEZHaLd/HVaSnqYOkZUuYXWbkAaOB1OdDr1cNEGtc66kz7yk1SXAXP79kiBc8ybz0j6JVN0ERGoIkE300BGycXlZHvBtyOGNEoDYXy7pdYG2bHXjfXjhNSRoHWScjYmDMa96J9VZ8V4U00g82cCSYHdLcxExcjZVTniI1sOmm8cl5QV0dbHvsBwbHtClZSOpZDGTdDCMtxvAgHzup/AKsYuh3T87RO0G3PryVKHgnQc9PzIV92YwzTi6MAAzm0GzS7kjZv8AjceFj6KuBtpWdo9QtRQhCyC2ygcdwXxsNVpjVzHAf1RI9wFhwrNdE5hGpnLF/C9/qV9ALF+2vBfgYt7QIa+ajbDR0yPJ2YeQTzZLyd6LvSfaceBJ3KMzFMAtHgE62rmEARHPQf7uqyi1jhbXkIHjZSS8ER5p8GkrOuAGFaF8N5mIMaeKWyqqynTbIknc28OvkltqBumnuq9wqvdTtHjIMZmlrnAGLEX0vbl+ynKXFJcAQRJAHvry0NtUxSxwOhTrsTyVQidzUdYf4rz/ANXG7SLE+kyDpDhExyM7FFPibXOygOmSJgQCBOxQMSkmsuhE4cVzdvJXPCcVchzrOuNhmFiDe4IO9tExx3jH8PimgGWZA7LP4pvMX0kE81VfxMX1G/L/AGmeL4d1QNc2SW93cnLGYaeaSz7JibV/ESW3HAhwPMi178OXDPanuz66UR9E02IyO7NrefYutwWMbVZnbMEnx8PVPPrBs635NcdfAFVXZ/hnwmgl7sz2ZnNgADwMm4Eg+IVrUqADMXAD8gViaxkTJ3MhO80HH26+3Q6rc0kpliD3YPFV/Eq8GNIHqTafJQmVF7jcW1zzoRYC+sX+qr/jnN8sDoZX0DZkPRUkbSLGwJ785XzraknTVcjgbi5A7BjCmuqEGxhFF7jMbKq/9XgSWOGs87Z/X5R/cEl/FD90vaLzYbbwji5tsIAROvYq4bWsrHhVKQXQDDQLkgd65uBaFQtqWU7hnEozCDoHaE6QCLcxCD2ndlK9wF9PC6M2bK2Gpa9wvb7K14rwqnWj4xLcoIaWmTBOlwAmMU13wqNOm4TTfkLhYhrWlrbkiCRBImPZc/xjtLUZiS2k95Y2GwM15AkWublWNWhUYwkwGkgERlIPKCSdIkf5WXkpKp74WyOux4uwcrjN8dfmtkyamlbJUOGgyOJFvNO8RzF3dcSS1uhbcxrYEcklriJzg5piJB90ig+zyTqMpM3vc38BHmojajnTmDjqb5RJ52AutFTlwlMDf2saAesmx7rD1WVqo4zCJ7WL3Egcmi477n0UumzUyddzKKtfKLk5ZA9SAPcqGKhgQI8TJ8JGyXUrHL3mg3b1A7w72mg18kxtYJUbk5UxuOpROabEiNLc+vRRqdfM/MyoIGtzHhoof8azLegZgyMvITGm8/Xkn8JWaQYZkvGkTG6raC42K7I3RcBTC5ufNJHSLHynVeVsSYnKD6pr4myW2kf8n6gKTPihZvSOsOtcNLnEcUmi5xF2xfRKr23UgABN1IMTtdZT+/8A64sLRgm/M4xfv8kU6EuGTlR6ryPmIMAAB0kQZsAdrlR2wCYjwEJPEHSTPQ/koznm1pA/f6LVUR6SBkpAu5ovb31rk3JtdTGVNoXV/Z/gg6u58ACmyNPvO+tg5cdSrQJFvD/C1PsXwz4WGaSO9V/5Dzg/LP8A1g+JK42jII4SOJx77kZs2EvmB4DP2V+hCFl1q0Lme3vZ44nD5mCatKXNjUj7zPOAR1A5rpkK2GV0Tw9uoVckYkaWu4r5yGI/l05Tb0TjMcTyI/e6677S+yRoOdiaLT8J5l4bbI87/wBDvYzzCzz+LMRZb+lcypjEkYwfJZmWncxxa5XTcYQDAPK+g/VKZjOYI6j9CqSnjoN9DY6JRxRB1/yOaJMCoMKuhiWj5R1JTrsR1tPsqNmMPNPtxUjW4+iqdT20wuHR81bHEXGX2le/HJsqhuISxiFyadV7hCsmYojU2FosP9qZw3HS1zbXDRFzMy3bSxlUT8RebXG+n+E/gMWTUFwZBFuYEiZPMApTtWmL6SQdV/DOvcjKNpEzbam4/wCwI+q7sO+UnNIkR3hJAMQQ2T5HfcGTWcexUMY0m+u8EAKaK0scWx82e5yxIBmzb7iJ8+XGcf4s59Z05bSzuuc5puZdLieixewaN1RWNcBhuT9PVHsq9ylki4uwOzj7/KkjETc/6Xrq1rRMGPHZVLcSnRiLL6WYUi6NS2Yir02iSJ2mYI6nw8LuUMQ+e9lA6G+v6KB8Ymw1R8cgSdPLVUCH5rXK6LLjQKzNXqFJ4LjMtVo1zHJ/fEe4VGcQksxeVwPKD5gyJG4XlRSdNC6M8QQpGyzgV3reD0aT3VTSBqSX2a8ODrDKy4bN5k736LmeKcRNStmbOXQB0WjluQJ3KaxfaupUzCWtza5GAG+ozG6q24jf9gLObH2DUQydPWOu4CwFybDvGOwdacVdYHs6KIWHFXbMaYM3J1iIP6bL1tSddVUtxKeZibey03w4bcgapK4ONgeGitBVShWVW3ESY8/JKbXvquDHZV9GVZiqvDXUB2I2STiFBEvN1WNF8ug7wP1U6tVjQTHWFTYLFtbcySJsPxHWfJJxHE5sIHoT7LLbY2dVVs7WRN+Vo1OBc69ZxbmiYiGBT8RxAjb3HX9B/d0Kg1OLdD7fqq7E4g2vqmGVJvNvf1KykezZ31BpwLuBt+exX3xdWdbFSCeke9kj4pGoMdHRc81D+ODABnffVTMLw81qrKdNud7zA/PwEXnYL6dTQCmp2w67oyThUhpv2q/7G8COKrgOn4dOHP8ADZv/AGPtK2IBVfZzgLMJRFNtzq934nHU+GwVospXVXxElxoNFqKOm6COx1OqEIQgUahCEKKJvEYdr2uY8BzXAggiQQdQQsJ+0LsE/AvNSmC7DONjqWE/cd05O38dd6TWJwzajHMe0Oa4EOaRIIOxCZbP2g+ik3hlp1HviqJoRKM6r5VL/JOU602JjkevLwXf9uvsyfhS6vhWmrQ+ZzNX09fN7Ouo3nVZuXXX0Olqo6tu/Hp71HBKXxFps5SfiEWKdp4iDKiipIg67H8j0+iDIMFE7t9VUWKwNTcaH2PJeisodGtGtwdR+9064RG4Oh/e6qLLYVJYpbasiPTx/wApuhiSx4cNQQ4eLTKYzL2rfvDUa+PPwK4MYIIOhXjRum4XZ8QxZfgnP0ORrSAAdTF7HuwTc6Fq4p1W/kIVvwbjvw6dSm4w17HNaRqCQdY8Sqk0i0lpLTGhBDmx/rzSHY1I6hM0Dm43rt62n7cc8fG+RgJ3xofXj56dSdZWT1Orr4fS6hNeIT7GxGs/rtCeOIAu4W99V0O5ie+Lp0Q7Ek29bpi41SS5chrJMj6hebtlINZINZNub3QY21mLyUzUdG8qxu6TuroMupVOtrfY/p+aM8akQoZf3T1Men7CbNU7mV0YiTg2XYjVp8SBztP52M8k8MRoI011/XlCrKdeZmYF4m3QeEwnadbWOd99fLVUyMIGtlyY1PGJjSE8yvufS/kL89VWtdLtD4WSqledP0nquRGHAcetVOjU04lefHUH4icNXL/V9B+q66NcdGpFaqBb18eXkmRWuI5/RRHVEU7n6Dcn9F3uBouVaI1Nc4bxz8E2KubSzfqotye8RHIf4V7wLD1a7m0cNRmqbuqHvECdb92k0c9T7IDo4qYF7QN45LsDruTy8T6qxkVzYn6+HWjhOBLqrWOa8l0d0Dvu/lAPyzzOgutm7I9kxhQ6o+DWqXcdQ0G+Rp5aSd4HILzsj2Kp4JuYn4ld3z1D11a2dB7nfkOkWS2jtF05LGHHPS/4TmmpWx/MRlCEISZHIQhCiiEIQoohCEKKIWd9tvskpYnNVwuWjW1LdKbz4D5HdRbmN1oiETTVUtK/fiNj71XD2NeLFfK3FODVsNUNKtTdTeNiNeoOjh1CaYDEOBjnuPCfovqDi3BaOJZkrMDxeNiJ3a4XafBZP2k+xmpTJfhXGqzXIY+IOgNg/wBj0K2tHt+Gcbs3yu8vx3+KWy0zm5GQs4NAjcRzlPUSBYmx2v6jqna2H+G4scx7XCzg4ZT4FpC8a1p0F+RJPonm/vBAOKPhC15B6b8tbFDIBUjC0HucGtbJNsoBcT0gK7b2LxcA/Cc0O0zOYz1BgjzQ0k7I8PcB32VVydFzT6YBtP75r1rJ2Nr+fK2677CfZdXI/wCSoGGbR3xHkQZSqf2emlUmpUDg2e6GGT/MLxE+cwIQP90pzjeyPNdkOA0XEVMG5mUFoaTcDpz+qQZOx6bLR+M9mHV6TGtIBpgua52YDlliDe29+ei5ep2IrfdDH9WPdAnYyLEbjZeQV0UrRvusQuCCDeyoK2aBIHVNuYeS67CdgqhcBUfTpiYmS8+XKfyXV4TsBhKcF5D9JzmZEXjvak3mLaQpNtWCLjfsXTGOdoFkdSkbWHqEy5juQ9R+q2dnAcKIigyqQ4x3GgFhsGkwYyiNpMKNiuF4fu58NSJDSwS2mJcYh5hogtjTSCUONvMBtuFXCM21CyCpMCzfXc+fglswL3NLgwlo1cGuLfWeh9Ctow2Coy0/AptLWhrXBlJxDt3RA1HMwI6q0qVPiS1lRhGa5iQ1thksRLjBuTp5Kt39Qfwj8/wu923FYBtAAO5uf18fVetaR0PiVudfsthqkmuG1CZ1DWgDWwbdojeZ6qRguCUAAGUWMpgyBkbLjzMicvjc+C7/APoGbv7Dft9+i83CVhjGgDXXU7eEwvA3ofKCt8xPD8OGw6lTIdYNyNueQEKsd2Iwju8+gxsAgNaSIHUg3PsLrhu3mauYR5/ZcGF3NY1GXnPOLD03+iaidwfX81rHE/s7whblpBzanMOc4jU3BsB1MaLge0HZ6phHw8BwOlRslpP4Zgd5MaXaUNQbNvfkcKtzC3VUwpR81+gj3um3VI1nzBEq94F2IxGMd/wsIbu9wy0wdxm3PQStX7KfZfh8IA6p/wA9Wxlw7gI/CzpzM+SrrdpU9PfecS7+I+vAImGB8mRpzWddkPs2xOMyvqA0KBvnPzuH8jTz/EbeK2jgfAKGEp/DoMDRudXOPNx3P7EKxQsZWV8lUc4by+/NNooGx6aoQhCXq9CEIUUQhCFFEIQhRRCEIUUQhCFFEIQhRRVnGuzeHxbctek1/J2jx4OFwuKxH2P02kmm9727MlrD5vynN6BaQhGQV08A3WONuXvTuVEtPHJ+4LjsD2MNMRRa2gCIPezl2xmRpA5/5t8J2dLW5XPEcmMDB9TPmrpCrfUyP1PvtOVw2kibwVdS4GxpnM82iC4xHgITp4RSMSyYMiSTBG4k2UxCq6R3NXCJg4BRxgKf4G/2gn1SxhWDRrfQJ1C53jzXYaBwXgaOSIXqF4vV5CMo5L1CiiQ6i06tB8gmncPpHWmw+LW/opCF7crwgFQ38IomJpttcWiDzEaIfwphB+YTaz3b+JUxC933c1z0bDwVa3gbRo906S6HGOU6x5qPX4PWIIFUQZiG5CPPvT7HqrpC6ErlWaeM8FxNbshXqtFOq5+WSSWVGsaD4CnLj4p3g32YYWic1XNiHTI+IZaP+os7/tPguxQr/jJQC1psDyXDKSJpva/aksYAAAAALACwA5QlIQhEUhCEKKIQhCiiEIQoohCEKKL/2Q=="/>
          <p:cNvSpPr>
            <a:spLocks noChangeAspect="1" noChangeArrowheads="1"/>
          </p:cNvSpPr>
          <p:nvPr/>
        </p:nvSpPr>
        <p:spPr bwMode="auto">
          <a:xfrm>
            <a:off x="1833563" y="10747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fr-FR"/>
          </a:p>
        </p:txBody>
      </p:sp>
      <p:pic>
        <p:nvPicPr>
          <p:cNvPr id="12308" name="Picture 4" descr="CNPEA log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134938"/>
            <a:ext cx="25622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9" descr="Screen Shot 2015-12-01 at 11.11.53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14300"/>
            <a:ext cx="4191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11" descr="Screen Shot 2015-12-01 at 11.12.40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4800" y="190500"/>
            <a:ext cx="180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285875" y="296863"/>
            <a:ext cx="531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CA" altLang="fr-FR" sz="3600" b="1">
                <a:solidFill>
                  <a:srgbClr val="FFFFFF"/>
                </a:solidFill>
                <a:latin typeface="Helvetica Neue" charset="0"/>
              </a:rPr>
              <a:t>Re: </a:t>
            </a:r>
            <a:r>
              <a:rPr lang="fr-CA" altLang="fr-FR" sz="3600" b="1">
                <a:solidFill>
                  <a:srgbClr val="FFFFFF"/>
                </a:solidFill>
                <a:latin typeface="Helvetica Neue" charset="0"/>
              </a:rPr>
              <a:t>Votre</a:t>
            </a:r>
            <a:r>
              <a:rPr lang="en-CA" altLang="fr-FR" sz="3600" b="1">
                <a:solidFill>
                  <a:srgbClr val="FFFFFF"/>
                </a:solidFill>
                <a:latin typeface="Helvetica Neue" charset="0"/>
              </a:rPr>
              <a:t> participation</a:t>
            </a:r>
            <a:endParaRPr lang="en-CA" altLang="fr-FR" sz="1800">
              <a:latin typeface="Arial" charset="0"/>
            </a:endParaRPr>
          </a:p>
        </p:txBody>
      </p:sp>
      <p:sp>
        <p:nvSpPr>
          <p:cNvPr id="4" name="ZoneTexte 3"/>
          <p:cNvSpPr txBox="1"/>
          <p:nvPr/>
        </p:nvSpPr>
        <p:spPr>
          <a:xfrm>
            <a:off x="11734800" y="6342063"/>
            <a:ext cx="365125" cy="307975"/>
          </a:xfrm>
          <a:prstGeom prst="rect">
            <a:avLst/>
          </a:prstGeom>
          <a:noFill/>
        </p:spPr>
        <p:txBody>
          <a:bodyPr>
            <a:spAutoFit/>
          </a:bodyPr>
          <a:lstStyle/>
          <a:p>
            <a:pPr>
              <a:defRPr/>
            </a:pPr>
            <a:r>
              <a:rPr lang="fr-CA" sz="1400" b="1" dirty="0">
                <a:latin typeface="+mn-lt"/>
              </a:rPr>
              <a:t>10</a:t>
            </a:r>
          </a:p>
        </p:txBody>
      </p:sp>
      <p:sp>
        <p:nvSpPr>
          <p:cNvPr id="5" name="Rectangle 4"/>
          <p:cNvSpPr/>
          <p:nvPr/>
        </p:nvSpPr>
        <p:spPr>
          <a:xfrm>
            <a:off x="409575" y="1582738"/>
            <a:ext cx="11391900" cy="4524375"/>
          </a:xfrm>
          <a:prstGeom prst="rect">
            <a:avLst/>
          </a:prstGeom>
          <a:solidFill>
            <a:schemeClr val="bg1"/>
          </a:solidFill>
        </p:spPr>
        <p:txBody>
          <a:bodyPr>
            <a:spAutoFit/>
          </a:bodyPr>
          <a:lstStyle/>
          <a:p>
            <a:pPr>
              <a:defRPr/>
            </a:pPr>
            <a:r>
              <a:rPr lang="fr-CA" sz="3200" b="1" dirty="0">
                <a:solidFill>
                  <a:schemeClr val="accent2">
                    <a:lumMod val="75000"/>
                  </a:schemeClr>
                </a:solidFill>
                <a:latin typeface="+mn-lt"/>
              </a:rPr>
              <a:t>1</a:t>
            </a:r>
            <a:r>
              <a:rPr lang="fr-CA" sz="3200" dirty="0">
                <a:solidFill>
                  <a:schemeClr val="accent2">
                    <a:lumMod val="75000"/>
                  </a:schemeClr>
                </a:solidFill>
                <a:latin typeface="+mn-lt"/>
              </a:rPr>
              <a:t>. </a:t>
            </a:r>
            <a:r>
              <a:rPr lang="fr-CA" sz="3200" b="1" dirty="0">
                <a:solidFill>
                  <a:schemeClr val="accent2">
                    <a:lumMod val="75000"/>
                  </a:schemeClr>
                </a:solidFill>
                <a:latin typeface="+mn-lt"/>
              </a:rPr>
              <a:t>Travaillez-vous en collaboration avec la police? </a:t>
            </a:r>
          </a:p>
          <a:p>
            <a:pPr marL="514350" indent="-514350">
              <a:buFontTx/>
              <a:buAutoNum type="alphaLcPeriod"/>
              <a:defRPr/>
            </a:pPr>
            <a:r>
              <a:rPr lang="fr-CA" sz="3200" dirty="0">
                <a:latin typeface="+mn-lt"/>
              </a:rPr>
              <a:t>Oui   </a:t>
            </a:r>
          </a:p>
          <a:p>
            <a:pPr marL="514350" indent="-514350">
              <a:buFontTx/>
              <a:buAutoNum type="alphaLcPeriod"/>
              <a:defRPr/>
            </a:pPr>
            <a:r>
              <a:rPr lang="fr-CA" sz="3200" dirty="0">
                <a:latin typeface="+mn-lt"/>
              </a:rPr>
              <a:t>Non</a:t>
            </a:r>
          </a:p>
          <a:p>
            <a:pPr>
              <a:defRPr/>
            </a:pPr>
            <a:endParaRPr lang="fr-CA" sz="3200" b="1" dirty="0">
              <a:solidFill>
                <a:schemeClr val="accent2">
                  <a:lumMod val="75000"/>
                </a:schemeClr>
              </a:solidFill>
              <a:latin typeface="+mn-lt"/>
            </a:endParaRPr>
          </a:p>
          <a:p>
            <a:pPr>
              <a:defRPr/>
            </a:pPr>
            <a:r>
              <a:rPr lang="fr-CA" sz="3200" b="1" dirty="0">
                <a:solidFill>
                  <a:schemeClr val="accent2">
                    <a:lumMod val="75000"/>
                  </a:schemeClr>
                </a:solidFill>
                <a:latin typeface="+mn-lt"/>
              </a:rPr>
              <a:t>Si oui, avec quels acteurs policiers ?</a:t>
            </a:r>
          </a:p>
          <a:p>
            <a:pPr marL="171450" indent="-171450">
              <a:buFont typeface="Wingdings" panose="05000000000000000000" pitchFamily="2" charset="2"/>
              <a:buChar char="§"/>
              <a:defRPr/>
            </a:pPr>
            <a:r>
              <a:rPr lang="fr-CA" sz="3200" dirty="0">
                <a:latin typeface="+mn-lt"/>
              </a:rPr>
              <a:t>patrouilleurs</a:t>
            </a:r>
          </a:p>
          <a:p>
            <a:pPr marL="171450" indent="-171450">
              <a:buFont typeface="Wingdings" panose="05000000000000000000" pitchFamily="2" charset="2"/>
              <a:buChar char="§"/>
              <a:defRPr/>
            </a:pPr>
            <a:r>
              <a:rPr lang="fr-CA" sz="3200" dirty="0">
                <a:latin typeface="+mn-lt"/>
              </a:rPr>
              <a:t>agents sociocommunautaires</a:t>
            </a:r>
          </a:p>
          <a:p>
            <a:pPr marL="171450" indent="-171450">
              <a:buFont typeface="Wingdings" panose="05000000000000000000" pitchFamily="2" charset="2"/>
              <a:buChar char="§"/>
              <a:defRPr/>
            </a:pPr>
            <a:r>
              <a:rPr lang="fr-CA" sz="3200" dirty="0">
                <a:latin typeface="+mn-lt"/>
              </a:rPr>
              <a:t>enquêteurs</a:t>
            </a:r>
          </a:p>
          <a:p>
            <a:pPr marL="171450" indent="-171450">
              <a:buFont typeface="Wingdings" panose="05000000000000000000" pitchFamily="2" charset="2"/>
              <a:buChar char="§"/>
              <a:defRPr/>
            </a:pPr>
            <a:r>
              <a:rPr lang="fr-CA" sz="3200" dirty="0">
                <a:latin typeface="+mn-lt"/>
              </a:rPr>
              <a:t>autres (préciser)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555750" y="5197475"/>
            <a:ext cx="3154363" cy="800100"/>
          </a:xfrm>
          <a:prstGeom prst="rect">
            <a:avLst/>
          </a:prstGeom>
          <a:noFill/>
        </p:spPr>
        <p:txBody>
          <a:bodyPr>
            <a:spAutoFit/>
          </a:bodyPr>
          <a:lstStyle/>
          <a:p>
            <a:pPr algn="ctr">
              <a:defRPr/>
            </a:pPr>
            <a:r>
              <a:rPr lang="fr-CA" sz="1400" b="1" dirty="0">
                <a:solidFill>
                  <a:schemeClr val="bg1"/>
                </a:solidFill>
                <a:latin typeface="+mn-lt"/>
              </a:rPr>
              <a:t>Marie Beaulieu, </a:t>
            </a:r>
            <a:r>
              <a:rPr lang="fr-CA" sz="1400" b="1" dirty="0" err="1">
                <a:solidFill>
                  <a:schemeClr val="bg1"/>
                </a:solidFill>
                <a:latin typeface="+mn-lt"/>
              </a:rPr>
              <a:t>Ph.D</a:t>
            </a:r>
            <a:r>
              <a:rPr lang="fr-CA" sz="1200" b="1" dirty="0">
                <a:solidFill>
                  <a:schemeClr val="bg1"/>
                </a:solidFill>
                <a:latin typeface="+mn-lt"/>
              </a:rPr>
              <a:t/>
            </a:r>
            <a:br>
              <a:rPr lang="fr-CA" sz="1200" b="1" dirty="0">
                <a:solidFill>
                  <a:schemeClr val="bg1"/>
                </a:solidFill>
                <a:latin typeface="+mn-lt"/>
              </a:rPr>
            </a:br>
            <a:r>
              <a:rPr lang="fr-CA" sz="1200" b="1" dirty="0">
                <a:solidFill>
                  <a:schemeClr val="bg1"/>
                </a:solidFill>
                <a:latin typeface="+mn-lt"/>
              </a:rPr>
              <a:t> </a:t>
            </a:r>
            <a:r>
              <a:rPr lang="fr-CA" sz="1200" dirty="0">
                <a:solidFill>
                  <a:schemeClr val="bg1"/>
                </a:solidFill>
                <a:latin typeface="+mn-lt"/>
              </a:rPr>
              <a:t>P</a:t>
            </a:r>
            <a:r>
              <a:rPr lang="fr-CA" sz="1000" dirty="0">
                <a:solidFill>
                  <a:schemeClr val="bg1"/>
                </a:solidFill>
                <a:latin typeface="+mn-lt"/>
              </a:rPr>
              <a:t>rofesseure  </a:t>
            </a:r>
            <a:r>
              <a:rPr lang="fr-CA" sz="1000" dirty="0" err="1">
                <a:solidFill>
                  <a:schemeClr val="bg1"/>
                </a:solidFill>
                <a:latin typeface="+mn-lt"/>
              </a:rPr>
              <a:t>UdeS</a:t>
            </a:r>
            <a:r>
              <a:rPr lang="fr-CA" sz="1000" dirty="0">
                <a:solidFill>
                  <a:schemeClr val="bg1"/>
                </a:solidFill>
                <a:latin typeface="+mn-lt"/>
              </a:rPr>
              <a:t> , titulaire de la Chaire de recherche sur la  maltraitance envers les personnes aînées et  </a:t>
            </a:r>
            <a:br>
              <a:rPr lang="fr-CA" sz="1000" dirty="0">
                <a:solidFill>
                  <a:schemeClr val="bg1"/>
                </a:solidFill>
                <a:latin typeface="+mn-lt"/>
              </a:rPr>
            </a:br>
            <a:r>
              <a:rPr lang="fr-CA" sz="1000" dirty="0">
                <a:solidFill>
                  <a:schemeClr val="bg1"/>
                </a:solidFill>
                <a:latin typeface="+mn-lt"/>
              </a:rPr>
              <a:t>chercheure principale du projet IPAM</a:t>
            </a:r>
          </a:p>
        </p:txBody>
      </p:sp>
      <p:sp>
        <p:nvSpPr>
          <p:cNvPr id="5" name="Rectangle 4"/>
          <p:cNvSpPr/>
          <p:nvPr>
            <p:custDataLst>
              <p:tags r:id="rId2"/>
            </p:custDataLst>
          </p:nvPr>
        </p:nvSpPr>
        <p:spPr>
          <a:xfrm>
            <a:off x="4845050" y="5168900"/>
            <a:ext cx="2278063" cy="830263"/>
          </a:xfrm>
          <a:prstGeom prst="rect">
            <a:avLst/>
          </a:prstGeom>
          <a:noFill/>
        </p:spPr>
        <p:txBody>
          <a:bodyPr>
            <a:spAutoFit/>
          </a:bodyPr>
          <a:lstStyle/>
          <a:p>
            <a:pPr algn="ctr">
              <a:defRPr/>
            </a:pPr>
            <a:r>
              <a:rPr lang="fr-CA" sz="1400" b="1" dirty="0">
                <a:solidFill>
                  <a:schemeClr val="bg1"/>
                </a:solidFill>
                <a:latin typeface="+mn-lt"/>
              </a:rPr>
              <a:t>Michelle Côté, </a:t>
            </a:r>
            <a:r>
              <a:rPr lang="fr-CA" sz="1400" b="1" dirty="0" err="1">
                <a:solidFill>
                  <a:schemeClr val="bg1"/>
                </a:solidFill>
                <a:latin typeface="+mn-lt"/>
              </a:rPr>
              <a:t>Ph.D</a:t>
            </a:r>
            <a:r>
              <a:rPr lang="fr-CA" sz="1400" b="1" dirty="0">
                <a:latin typeface="+mn-lt"/>
              </a:rPr>
              <a:t/>
            </a:r>
            <a:br>
              <a:rPr lang="fr-CA" sz="1400" b="1" dirty="0">
                <a:latin typeface="+mn-lt"/>
              </a:rPr>
            </a:br>
            <a:r>
              <a:rPr lang="fr-CA" sz="1400" b="1" dirty="0">
                <a:solidFill>
                  <a:schemeClr val="bg1"/>
                </a:solidFill>
                <a:latin typeface="+mn-lt"/>
              </a:rPr>
              <a:t>  </a:t>
            </a:r>
            <a:r>
              <a:rPr lang="fr-CA" sz="1000" dirty="0">
                <a:solidFill>
                  <a:schemeClr val="bg1"/>
                </a:solidFill>
                <a:latin typeface="+mn-lt"/>
              </a:rPr>
              <a:t>Cheffe de la Section de recherche et planification du SPVM  et</a:t>
            </a:r>
            <a:br>
              <a:rPr lang="fr-CA" sz="1000" dirty="0">
                <a:solidFill>
                  <a:schemeClr val="bg1"/>
                </a:solidFill>
                <a:latin typeface="+mn-lt"/>
              </a:rPr>
            </a:br>
            <a:r>
              <a:rPr lang="fr-CA" sz="1000" dirty="0">
                <a:solidFill>
                  <a:schemeClr val="bg1"/>
                </a:solidFill>
                <a:latin typeface="+mn-lt"/>
              </a:rPr>
              <a:t> </a:t>
            </a:r>
            <a:r>
              <a:rPr lang="fr-CA" sz="1000" dirty="0" err="1">
                <a:solidFill>
                  <a:schemeClr val="bg1"/>
                </a:solidFill>
                <a:latin typeface="+mn-lt"/>
              </a:rPr>
              <a:t>co</a:t>
            </a:r>
            <a:r>
              <a:rPr lang="fr-CA" sz="1000" dirty="0">
                <a:solidFill>
                  <a:schemeClr val="bg1"/>
                </a:solidFill>
                <a:latin typeface="+mn-lt"/>
              </a:rPr>
              <a:t>-chercheure du projet IPAM</a:t>
            </a:r>
          </a:p>
        </p:txBody>
      </p:sp>
      <p:sp>
        <p:nvSpPr>
          <p:cNvPr id="6" name="ZoneTexte 1"/>
          <p:cNvSpPr txBox="1"/>
          <p:nvPr/>
        </p:nvSpPr>
        <p:spPr>
          <a:xfrm>
            <a:off x="11715750" y="64468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11</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ZoneTexte 5"/>
          <p:cNvSpPr txBox="1">
            <a:spLocks noChangeArrowheads="1"/>
          </p:cNvSpPr>
          <p:nvPr/>
        </p:nvSpPr>
        <p:spPr bwMode="auto">
          <a:xfrm>
            <a:off x="525463" y="3263900"/>
            <a:ext cx="11199812" cy="646113"/>
          </a:xfrm>
          <a:prstGeom prst="rect">
            <a:avLst/>
          </a:prstGeom>
          <a:noFill/>
          <a:ln w="9525">
            <a:noFill/>
            <a:miter lim="800000"/>
            <a:headEnd/>
            <a:tailEnd/>
          </a:ln>
        </p:spPr>
        <p:txBody>
          <a:bodyPr>
            <a:spAutoFit/>
          </a:bodyPr>
          <a:lstStyle/>
          <a:p>
            <a:pPr algn="ctr">
              <a:defRPr/>
            </a:pPr>
            <a:r>
              <a:rPr lang="fr-CA" dirty="0">
                <a:latin typeface="+mn-lt"/>
              </a:rPr>
              <a:t> </a:t>
            </a:r>
          </a:p>
          <a:p>
            <a:pPr algn="ctr">
              <a:defRPr/>
            </a:pPr>
            <a:r>
              <a:rPr lang="fr-CA" dirty="0">
                <a:latin typeface="+mn-lt"/>
              </a:rPr>
              <a:t>Ce projet est financé en partie par le programme Nouveaux Horizons pour les aînés du gouvernement du Canada.</a:t>
            </a:r>
          </a:p>
        </p:txBody>
      </p:sp>
      <p:sp>
        <p:nvSpPr>
          <p:cNvPr id="24579" name="Rectangle 1"/>
          <p:cNvSpPr>
            <a:spLocks noChangeArrowheads="1"/>
          </p:cNvSpPr>
          <p:nvPr/>
        </p:nvSpPr>
        <p:spPr bwMode="auto">
          <a:xfrm>
            <a:off x="525463" y="306388"/>
            <a:ext cx="271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CA" altLang="fr-FR" sz="3200" b="1">
                <a:solidFill>
                  <a:srgbClr val="FFFFFF"/>
                </a:solidFill>
                <a:latin typeface="Helvetica Neue" charset="0"/>
              </a:rPr>
              <a:t>Financement</a:t>
            </a:r>
            <a:endParaRPr lang="fr-CA" altLang="fr-FR" sz="1600">
              <a:latin typeface="Arial" charset="0"/>
            </a:endParaRPr>
          </a:p>
        </p:txBody>
      </p:sp>
      <p:sp>
        <p:nvSpPr>
          <p:cNvPr id="5"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12</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oneTexte 5"/>
          <p:cNvSpPr txBox="1">
            <a:spLocks noChangeArrowheads="1"/>
          </p:cNvSpPr>
          <p:nvPr>
            <p:custDataLst>
              <p:tags r:id="rId1"/>
            </p:custDataLst>
          </p:nvPr>
        </p:nvSpPr>
        <p:spPr bwMode="auto">
          <a:xfrm>
            <a:off x="179388" y="358775"/>
            <a:ext cx="734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3200" b="1">
                <a:solidFill>
                  <a:srgbClr val="FFFFFF"/>
                </a:solidFill>
                <a:latin typeface="Helvetica Neue" charset="0"/>
              </a:rPr>
              <a:t>Problématique et objectif principal</a:t>
            </a:r>
          </a:p>
        </p:txBody>
      </p:sp>
      <p:sp>
        <p:nvSpPr>
          <p:cNvPr id="25603" name="ZoneTexte 7"/>
          <p:cNvSpPr txBox="1">
            <a:spLocks noChangeArrowheads="1"/>
          </p:cNvSpPr>
          <p:nvPr>
            <p:custDataLst>
              <p:tags r:id="rId2"/>
            </p:custDataLst>
          </p:nvPr>
        </p:nvSpPr>
        <p:spPr bwMode="auto">
          <a:xfrm>
            <a:off x="482600" y="1511300"/>
            <a:ext cx="200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2000" b="1">
                <a:solidFill>
                  <a:srgbClr val="7030A0"/>
                </a:solidFill>
                <a:latin typeface="Arial" charset="0"/>
              </a:rPr>
              <a:t>Problématique</a:t>
            </a:r>
          </a:p>
        </p:txBody>
      </p:sp>
      <p:sp>
        <p:nvSpPr>
          <p:cNvPr id="25604" name="ZoneTexte 10"/>
          <p:cNvSpPr txBox="1">
            <a:spLocks noChangeArrowheads="1"/>
          </p:cNvSpPr>
          <p:nvPr>
            <p:custDataLst>
              <p:tags r:id="rId3"/>
            </p:custDataLst>
          </p:nvPr>
        </p:nvSpPr>
        <p:spPr bwMode="auto">
          <a:xfrm>
            <a:off x="5532438" y="4538663"/>
            <a:ext cx="226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CA" altLang="fr-FR" sz="2000" b="1">
                <a:solidFill>
                  <a:schemeClr val="tx2"/>
                </a:solidFill>
                <a:latin typeface="Arial" charset="0"/>
              </a:rPr>
              <a:t>Objectif principal</a:t>
            </a:r>
          </a:p>
        </p:txBody>
      </p:sp>
      <p:sp>
        <p:nvSpPr>
          <p:cNvPr id="3" name="Rectangle 2"/>
          <p:cNvSpPr/>
          <p:nvPr>
            <p:custDataLst>
              <p:tags r:id="rId4"/>
            </p:custDataLst>
          </p:nvPr>
        </p:nvSpPr>
        <p:spPr>
          <a:xfrm>
            <a:off x="5532438" y="5021263"/>
            <a:ext cx="5630862" cy="1200150"/>
          </a:xfrm>
          <a:prstGeom prst="rect">
            <a:avLst/>
          </a:prstGeom>
          <a:solidFill>
            <a:schemeClr val="accent5">
              <a:lumMod val="20000"/>
              <a:lumOff val="80000"/>
            </a:schemeClr>
          </a:solidFill>
        </p:spPr>
        <p:txBody>
          <a:bodyPr>
            <a:spAutoFit/>
          </a:bodyPr>
          <a:lstStyle/>
          <a:p>
            <a:pPr algn="ctr">
              <a:defRPr/>
            </a:pPr>
            <a:r>
              <a:rPr lang="fr-CA" dirty="0">
                <a:latin typeface="+mn-lt"/>
              </a:rPr>
              <a:t>Ce projet de trois ans a pour but de développer un modèle de pratique policière pour contrer la maltraitance envers les personnes aînées, </a:t>
            </a:r>
            <a:r>
              <a:rPr lang="fr-CA" kern="0" dirty="0">
                <a:solidFill>
                  <a:prstClr val="black"/>
                </a:solidFill>
                <a:latin typeface="+mn-lt"/>
              </a:rPr>
              <a:t>afin de mieux habiliter les policiers à reconnaître ces situations et à y intervenir. </a:t>
            </a:r>
            <a:endParaRPr lang="fr-CA" dirty="0">
              <a:latin typeface="+mn-lt"/>
            </a:endParaRPr>
          </a:p>
        </p:txBody>
      </p:sp>
      <p:sp>
        <p:nvSpPr>
          <p:cNvPr id="4" name="Rectangle 3"/>
          <p:cNvSpPr/>
          <p:nvPr>
            <p:custDataLst>
              <p:tags r:id="rId5"/>
            </p:custDataLst>
          </p:nvPr>
        </p:nvSpPr>
        <p:spPr>
          <a:xfrm>
            <a:off x="630238" y="1906588"/>
            <a:ext cx="6610350" cy="2030412"/>
          </a:xfrm>
          <a:prstGeom prst="rect">
            <a:avLst/>
          </a:prstGeom>
          <a:solidFill>
            <a:srgbClr val="ECECEC"/>
          </a:solidFill>
        </p:spPr>
        <p:txBody>
          <a:bodyPr>
            <a:spAutoFit/>
          </a:bodyPr>
          <a:lstStyle/>
          <a:p>
            <a:pPr algn="ctr">
              <a:defRPr/>
            </a:pPr>
            <a:r>
              <a:rPr lang="fr-CA" dirty="0">
                <a:latin typeface="+mn-lt"/>
              </a:rPr>
              <a:t>Les policiers sont appelés à intervenir dans différentes situations de maltraitance, à domicile ou en milieu d’hébergement. La détection et l’évaluation du risque et de la maltraitance chez les aînés ne se font pas systématiquement. Bien qu’ils identifient déjà des situations de maltraitance, la majorité des premiers répondants  (policiers et pompiers) n’ont pas d’approche standardisée pour détecter les situations d’aînés vulnérables.</a:t>
            </a:r>
          </a:p>
        </p:txBody>
      </p:sp>
      <p:pic>
        <p:nvPicPr>
          <p:cNvPr id="15" name="Picture 2" descr="C:\Users\beam1606\Pictures\Documents de travail\IPAM\autre 2012_conference_police.jpg"/>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816276" y="2121195"/>
            <a:ext cx="3431641" cy="2184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2" descr="C:\Users\beam1606\Pictures\Documents de travail\IPAM\duo_02.bmp"/>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594884" y="4174028"/>
            <a:ext cx="3051545" cy="2184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13</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8"/>
          <p:cNvSpPr txBox="1">
            <a:spLocks noChangeArrowheads="1"/>
          </p:cNvSpPr>
          <p:nvPr>
            <p:custDataLst>
              <p:tags r:id="rId1"/>
            </p:custDataLst>
          </p:nvPr>
        </p:nvSpPr>
        <p:spPr bwMode="auto">
          <a:xfrm>
            <a:off x="519113" y="1984375"/>
            <a:ext cx="11315700" cy="4154488"/>
          </a:xfrm>
          <a:prstGeom prst="rect">
            <a:avLst/>
          </a:prstGeom>
          <a:noFill/>
          <a:ln w="9525">
            <a:noFill/>
            <a:miter lim="800000"/>
            <a:headEnd/>
            <a:tailEnd/>
          </a:ln>
        </p:spPr>
        <p:txBody>
          <a:bodyPr>
            <a:spAutoFit/>
          </a:bodyPr>
          <a:lstStyle/>
          <a:p>
            <a:pPr>
              <a:defRPr/>
            </a:pPr>
            <a:r>
              <a:rPr lang="fr-CA" sz="2200" dirty="0">
                <a:latin typeface="+mn-lt"/>
              </a:rPr>
              <a:t> </a:t>
            </a:r>
          </a:p>
          <a:p>
            <a:pPr marL="285750" indent="-285750">
              <a:buFont typeface="Arial" panose="020B0604020202020204" pitchFamily="34" charset="0"/>
              <a:buChar char="•"/>
              <a:defRPr/>
            </a:pPr>
            <a:r>
              <a:rPr lang="fr-CA" sz="2200" dirty="0">
                <a:latin typeface="+mn-lt"/>
              </a:rPr>
              <a:t>Policiers ont des </a:t>
            </a:r>
            <a:r>
              <a:rPr lang="fr-CA" sz="2200" b="1" dirty="0">
                <a:solidFill>
                  <a:srgbClr val="2B5AB7"/>
                </a:solidFill>
                <a:latin typeface="+mn-lt"/>
              </a:rPr>
              <a:t>accès privilégiés </a:t>
            </a:r>
            <a:r>
              <a:rPr lang="fr-CA" sz="2200" dirty="0">
                <a:latin typeface="+mn-lt"/>
              </a:rPr>
              <a:t>aux aînés</a:t>
            </a:r>
          </a:p>
          <a:p>
            <a:pPr marL="285750" indent="-285750">
              <a:buFont typeface="Arial" panose="020B0604020202020204" pitchFamily="34" charset="0"/>
              <a:buChar char="•"/>
              <a:defRPr/>
            </a:pPr>
            <a:endParaRPr lang="fr-CA" sz="2200" dirty="0">
              <a:latin typeface="+mn-lt"/>
            </a:endParaRPr>
          </a:p>
          <a:p>
            <a:pPr marL="285750" indent="-285750">
              <a:buFont typeface="Arial" panose="020B0604020202020204" pitchFamily="34" charset="0"/>
              <a:buChar char="•"/>
              <a:defRPr/>
            </a:pPr>
            <a:r>
              <a:rPr lang="fr-CA" sz="2200" dirty="0">
                <a:latin typeface="+mn-lt"/>
              </a:rPr>
              <a:t>Policiers ont un </a:t>
            </a:r>
            <a:r>
              <a:rPr lang="fr-CA" sz="2200" b="1" dirty="0">
                <a:solidFill>
                  <a:srgbClr val="2B5AB7"/>
                </a:solidFill>
                <a:latin typeface="+mn-lt"/>
              </a:rPr>
              <a:t>rôle clé </a:t>
            </a:r>
            <a:r>
              <a:rPr lang="fr-CA" sz="2200" dirty="0">
                <a:latin typeface="+mn-lt"/>
              </a:rPr>
              <a:t>de </a:t>
            </a:r>
            <a:r>
              <a:rPr lang="fr-CA" sz="2200" b="1" dirty="0">
                <a:solidFill>
                  <a:srgbClr val="2B5AB7"/>
                </a:solidFill>
                <a:latin typeface="+mn-lt"/>
              </a:rPr>
              <a:t>détection</a:t>
            </a:r>
            <a:r>
              <a:rPr lang="fr-CA" sz="2200" dirty="0">
                <a:latin typeface="+mn-lt"/>
              </a:rPr>
              <a:t>, de </a:t>
            </a:r>
            <a:r>
              <a:rPr lang="fr-CA" sz="2200" b="1" dirty="0">
                <a:solidFill>
                  <a:srgbClr val="2B5AB7"/>
                </a:solidFill>
                <a:latin typeface="+mn-lt"/>
              </a:rPr>
              <a:t>prévention</a:t>
            </a:r>
            <a:r>
              <a:rPr lang="fr-CA" sz="2200" dirty="0">
                <a:latin typeface="+mn-lt"/>
              </a:rPr>
              <a:t> et </a:t>
            </a:r>
            <a:r>
              <a:rPr lang="fr-CA" sz="2200" b="1" dirty="0">
                <a:solidFill>
                  <a:srgbClr val="2B5AB7"/>
                </a:solidFill>
                <a:latin typeface="+mn-lt"/>
              </a:rPr>
              <a:t>d’enquête</a:t>
            </a:r>
          </a:p>
          <a:p>
            <a:pPr marL="285750" indent="-285750">
              <a:buFont typeface="Arial" panose="020B0604020202020204" pitchFamily="34" charset="0"/>
              <a:buChar char="•"/>
              <a:defRPr/>
            </a:pPr>
            <a:endParaRPr lang="fr-CA" sz="2200" dirty="0">
              <a:latin typeface="+mn-lt"/>
            </a:endParaRPr>
          </a:p>
          <a:p>
            <a:pPr marL="285750" indent="-285750">
              <a:buFont typeface="Arial" panose="020B0604020202020204" pitchFamily="34" charset="0"/>
              <a:buChar char="•"/>
              <a:defRPr/>
            </a:pPr>
            <a:r>
              <a:rPr lang="fr-CA" sz="2200" dirty="0">
                <a:latin typeface="+mn-lt"/>
              </a:rPr>
              <a:t>Policiers sont une </a:t>
            </a:r>
            <a:r>
              <a:rPr lang="fr-CA" sz="2200" b="1" dirty="0">
                <a:solidFill>
                  <a:srgbClr val="2B5AB7"/>
                </a:solidFill>
                <a:latin typeface="+mn-lt"/>
              </a:rPr>
              <a:t>porte d’entrée importante </a:t>
            </a:r>
            <a:r>
              <a:rPr lang="fr-CA" sz="2200" dirty="0">
                <a:latin typeface="+mn-lt"/>
              </a:rPr>
              <a:t>au réseau de la santé et des services sociaux</a:t>
            </a:r>
          </a:p>
          <a:p>
            <a:pPr>
              <a:defRPr/>
            </a:pPr>
            <a:r>
              <a:rPr lang="fr-CA" sz="2200" dirty="0">
                <a:latin typeface="+mn-lt"/>
              </a:rPr>
              <a:t> </a:t>
            </a:r>
          </a:p>
          <a:p>
            <a:pPr marL="285750" indent="-285750">
              <a:buFont typeface="Arial" panose="020B0604020202020204" pitchFamily="34" charset="0"/>
              <a:buChar char="•"/>
              <a:defRPr/>
            </a:pPr>
            <a:r>
              <a:rPr lang="fr-CA" sz="2200" dirty="0">
                <a:latin typeface="+mn-lt"/>
              </a:rPr>
              <a:t>D’ici quelques années, </a:t>
            </a:r>
            <a:r>
              <a:rPr lang="fr-CA" sz="2200" b="1" dirty="0">
                <a:solidFill>
                  <a:srgbClr val="2B5AB7"/>
                </a:solidFill>
                <a:latin typeface="+mn-lt"/>
              </a:rPr>
              <a:t>un personne sur quatre aura plus de 65 ans </a:t>
            </a:r>
          </a:p>
          <a:p>
            <a:pPr marL="285750" indent="-285750">
              <a:buFont typeface="Arial" panose="020B0604020202020204" pitchFamily="34" charset="0"/>
              <a:buChar char="•"/>
              <a:defRPr/>
            </a:pPr>
            <a:endParaRPr lang="fr-CA" sz="2200" b="1" dirty="0">
              <a:solidFill>
                <a:srgbClr val="2B5AB7"/>
              </a:solidFill>
              <a:latin typeface="+mn-lt"/>
            </a:endParaRPr>
          </a:p>
          <a:p>
            <a:pPr marL="285750" indent="-285750">
              <a:buFont typeface="Arial" panose="020B0604020202020204" pitchFamily="34" charset="0"/>
              <a:buChar char="•"/>
              <a:defRPr/>
            </a:pPr>
            <a:r>
              <a:rPr lang="fr-CA" sz="2200" dirty="0">
                <a:latin typeface="+mn-lt"/>
              </a:rPr>
              <a:t>À Montréal, un domicile sur neuf est composé </a:t>
            </a:r>
            <a:r>
              <a:rPr lang="fr-CA" sz="2200" b="1" dirty="0">
                <a:solidFill>
                  <a:srgbClr val="2B5AB7"/>
                </a:solidFill>
                <a:latin typeface="+mn-lt"/>
              </a:rPr>
              <a:t>d’un aîné vivant seul</a:t>
            </a:r>
          </a:p>
          <a:p>
            <a:pPr marL="285750" indent="-285750">
              <a:buFont typeface="Arial" panose="020B0604020202020204" pitchFamily="34" charset="0"/>
              <a:buChar char="•"/>
              <a:defRPr/>
            </a:pPr>
            <a:endParaRPr lang="fr-CA" sz="2200" dirty="0">
              <a:latin typeface="+mn-lt"/>
            </a:endParaRPr>
          </a:p>
          <a:p>
            <a:pPr marL="285750" indent="-285750">
              <a:buFont typeface="Arial" panose="020B0604020202020204" pitchFamily="34" charset="0"/>
              <a:buChar char="•"/>
              <a:defRPr/>
            </a:pPr>
            <a:r>
              <a:rPr lang="fr-CA" sz="2200" dirty="0">
                <a:latin typeface="+mn-lt"/>
              </a:rPr>
              <a:t>Les policiers seront </a:t>
            </a:r>
            <a:r>
              <a:rPr lang="fr-CA" sz="2200" b="1" dirty="0">
                <a:solidFill>
                  <a:srgbClr val="2B5AB7"/>
                </a:solidFill>
                <a:latin typeface="+mn-lt"/>
              </a:rPr>
              <a:t>de</a:t>
            </a:r>
            <a:r>
              <a:rPr lang="fr-CA" sz="2200" dirty="0">
                <a:latin typeface="+mn-lt"/>
              </a:rPr>
              <a:t> </a:t>
            </a:r>
            <a:r>
              <a:rPr lang="fr-CA" sz="2200" b="1" dirty="0">
                <a:solidFill>
                  <a:srgbClr val="2B5AB7"/>
                </a:solidFill>
                <a:latin typeface="+mn-lt"/>
              </a:rPr>
              <a:t>plus en plus appelés à assurer la sécurité </a:t>
            </a:r>
            <a:r>
              <a:rPr lang="fr-CA" sz="2200" dirty="0">
                <a:latin typeface="+mn-lt"/>
              </a:rPr>
              <a:t>des personnes âgées</a:t>
            </a:r>
          </a:p>
        </p:txBody>
      </p:sp>
      <p:sp>
        <p:nvSpPr>
          <p:cNvPr id="26627" name="Rectangle 4"/>
          <p:cNvSpPr>
            <a:spLocks noChangeArrowheads="1"/>
          </p:cNvSpPr>
          <p:nvPr>
            <p:custDataLst>
              <p:tags r:id="rId2"/>
            </p:custDataLst>
          </p:nvPr>
        </p:nvSpPr>
        <p:spPr bwMode="auto">
          <a:xfrm>
            <a:off x="1795463" y="1449388"/>
            <a:ext cx="813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2400" b="1">
                <a:solidFill>
                  <a:srgbClr val="858C8C"/>
                </a:solidFill>
                <a:latin typeface="Helvetica Neue" charset="0"/>
              </a:rPr>
              <a:t>Pourquoi développer un modèle de pratique policier? </a:t>
            </a:r>
          </a:p>
        </p:txBody>
      </p:sp>
      <p:sp>
        <p:nvSpPr>
          <p:cNvPr id="26628" name="ZoneTexte 5"/>
          <p:cNvSpPr txBox="1">
            <a:spLocks noChangeArrowheads="1"/>
          </p:cNvSpPr>
          <p:nvPr>
            <p:custDataLst>
              <p:tags r:id="rId3"/>
            </p:custDataLst>
          </p:nvPr>
        </p:nvSpPr>
        <p:spPr bwMode="auto">
          <a:xfrm>
            <a:off x="0" y="403225"/>
            <a:ext cx="734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3200" b="1">
                <a:solidFill>
                  <a:srgbClr val="FFFFFF"/>
                </a:solidFill>
                <a:latin typeface="Helvetica Neue" charset="0"/>
              </a:rPr>
              <a:t>Pertinence du projet</a:t>
            </a:r>
          </a:p>
        </p:txBody>
      </p:sp>
      <p:sp>
        <p:nvSpPr>
          <p:cNvPr id="8"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14</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custDataLst>
              <p:tags r:id="rId1"/>
            </p:custDataLst>
          </p:nvPr>
        </p:nvSpPr>
        <p:spPr>
          <a:xfrm>
            <a:off x="5057775" y="2824163"/>
            <a:ext cx="2230438" cy="1003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400" dirty="0"/>
          </a:p>
        </p:txBody>
      </p:sp>
      <p:pic>
        <p:nvPicPr>
          <p:cNvPr id="13" name="Picture 3" descr="C:\Users\luid2601\Desktop\A. IPAM-Luisa\Communications\Photos\Comité opérationnel.png"/>
          <p:cNvPicPr>
            <a:picLocks noChangeAspect="1" noChangeArrowheads="1"/>
          </p:cNvPicPr>
          <p:nvPr>
            <p:custDataLst>
              <p:tags r:id="rId2"/>
            </p:custDataLst>
          </p:nvPr>
        </p:nvPicPr>
        <p:blipFill rotWithShape="1">
          <a:blip r:embed="rId17" cstate="print">
            <a:extLst>
              <a:ext uri="{28A0092B-C50C-407E-A947-70E740481C1C}">
                <a14:useLocalDpi xmlns:a14="http://schemas.microsoft.com/office/drawing/2010/main" val="0"/>
              </a:ext>
            </a:extLst>
          </a:blip>
          <a:srcRect l="3634" r="6096"/>
          <a:stretch/>
        </p:blipFill>
        <p:spPr bwMode="auto">
          <a:xfrm>
            <a:off x="3066127" y="4528504"/>
            <a:ext cx="5579728" cy="1985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7652" name="ZoneTexte 5"/>
          <p:cNvSpPr txBox="1">
            <a:spLocks noChangeArrowheads="1"/>
          </p:cNvSpPr>
          <p:nvPr>
            <p:custDataLst>
              <p:tags r:id="rId3"/>
            </p:custDataLst>
          </p:nvPr>
        </p:nvSpPr>
        <p:spPr bwMode="auto">
          <a:xfrm>
            <a:off x="-158750" y="328613"/>
            <a:ext cx="7818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Projet de recherche-action unique</a:t>
            </a:r>
            <a:endParaRPr lang="en-CA" altLang="fr-FR" b="1">
              <a:solidFill>
                <a:srgbClr val="FFFFFF"/>
              </a:solidFill>
              <a:latin typeface="Helvetica Neue" charset="0"/>
            </a:endParaRPr>
          </a:p>
        </p:txBody>
      </p:sp>
      <p:sp>
        <p:nvSpPr>
          <p:cNvPr id="27653" name="ZoneTexte 2"/>
          <p:cNvSpPr txBox="1">
            <a:spLocks noChangeArrowheads="1"/>
          </p:cNvSpPr>
          <p:nvPr>
            <p:custDataLst>
              <p:tags r:id="rId4"/>
            </p:custDataLst>
          </p:nvPr>
        </p:nvSpPr>
        <p:spPr bwMode="auto">
          <a:xfrm>
            <a:off x="2466975" y="2351088"/>
            <a:ext cx="785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1800" b="1">
                <a:solidFill>
                  <a:srgbClr val="858C8C"/>
                </a:solidFill>
                <a:latin typeface="Helvetica Neue" charset="0"/>
              </a:rPr>
              <a:t>L’expertise policière + de la recherche + des partenaires </a:t>
            </a:r>
            <a:endParaRPr lang="fr-CA" altLang="fr-FR" sz="1400" b="1">
              <a:solidFill>
                <a:srgbClr val="858C8C"/>
              </a:solidFill>
              <a:latin typeface="Helvetica Neue" charset="0"/>
            </a:endParaRPr>
          </a:p>
        </p:txBody>
      </p:sp>
      <p:sp>
        <p:nvSpPr>
          <p:cNvPr id="2" name="Rectangle 1"/>
          <p:cNvSpPr/>
          <p:nvPr>
            <p:custDataLst>
              <p:tags r:id="rId5"/>
            </p:custDataLst>
          </p:nvPr>
        </p:nvSpPr>
        <p:spPr>
          <a:xfrm>
            <a:off x="1482725" y="1390650"/>
            <a:ext cx="9823450" cy="830263"/>
          </a:xfrm>
          <a:prstGeom prst="rect">
            <a:avLst/>
          </a:prstGeom>
        </p:spPr>
        <p:txBody>
          <a:bodyPr>
            <a:spAutoFit/>
          </a:bodyPr>
          <a:lstStyle/>
          <a:p>
            <a:pPr algn="ctr">
              <a:defRPr/>
            </a:pPr>
            <a:r>
              <a:rPr lang="fr-CA" sz="2400" b="1" dirty="0">
                <a:solidFill>
                  <a:schemeClr val="accent2"/>
                </a:solidFill>
                <a:latin typeface="+mn-lt"/>
              </a:rPr>
              <a:t>Projet de recherche partenariale unique </a:t>
            </a:r>
            <a:r>
              <a:rPr lang="fr-CA" sz="2400" dirty="0">
                <a:latin typeface="+mn-lt"/>
              </a:rPr>
              <a:t>entre  </a:t>
            </a:r>
          </a:p>
          <a:p>
            <a:pPr algn="ctr">
              <a:defRPr/>
            </a:pPr>
            <a:r>
              <a:rPr lang="fr-CA" sz="2400" dirty="0">
                <a:latin typeface="+mn-lt"/>
              </a:rPr>
              <a:t>le SPVM et la Chaire de recherche</a:t>
            </a:r>
          </a:p>
        </p:txBody>
      </p:sp>
      <p:sp>
        <p:nvSpPr>
          <p:cNvPr id="3" name="Rectangle 2"/>
          <p:cNvSpPr/>
          <p:nvPr>
            <p:custDataLst>
              <p:tags r:id="rId6"/>
            </p:custDataLst>
          </p:nvPr>
        </p:nvSpPr>
        <p:spPr>
          <a:xfrm>
            <a:off x="3821113" y="3051175"/>
            <a:ext cx="4597400" cy="585788"/>
          </a:xfrm>
          <a:prstGeom prst="rect">
            <a:avLst/>
          </a:prstGeom>
        </p:spPr>
        <p:txBody>
          <a:bodyPr>
            <a:spAutoFit/>
          </a:bodyPr>
          <a:lstStyle/>
          <a:p>
            <a:pPr algn="ctr">
              <a:defRPr/>
            </a:pPr>
            <a:r>
              <a:rPr lang="fr-CA" sz="1600" b="1" dirty="0">
                <a:latin typeface="+mn-lt"/>
              </a:rPr>
              <a:t>Mise en commun de</a:t>
            </a:r>
            <a:br>
              <a:rPr lang="fr-CA" sz="1600" b="1" dirty="0">
                <a:latin typeface="+mn-lt"/>
              </a:rPr>
            </a:br>
            <a:r>
              <a:rPr lang="fr-CA" sz="1600" b="1" dirty="0">
                <a:latin typeface="+mn-lt"/>
              </a:rPr>
              <a:t> diverses expertises</a:t>
            </a:r>
          </a:p>
        </p:txBody>
      </p:sp>
      <p:sp>
        <p:nvSpPr>
          <p:cNvPr id="9" name="Rectangle 8"/>
          <p:cNvSpPr/>
          <p:nvPr>
            <p:custDataLst>
              <p:tags r:id="rId7"/>
            </p:custDataLst>
          </p:nvPr>
        </p:nvSpPr>
        <p:spPr>
          <a:xfrm>
            <a:off x="406400" y="4621213"/>
            <a:ext cx="2500313" cy="768350"/>
          </a:xfrm>
          <a:prstGeom prst="rect">
            <a:avLst/>
          </a:prstGeom>
        </p:spPr>
        <p:txBody>
          <a:bodyPr>
            <a:spAutoFit/>
          </a:bodyPr>
          <a:lstStyle/>
          <a:p>
            <a:pPr algn="ctr">
              <a:defRPr/>
            </a:pPr>
            <a:r>
              <a:rPr lang="fr-FR" sz="1100" b="1" dirty="0">
                <a:latin typeface="+mn-lt"/>
              </a:rPr>
              <a:t>Équipe de recherche du SPVM et de l’Université de Sherbrooke-Chaire de recherche sur la maltraitance envers les personnes aînées</a:t>
            </a:r>
          </a:p>
        </p:txBody>
      </p:sp>
      <p:pic>
        <p:nvPicPr>
          <p:cNvPr id="10" name="Picture 2" descr="C:\Users\beam1606\Pictures\Documents de travail\IPAM\Copy of JOS_5414.JPG"/>
          <p:cNvPicPr>
            <a:picLocks noChangeAspect="1" noChangeArrowheads="1"/>
          </p:cNvPicPr>
          <p:nvPr>
            <p:custDataLst>
              <p:tags r:id="rId8"/>
            </p:custDataLst>
          </p:nvPr>
        </p:nvPicPr>
        <p:blipFill rotWithShape="1">
          <a:blip r:embed="rId18" cstate="print">
            <a:extLst>
              <a:ext uri="{28A0092B-C50C-407E-A947-70E740481C1C}">
                <a14:useLocalDpi xmlns:a14="http://schemas.microsoft.com/office/drawing/2010/main" val="0"/>
              </a:ext>
            </a:extLst>
          </a:blip>
          <a:srcRect l="8035" t="9268" r="-1" b="14477"/>
          <a:stretch/>
        </p:blipFill>
        <p:spPr bwMode="auto">
          <a:xfrm>
            <a:off x="277270" y="2757731"/>
            <a:ext cx="3473551" cy="1880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2" descr="C:\Users\luid2601\Desktop\A. IPAM-Luisa\Communications\8. PPTs\Photos\ComiteAines2015.jpg"/>
          <p:cNvPicPr>
            <a:picLocks noChangeAspect="1" noChangeArrowheads="1"/>
          </p:cNvPicPr>
          <p:nvPr>
            <p:custDataLst>
              <p:tags r:id="rId9"/>
            </p:custDataLst>
          </p:nvPr>
        </p:nvPicPr>
        <p:blipFill rotWithShape="1">
          <a:blip r:embed="rId19" cstate="print">
            <a:extLst>
              <a:ext uri="{28A0092B-C50C-407E-A947-70E740481C1C}">
                <a14:useLocalDpi xmlns:a14="http://schemas.microsoft.com/office/drawing/2010/main" val="0"/>
              </a:ext>
            </a:extLst>
          </a:blip>
          <a:srcRect t="17143"/>
          <a:stretch/>
        </p:blipFill>
        <p:spPr bwMode="auto">
          <a:xfrm>
            <a:off x="8418621" y="2862898"/>
            <a:ext cx="3630976" cy="2005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Rectangle 11"/>
          <p:cNvSpPr/>
          <p:nvPr>
            <p:custDataLst>
              <p:tags r:id="rId10"/>
            </p:custDataLst>
          </p:nvPr>
        </p:nvSpPr>
        <p:spPr>
          <a:xfrm>
            <a:off x="8899525" y="5011738"/>
            <a:ext cx="2727325" cy="260350"/>
          </a:xfrm>
          <a:prstGeom prst="rect">
            <a:avLst/>
          </a:prstGeom>
        </p:spPr>
        <p:txBody>
          <a:bodyPr>
            <a:spAutoFit/>
          </a:bodyPr>
          <a:lstStyle/>
          <a:p>
            <a:pPr algn="ctr">
              <a:defRPr/>
            </a:pPr>
            <a:r>
              <a:rPr lang="fr-FR" sz="1100" b="1" dirty="0">
                <a:latin typeface="+mn-lt"/>
              </a:rPr>
              <a:t>Comité aviseur</a:t>
            </a:r>
          </a:p>
        </p:txBody>
      </p:sp>
      <p:sp>
        <p:nvSpPr>
          <p:cNvPr id="14" name="Rectangle 13"/>
          <p:cNvSpPr/>
          <p:nvPr>
            <p:custDataLst>
              <p:tags r:id="rId11"/>
            </p:custDataLst>
          </p:nvPr>
        </p:nvSpPr>
        <p:spPr>
          <a:xfrm>
            <a:off x="5057775" y="4273550"/>
            <a:ext cx="2070100" cy="431800"/>
          </a:xfrm>
          <a:prstGeom prst="rect">
            <a:avLst/>
          </a:prstGeom>
        </p:spPr>
        <p:txBody>
          <a:bodyPr>
            <a:spAutoFit/>
          </a:bodyPr>
          <a:lstStyle/>
          <a:p>
            <a:pPr algn="ctr">
              <a:defRPr/>
            </a:pPr>
            <a:r>
              <a:rPr lang="fr-FR" sz="1100" b="1" dirty="0">
                <a:latin typeface="+mn-lt"/>
              </a:rPr>
              <a:t>Comité opérationnel </a:t>
            </a:r>
            <a:br>
              <a:rPr lang="fr-FR" sz="1100" b="1" dirty="0">
                <a:latin typeface="+mn-lt"/>
              </a:rPr>
            </a:br>
            <a:endParaRPr lang="fr-FR" sz="1100" b="1" dirty="0">
              <a:latin typeface="+mn-lt"/>
            </a:endParaRPr>
          </a:p>
        </p:txBody>
      </p:sp>
      <p:sp>
        <p:nvSpPr>
          <p:cNvPr id="15" name="Double flèche horizontale 14"/>
          <p:cNvSpPr/>
          <p:nvPr>
            <p:custDataLst>
              <p:tags r:id="rId12"/>
            </p:custDataLst>
          </p:nvPr>
        </p:nvSpPr>
        <p:spPr>
          <a:xfrm>
            <a:off x="4114800" y="3341688"/>
            <a:ext cx="701675" cy="230187"/>
          </a:xfrm>
          <a:prstGeom prst="lef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A"/>
          </a:p>
        </p:txBody>
      </p:sp>
      <p:sp>
        <p:nvSpPr>
          <p:cNvPr id="16" name="Double flèche horizontale 15"/>
          <p:cNvSpPr/>
          <p:nvPr>
            <p:custDataLst>
              <p:tags r:id="rId13"/>
            </p:custDataLst>
          </p:nvPr>
        </p:nvSpPr>
        <p:spPr>
          <a:xfrm>
            <a:off x="7485063" y="3351213"/>
            <a:ext cx="701675" cy="231775"/>
          </a:xfrm>
          <a:prstGeom prst="lef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A"/>
          </a:p>
        </p:txBody>
      </p:sp>
      <p:sp>
        <p:nvSpPr>
          <p:cNvPr id="17" name="Double flèche horizontale 16"/>
          <p:cNvSpPr/>
          <p:nvPr>
            <p:custDataLst>
              <p:tags r:id="rId14"/>
            </p:custDataLst>
          </p:nvPr>
        </p:nvSpPr>
        <p:spPr>
          <a:xfrm rot="16200000">
            <a:off x="5899944" y="3920331"/>
            <a:ext cx="520700" cy="261938"/>
          </a:xfrm>
          <a:prstGeom prst="lef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A"/>
          </a:p>
        </p:txBody>
      </p:sp>
      <p:sp>
        <p:nvSpPr>
          <p:cNvPr id="20"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15</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e 3"/>
          <p:cNvGrpSpPr>
            <a:grpSpLocks/>
          </p:cNvGrpSpPr>
          <p:nvPr>
            <p:custDataLst>
              <p:tags r:id="rId1"/>
            </p:custDataLst>
          </p:nvPr>
        </p:nvGrpSpPr>
        <p:grpSpPr bwMode="auto">
          <a:xfrm>
            <a:off x="960438" y="1565275"/>
            <a:ext cx="400050" cy="4578350"/>
            <a:chOff x="175940" y="2361851"/>
            <a:chExt cx="319304" cy="3913046"/>
          </a:xfrm>
        </p:grpSpPr>
        <p:sp>
          <p:nvSpPr>
            <p:cNvPr id="6" name="ZoneTexte 5"/>
            <p:cNvSpPr txBox="1"/>
            <p:nvPr/>
          </p:nvSpPr>
          <p:spPr bwMode="auto">
            <a:xfrm>
              <a:off x="175940" y="2361851"/>
              <a:ext cx="319304" cy="811990"/>
            </a:xfrm>
            <a:prstGeom prst="rect">
              <a:avLst/>
            </a:prstGeom>
            <a:ln/>
          </p:spPr>
          <p:style>
            <a:lnRef idx="0">
              <a:schemeClr val="accent1"/>
            </a:lnRef>
            <a:fillRef idx="3">
              <a:schemeClr val="accent1"/>
            </a:fillRef>
            <a:effectRef idx="3">
              <a:schemeClr val="accent1"/>
            </a:effectRef>
            <a:fontRef idx="minor">
              <a:schemeClr val="lt1"/>
            </a:fontRef>
          </p:style>
          <p:txBody>
            <a:bodyPr vert="vert270" anchor="ctr">
              <a:spAutoFit/>
            </a:bodyPr>
            <a:lstStyle/>
            <a:p>
              <a:pPr algn="ctr">
                <a:defRPr/>
              </a:pPr>
              <a:r>
                <a:rPr lang="fr-CA" sz="1400" b="1" dirty="0">
                  <a:solidFill>
                    <a:schemeClr val="bg1"/>
                  </a:solidFill>
                </a:rPr>
                <a:t>AN  1</a:t>
              </a:r>
            </a:p>
          </p:txBody>
        </p:sp>
        <p:sp>
          <p:nvSpPr>
            <p:cNvPr id="7" name="ZoneTexte 6"/>
            <p:cNvSpPr txBox="1"/>
            <p:nvPr/>
          </p:nvSpPr>
          <p:spPr bwMode="auto">
            <a:xfrm>
              <a:off x="175940" y="5153478"/>
              <a:ext cx="319304" cy="1121419"/>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0">
              <a:schemeClr val="accent1"/>
            </a:lnRef>
            <a:fillRef idx="3">
              <a:schemeClr val="accent1"/>
            </a:fillRef>
            <a:effectRef idx="3">
              <a:schemeClr val="accent1"/>
            </a:effectRef>
            <a:fontRef idx="minor">
              <a:schemeClr val="lt1"/>
            </a:fontRef>
          </p:style>
          <p:txBody>
            <a:bodyPr vert="vert270" anchor="ctr">
              <a:spAutoFit/>
            </a:bodyPr>
            <a:lstStyle/>
            <a:p>
              <a:pPr algn="ctr">
                <a:defRPr/>
              </a:pPr>
              <a:r>
                <a:rPr lang="fr-CA" sz="1400" b="1" dirty="0">
                  <a:solidFill>
                    <a:schemeClr val="bg1"/>
                  </a:solidFill>
                </a:rPr>
                <a:t>AN  3</a:t>
              </a:r>
            </a:p>
          </p:txBody>
        </p:sp>
        <p:sp>
          <p:nvSpPr>
            <p:cNvPr id="8" name="ZoneTexte 7"/>
            <p:cNvSpPr txBox="1"/>
            <p:nvPr/>
          </p:nvSpPr>
          <p:spPr bwMode="auto">
            <a:xfrm>
              <a:off x="175940" y="3581204"/>
              <a:ext cx="319304" cy="1251998"/>
            </a:xfrm>
            <a:prstGeom prst="rect">
              <a:avLst/>
            </a:prstGeom>
            <a:gradFill>
              <a:gsLst>
                <a:gs pos="0">
                  <a:schemeClr val="accent6">
                    <a:lumMod val="75000"/>
                  </a:schemeClr>
                </a:gs>
                <a:gs pos="80000">
                  <a:schemeClr val="accent6">
                    <a:lumMod val="75000"/>
                  </a:schemeClr>
                </a:gs>
                <a:gs pos="100000">
                  <a:schemeClr val="accent6">
                    <a:lumMod val="75000"/>
                  </a:schemeClr>
                </a:gs>
              </a:gsLst>
            </a:gradFill>
            <a:ln/>
          </p:spPr>
          <p:style>
            <a:lnRef idx="0">
              <a:schemeClr val="accent1"/>
            </a:lnRef>
            <a:fillRef idx="3">
              <a:schemeClr val="accent1"/>
            </a:fillRef>
            <a:effectRef idx="3">
              <a:schemeClr val="accent1"/>
            </a:effectRef>
            <a:fontRef idx="minor">
              <a:schemeClr val="lt1"/>
            </a:fontRef>
          </p:style>
          <p:txBody>
            <a:bodyPr vert="vert270" anchor="ctr">
              <a:spAutoFit/>
            </a:bodyPr>
            <a:lstStyle/>
            <a:p>
              <a:pPr algn="ctr">
                <a:defRPr/>
              </a:pPr>
              <a:r>
                <a:rPr lang="fr-CA" sz="1400" b="1" dirty="0">
                  <a:solidFill>
                    <a:schemeClr val="bg1"/>
                  </a:solidFill>
                </a:rPr>
                <a:t>AN 2</a:t>
              </a:r>
            </a:p>
          </p:txBody>
        </p:sp>
      </p:grpSp>
      <p:sp>
        <p:nvSpPr>
          <p:cNvPr id="11" name="ZoneTexte 10"/>
          <p:cNvSpPr txBox="1"/>
          <p:nvPr>
            <p:custDataLst>
              <p:tags r:id="rId2"/>
            </p:custDataLst>
          </p:nvPr>
        </p:nvSpPr>
        <p:spPr>
          <a:xfrm>
            <a:off x="1654175" y="1565275"/>
            <a:ext cx="8785225" cy="4940300"/>
          </a:xfrm>
          <a:prstGeom prst="rect">
            <a:avLst/>
          </a:prstGeom>
          <a:noFill/>
          <a:ln>
            <a:noFill/>
          </a:ln>
        </p:spPr>
        <p:txBody>
          <a:bodyPr>
            <a:spAutoFit/>
          </a:bodyPr>
          <a:lstStyle/>
          <a:p>
            <a:pPr marL="457200" indent="-457200" fontAlgn="auto">
              <a:spcBef>
                <a:spcPts val="0"/>
              </a:spcBef>
              <a:spcAft>
                <a:spcPts val="600"/>
              </a:spcAft>
              <a:buFont typeface="+mj-lt"/>
              <a:buAutoNum type="arabicPeriod"/>
              <a:defRPr/>
            </a:pPr>
            <a:r>
              <a:rPr lang="fr-CA" b="1" dirty="0">
                <a:solidFill>
                  <a:schemeClr val="tx2">
                    <a:lumMod val="60000"/>
                    <a:lumOff val="40000"/>
                  </a:schemeClr>
                </a:solidFill>
                <a:latin typeface="+mn-lt"/>
              </a:rPr>
              <a:t>Documenter les pratiques policières en matière de maltraitance envers les aînés; </a:t>
            </a:r>
          </a:p>
          <a:p>
            <a:pPr marL="457200" indent="-457200" fontAlgn="auto">
              <a:spcBef>
                <a:spcPts val="0"/>
              </a:spcBef>
              <a:spcAft>
                <a:spcPts val="600"/>
              </a:spcAft>
              <a:buFont typeface="+mj-lt"/>
              <a:buAutoNum type="arabicPeriod"/>
              <a:defRPr/>
            </a:pPr>
            <a:r>
              <a:rPr lang="fr-CA" b="1" dirty="0">
                <a:solidFill>
                  <a:schemeClr val="tx2">
                    <a:lumMod val="60000"/>
                    <a:lumOff val="40000"/>
                  </a:schemeClr>
                </a:solidFill>
                <a:latin typeface="+mn-lt"/>
              </a:rPr>
              <a:t>Documenter les pratiques et besoins des policiers du SPVM concernant la détection, le suivi et la collaboration intersectorielle; </a:t>
            </a:r>
          </a:p>
          <a:p>
            <a:pPr marL="457200" indent="-457200" fontAlgn="auto">
              <a:spcBef>
                <a:spcPts val="0"/>
              </a:spcBef>
              <a:spcAft>
                <a:spcPts val="600"/>
              </a:spcAft>
              <a:buFont typeface="+mj-lt"/>
              <a:buAutoNum type="arabicPeriod"/>
              <a:defRPr/>
            </a:pPr>
            <a:endParaRPr lang="fr-CA" b="1" dirty="0">
              <a:solidFill>
                <a:schemeClr val="tx2">
                  <a:lumMod val="60000"/>
                  <a:lumOff val="40000"/>
                </a:schemeClr>
              </a:solidFill>
              <a:latin typeface="+mn-lt"/>
            </a:endParaRPr>
          </a:p>
          <a:p>
            <a:pPr marL="457200" indent="-457200" fontAlgn="auto">
              <a:spcBef>
                <a:spcPts val="0"/>
              </a:spcBef>
              <a:spcAft>
                <a:spcPts val="600"/>
              </a:spcAft>
              <a:buFont typeface="+mj-lt"/>
              <a:buAutoNum type="arabicPeriod"/>
              <a:defRPr/>
            </a:pPr>
            <a:r>
              <a:rPr lang="fr-CA" b="1" dirty="0">
                <a:solidFill>
                  <a:schemeClr val="accent6">
                    <a:lumMod val="75000"/>
                  </a:schemeClr>
                </a:solidFill>
                <a:latin typeface="+mn-lt"/>
              </a:rPr>
              <a:t>Développer un modèle de pratique (détection, intervention et suivi) ou adapter ceux déjà existants;</a:t>
            </a:r>
          </a:p>
          <a:p>
            <a:pPr marL="457200" indent="-457200" fontAlgn="auto">
              <a:spcBef>
                <a:spcPts val="0"/>
              </a:spcBef>
              <a:spcAft>
                <a:spcPts val="600"/>
              </a:spcAft>
              <a:buFont typeface="+mj-lt"/>
              <a:buAutoNum type="arabicPeriod"/>
              <a:defRPr/>
            </a:pPr>
            <a:r>
              <a:rPr lang="fr-CA" b="1" dirty="0">
                <a:solidFill>
                  <a:schemeClr val="accent6">
                    <a:lumMod val="75000"/>
                  </a:schemeClr>
                </a:solidFill>
                <a:latin typeface="+mn-lt"/>
              </a:rPr>
              <a:t>Implanter le modèle de pratique dans un projet pilote au sein du SPVM, incluant des mécanismes d’accompagnement à la pratique policière; </a:t>
            </a:r>
          </a:p>
          <a:p>
            <a:pPr marL="457200" indent="-457200" fontAlgn="auto">
              <a:spcBef>
                <a:spcPts val="0"/>
              </a:spcBef>
              <a:spcAft>
                <a:spcPts val="600"/>
              </a:spcAft>
              <a:buFont typeface="+mj-lt"/>
              <a:buAutoNum type="arabicPeriod"/>
              <a:defRPr/>
            </a:pPr>
            <a:r>
              <a:rPr lang="fr-CA" b="1" dirty="0">
                <a:solidFill>
                  <a:schemeClr val="accent6">
                    <a:lumMod val="75000"/>
                  </a:schemeClr>
                </a:solidFill>
                <a:latin typeface="+mn-lt"/>
              </a:rPr>
              <a:t>Évaluer l’implantation et les effets du modèle de pratique implanté en projet pilote; </a:t>
            </a:r>
          </a:p>
          <a:p>
            <a:pPr marL="457200" indent="-457200" fontAlgn="auto">
              <a:spcBef>
                <a:spcPts val="0"/>
              </a:spcBef>
              <a:spcAft>
                <a:spcPts val="600"/>
              </a:spcAft>
              <a:buFont typeface="+mj-lt"/>
              <a:buAutoNum type="arabicPeriod"/>
              <a:defRPr/>
            </a:pPr>
            <a:endParaRPr lang="fr-CA" b="1" dirty="0">
              <a:solidFill>
                <a:schemeClr val="accent6">
                  <a:lumMod val="75000"/>
                </a:schemeClr>
              </a:solidFill>
              <a:latin typeface="+mn-lt"/>
            </a:endParaRPr>
          </a:p>
          <a:p>
            <a:pPr marL="457200" indent="-457200" fontAlgn="auto">
              <a:spcBef>
                <a:spcPts val="0"/>
              </a:spcBef>
              <a:spcAft>
                <a:spcPts val="600"/>
              </a:spcAft>
              <a:buFont typeface="+mj-lt"/>
              <a:buAutoNum type="arabicPeriod"/>
              <a:defRPr/>
            </a:pPr>
            <a:r>
              <a:rPr lang="fr-CA" b="1" u="sng" dirty="0">
                <a:solidFill>
                  <a:schemeClr val="accent4">
                    <a:lumMod val="75000"/>
                  </a:schemeClr>
                </a:solidFill>
                <a:latin typeface="+mn-lt"/>
              </a:rPr>
              <a:t>Réviser le modèle de pratique;</a:t>
            </a:r>
          </a:p>
          <a:p>
            <a:pPr marL="457200" indent="-457200" fontAlgn="auto">
              <a:spcBef>
                <a:spcPts val="0"/>
              </a:spcBef>
              <a:spcAft>
                <a:spcPts val="600"/>
              </a:spcAft>
              <a:buFont typeface="+mj-lt"/>
              <a:buAutoNum type="arabicPeriod"/>
              <a:defRPr/>
            </a:pPr>
            <a:r>
              <a:rPr lang="fr-CA" b="1" dirty="0">
                <a:solidFill>
                  <a:schemeClr val="accent4">
                    <a:lumMod val="75000"/>
                  </a:schemeClr>
                </a:solidFill>
                <a:latin typeface="+mn-lt"/>
              </a:rPr>
              <a:t>Implanter le modèle de pratique révisé au sein de tout le SPVM; </a:t>
            </a:r>
          </a:p>
          <a:p>
            <a:pPr marL="457200" indent="-457200" fontAlgn="auto">
              <a:spcBef>
                <a:spcPts val="0"/>
              </a:spcBef>
              <a:spcAft>
                <a:spcPts val="600"/>
              </a:spcAft>
              <a:buFont typeface="+mj-lt"/>
              <a:buAutoNum type="arabicPeriod"/>
              <a:defRPr/>
            </a:pPr>
            <a:r>
              <a:rPr lang="fr-CA" b="1" dirty="0">
                <a:solidFill>
                  <a:schemeClr val="accent4">
                    <a:lumMod val="75000"/>
                  </a:schemeClr>
                </a:solidFill>
                <a:latin typeface="+mn-lt"/>
              </a:rPr>
              <a:t>Faire rayonner ce nouveau modèle de pratique à travers les services policiers du Canada, la communauté scientifique et des praticiens des domaines de la santé et services sociaux.</a:t>
            </a:r>
          </a:p>
        </p:txBody>
      </p:sp>
      <p:sp>
        <p:nvSpPr>
          <p:cNvPr id="28676" name="ZoneTexte 14"/>
          <p:cNvSpPr txBox="1">
            <a:spLocks noChangeArrowheads="1"/>
          </p:cNvSpPr>
          <p:nvPr>
            <p:custDataLst>
              <p:tags r:id="rId3"/>
            </p:custDataLst>
          </p:nvPr>
        </p:nvSpPr>
        <p:spPr bwMode="auto">
          <a:xfrm>
            <a:off x="179388" y="282575"/>
            <a:ext cx="734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3200" b="1">
                <a:solidFill>
                  <a:srgbClr val="FFFFFF"/>
                </a:solidFill>
                <a:latin typeface="Helvetica Neue" charset="0"/>
              </a:rPr>
              <a:t>Objectifs</a:t>
            </a:r>
            <a:endParaRPr lang="en-CA" altLang="fr-FR" sz="3200" b="1">
              <a:solidFill>
                <a:srgbClr val="FFFFFF"/>
              </a:solidFill>
              <a:latin typeface="Helvetica Neue" charset="0"/>
            </a:endParaRPr>
          </a:p>
        </p:txBody>
      </p:sp>
      <p:sp>
        <p:nvSpPr>
          <p:cNvPr id="10"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16</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e 98"/>
          <p:cNvGrpSpPr>
            <a:grpSpLocks/>
          </p:cNvGrpSpPr>
          <p:nvPr/>
        </p:nvGrpSpPr>
        <p:grpSpPr bwMode="auto">
          <a:xfrm>
            <a:off x="2222500" y="1419225"/>
            <a:ext cx="7993063" cy="4937125"/>
            <a:chOff x="917992" y="1174092"/>
            <a:chExt cx="7992646" cy="4936196"/>
          </a:xfrm>
        </p:grpSpPr>
        <p:grpSp>
          <p:nvGrpSpPr>
            <p:cNvPr id="29701" name="Groupe 7"/>
            <p:cNvGrpSpPr>
              <a:grpSpLocks/>
            </p:cNvGrpSpPr>
            <p:nvPr/>
          </p:nvGrpSpPr>
          <p:grpSpPr bwMode="auto">
            <a:xfrm>
              <a:off x="917992" y="1174092"/>
              <a:ext cx="7521158" cy="740432"/>
              <a:chOff x="1555074" y="1013827"/>
              <a:chExt cx="7521814" cy="555130"/>
            </a:xfrm>
          </p:grpSpPr>
          <p:sp>
            <p:nvSpPr>
              <p:cNvPr id="128" name="Rectangle 127"/>
              <p:cNvSpPr/>
              <p:nvPr/>
            </p:nvSpPr>
            <p:spPr>
              <a:xfrm>
                <a:off x="2072617" y="1013827"/>
                <a:ext cx="7004296" cy="55572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defTabSz="457200" fontAlgn="auto">
                  <a:spcBef>
                    <a:spcPts val="0"/>
                  </a:spcBef>
                  <a:spcAft>
                    <a:spcPts val="0"/>
                  </a:spcAft>
                  <a:defRPr/>
                </a:pPr>
                <a:r>
                  <a:rPr lang="fr-CA" sz="1400" kern="0" dirty="0">
                    <a:solidFill>
                      <a:prstClr val="black"/>
                    </a:solidFill>
                    <a:latin typeface="Calibri"/>
                    <a:cs typeface="+mn-cs"/>
                  </a:rPr>
                  <a:t>Développer un modèle de pratique policière pour contrer la maltraitance envers les personnes aînées, afin de mieux habiliter les policiers à reconnaître ces situations et à y intervenir. </a:t>
                </a:r>
              </a:p>
            </p:txBody>
          </p:sp>
          <p:sp>
            <p:nvSpPr>
              <p:cNvPr id="129" name="ZoneTexte 128"/>
              <p:cNvSpPr txBox="1"/>
              <p:nvPr/>
            </p:nvSpPr>
            <p:spPr>
              <a:xfrm>
                <a:off x="1555074" y="1013827"/>
                <a:ext cx="518136" cy="55380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lgn="ctr" defTabSz="457200" fontAlgn="auto">
                  <a:spcBef>
                    <a:spcPts val="0"/>
                  </a:spcBef>
                  <a:spcAft>
                    <a:spcPts val="0"/>
                  </a:spcAft>
                  <a:defRPr/>
                </a:pPr>
                <a:endParaRPr lang="fr-CA" sz="500" b="1" kern="0" dirty="0">
                  <a:solidFill>
                    <a:prstClr val="white"/>
                  </a:solidFill>
                  <a:latin typeface="Calibri"/>
                  <a:cs typeface="+mn-cs"/>
                </a:endParaRPr>
              </a:p>
              <a:p>
                <a:pPr algn="ctr" defTabSz="457200" fontAlgn="auto">
                  <a:spcBef>
                    <a:spcPts val="0"/>
                  </a:spcBef>
                  <a:spcAft>
                    <a:spcPts val="0"/>
                  </a:spcAft>
                  <a:defRPr/>
                </a:pPr>
                <a:endParaRPr lang="fr-CA" sz="800" b="1" kern="0" dirty="0">
                  <a:solidFill>
                    <a:prstClr val="white"/>
                  </a:solidFill>
                  <a:latin typeface="Calibri"/>
                  <a:cs typeface="+mn-cs"/>
                </a:endParaRPr>
              </a:p>
              <a:p>
                <a:pPr algn="ctr" defTabSz="457200" fontAlgn="auto">
                  <a:spcBef>
                    <a:spcPts val="0"/>
                  </a:spcBef>
                  <a:spcAft>
                    <a:spcPts val="0"/>
                  </a:spcAft>
                  <a:defRPr/>
                </a:pPr>
                <a:r>
                  <a:rPr lang="fr-CA" b="1" kern="0" dirty="0">
                    <a:solidFill>
                      <a:prstClr val="white"/>
                    </a:solidFill>
                    <a:latin typeface="Calibri"/>
                    <a:cs typeface="+mn-cs"/>
                  </a:rPr>
                  <a:t>But</a:t>
                </a:r>
              </a:p>
              <a:p>
                <a:pPr algn="ctr" defTabSz="457200" fontAlgn="auto">
                  <a:spcBef>
                    <a:spcPts val="0"/>
                  </a:spcBef>
                  <a:spcAft>
                    <a:spcPts val="0"/>
                  </a:spcAft>
                  <a:defRPr/>
                </a:pPr>
                <a:endParaRPr lang="fr-CA" sz="600" b="1" kern="0" dirty="0">
                  <a:solidFill>
                    <a:prstClr val="white"/>
                  </a:solidFill>
                  <a:latin typeface="Calibri"/>
                  <a:cs typeface="+mn-cs"/>
                </a:endParaRPr>
              </a:p>
              <a:p>
                <a:pPr algn="ctr" defTabSz="457200" fontAlgn="auto">
                  <a:spcBef>
                    <a:spcPts val="0"/>
                  </a:spcBef>
                  <a:spcAft>
                    <a:spcPts val="0"/>
                  </a:spcAft>
                  <a:defRPr/>
                </a:pPr>
                <a:endParaRPr lang="fr-CA" sz="500" b="1" kern="0" dirty="0">
                  <a:solidFill>
                    <a:prstClr val="white"/>
                  </a:solidFill>
                  <a:latin typeface="Calibri"/>
                  <a:cs typeface="+mn-cs"/>
                </a:endParaRPr>
              </a:p>
            </p:txBody>
          </p:sp>
        </p:grpSp>
        <p:grpSp>
          <p:nvGrpSpPr>
            <p:cNvPr id="29702" name="Groupe 10"/>
            <p:cNvGrpSpPr>
              <a:grpSpLocks/>
            </p:cNvGrpSpPr>
            <p:nvPr/>
          </p:nvGrpSpPr>
          <p:grpSpPr bwMode="auto">
            <a:xfrm>
              <a:off x="1462088" y="5740400"/>
              <a:ext cx="6364287" cy="369888"/>
              <a:chOff x="1555096" y="1013827"/>
              <a:chExt cx="6365519" cy="369332"/>
            </a:xfrm>
          </p:grpSpPr>
          <p:sp>
            <p:nvSpPr>
              <p:cNvPr id="126" name="Rectangle 125"/>
              <p:cNvSpPr/>
              <p:nvPr/>
            </p:nvSpPr>
            <p:spPr>
              <a:xfrm>
                <a:off x="2577980" y="1013898"/>
                <a:ext cx="5342692" cy="36926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defTabSz="457200" fontAlgn="auto">
                  <a:spcBef>
                    <a:spcPts val="0"/>
                  </a:spcBef>
                  <a:spcAft>
                    <a:spcPts val="0"/>
                  </a:spcAft>
                  <a:defRPr/>
                </a:pPr>
                <a:endParaRPr lang="fr-CA" sz="200" kern="0" dirty="0">
                  <a:solidFill>
                    <a:prstClr val="black"/>
                  </a:solidFill>
                  <a:latin typeface="Calibri"/>
                  <a:cs typeface="+mn-cs"/>
                </a:endParaRPr>
              </a:p>
              <a:p>
                <a:pPr algn="ctr" defTabSz="457200" fontAlgn="auto">
                  <a:spcBef>
                    <a:spcPts val="0"/>
                  </a:spcBef>
                  <a:spcAft>
                    <a:spcPts val="0"/>
                  </a:spcAft>
                  <a:defRPr/>
                </a:pPr>
                <a:r>
                  <a:rPr lang="fr-CA" sz="1400" kern="0" dirty="0">
                    <a:solidFill>
                      <a:prstClr val="black"/>
                    </a:solidFill>
                    <a:latin typeface="Calibri"/>
                    <a:cs typeface="+mn-cs"/>
                  </a:rPr>
                  <a:t>Documentaires, qualitatives, quantitatives et croisées (triangulation)</a:t>
                </a:r>
              </a:p>
              <a:p>
                <a:pPr algn="ctr" defTabSz="457200" fontAlgn="auto">
                  <a:spcBef>
                    <a:spcPts val="0"/>
                  </a:spcBef>
                  <a:spcAft>
                    <a:spcPts val="0"/>
                  </a:spcAft>
                  <a:defRPr/>
                </a:pPr>
                <a:r>
                  <a:rPr lang="fr-CA" sz="200" kern="0" dirty="0">
                    <a:solidFill>
                      <a:prstClr val="black"/>
                    </a:solidFill>
                    <a:latin typeface="Calibri"/>
                    <a:cs typeface="+mn-cs"/>
                  </a:rPr>
                  <a:t> </a:t>
                </a:r>
              </a:p>
            </p:txBody>
          </p:sp>
          <p:sp>
            <p:nvSpPr>
              <p:cNvPr id="127" name="ZoneTexte 126"/>
              <p:cNvSpPr txBox="1"/>
              <p:nvPr/>
            </p:nvSpPr>
            <p:spPr>
              <a:xfrm>
                <a:off x="1555096" y="1013827"/>
                <a:ext cx="1023165" cy="36933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457200" fontAlgn="auto">
                  <a:spcBef>
                    <a:spcPts val="0"/>
                  </a:spcBef>
                  <a:spcAft>
                    <a:spcPts val="0"/>
                  </a:spcAft>
                  <a:defRPr/>
                </a:pPr>
                <a:r>
                  <a:rPr lang="fr-CA" b="1" kern="0" dirty="0">
                    <a:solidFill>
                      <a:prstClr val="white"/>
                    </a:solidFill>
                    <a:latin typeface="Calibri"/>
                    <a:cs typeface="+mn-cs"/>
                  </a:rPr>
                  <a:t>Analyses</a:t>
                </a:r>
              </a:p>
            </p:txBody>
          </p:sp>
        </p:grpSp>
        <p:grpSp>
          <p:nvGrpSpPr>
            <p:cNvPr id="29703" name="Groupe 13"/>
            <p:cNvGrpSpPr>
              <a:grpSpLocks/>
            </p:cNvGrpSpPr>
            <p:nvPr/>
          </p:nvGrpSpPr>
          <p:grpSpPr bwMode="auto">
            <a:xfrm>
              <a:off x="1187137" y="2030413"/>
              <a:ext cx="6917052" cy="3615691"/>
              <a:chOff x="1143896" y="2365983"/>
              <a:chExt cx="6916820" cy="3615861"/>
            </a:xfrm>
          </p:grpSpPr>
          <p:sp>
            <p:nvSpPr>
              <p:cNvPr id="104" name="Rectangle 103"/>
              <p:cNvSpPr/>
              <p:nvPr/>
            </p:nvSpPr>
            <p:spPr>
              <a:xfrm>
                <a:off x="2446250" y="2366751"/>
                <a:ext cx="3574744" cy="42062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Littérature scientifique</a:t>
                </a:r>
              </a:p>
            </p:txBody>
          </p:sp>
          <p:sp>
            <p:nvSpPr>
              <p:cNvPr id="105" name="Rectangle 104"/>
              <p:cNvSpPr/>
              <p:nvPr/>
            </p:nvSpPr>
            <p:spPr>
              <a:xfrm>
                <a:off x="2446250" y="2719126"/>
                <a:ext cx="3573157" cy="420629"/>
              </a:xfrm>
              <a:prstGeom prst="rect">
                <a:avLst/>
              </a:prstGeom>
              <a:gradFill rotWithShape="1">
                <a:gsLst>
                  <a:gs pos="0">
                    <a:srgbClr val="F79646">
                      <a:tint val="50000"/>
                      <a:satMod val="300000"/>
                    </a:srgbClr>
                  </a:gs>
                  <a:gs pos="19000">
                    <a:srgbClr val="F79646">
                      <a:lumMod val="20000"/>
                      <a:lumOff val="8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Littérature gouvernementale/pratique</a:t>
                </a:r>
              </a:p>
            </p:txBody>
          </p:sp>
          <p:sp>
            <p:nvSpPr>
              <p:cNvPr id="106" name="Organigramme : Terminateur 105"/>
              <p:cNvSpPr/>
              <p:nvPr/>
            </p:nvSpPr>
            <p:spPr>
              <a:xfrm>
                <a:off x="5914623" y="2447242"/>
                <a:ext cx="1848638" cy="271106"/>
              </a:xfrm>
              <a:prstGeom prst="flowChartTerminator">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fr-CA" sz="1200" b="1" kern="0" dirty="0">
                    <a:solidFill>
                      <a:prstClr val="white"/>
                    </a:solidFill>
                    <a:latin typeface="Calibri"/>
                    <a:cs typeface="+mn-cs"/>
                  </a:rPr>
                  <a:t>125 articles recensés</a:t>
                </a:r>
              </a:p>
            </p:txBody>
          </p:sp>
          <p:sp>
            <p:nvSpPr>
              <p:cNvPr id="107" name="ZoneTexte 106"/>
              <p:cNvSpPr txBox="1"/>
              <p:nvPr/>
            </p:nvSpPr>
            <p:spPr>
              <a:xfrm>
                <a:off x="1143896" y="2380688"/>
                <a:ext cx="1297940" cy="360115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457200" fontAlgn="auto">
                  <a:spcBef>
                    <a:spcPts val="0"/>
                  </a:spcBef>
                  <a:spcAft>
                    <a:spcPts val="0"/>
                  </a:spcAft>
                  <a:defRPr/>
                </a:pPr>
                <a:endParaRPr lang="fr-CA" sz="2600" b="1" kern="0" dirty="0">
                  <a:solidFill>
                    <a:prstClr val="white"/>
                  </a:solidFill>
                  <a:latin typeface="Calibri"/>
                  <a:cs typeface="+mn-cs"/>
                </a:endParaRPr>
              </a:p>
              <a:p>
                <a:pPr defTabSz="457200" fontAlgn="auto">
                  <a:spcBef>
                    <a:spcPts val="0"/>
                  </a:spcBef>
                  <a:spcAft>
                    <a:spcPts val="0"/>
                  </a:spcAft>
                  <a:defRPr/>
                </a:pPr>
                <a:endParaRPr lang="fr-CA" sz="2600" b="1" kern="0" dirty="0">
                  <a:solidFill>
                    <a:prstClr val="white"/>
                  </a:solidFill>
                  <a:latin typeface="Calibri"/>
                  <a:cs typeface="+mn-cs"/>
                </a:endParaRPr>
              </a:p>
              <a:p>
                <a:pPr defTabSz="457200" fontAlgn="auto">
                  <a:spcBef>
                    <a:spcPts val="0"/>
                  </a:spcBef>
                  <a:spcAft>
                    <a:spcPts val="0"/>
                  </a:spcAft>
                  <a:defRPr/>
                </a:pPr>
                <a:endParaRPr lang="fr-CA" sz="2600" b="1" kern="0" dirty="0">
                  <a:solidFill>
                    <a:prstClr val="white"/>
                  </a:solidFill>
                  <a:latin typeface="Calibri"/>
                  <a:cs typeface="+mn-cs"/>
                </a:endParaRPr>
              </a:p>
              <a:p>
                <a:pPr defTabSz="457200" fontAlgn="auto">
                  <a:spcBef>
                    <a:spcPts val="0"/>
                  </a:spcBef>
                  <a:spcAft>
                    <a:spcPts val="0"/>
                  </a:spcAft>
                  <a:defRPr/>
                </a:pPr>
                <a:endParaRPr lang="fr-CA" sz="2500" b="1" kern="0" dirty="0">
                  <a:solidFill>
                    <a:prstClr val="white"/>
                  </a:solidFill>
                  <a:latin typeface="Calibri"/>
                  <a:cs typeface="+mn-cs"/>
                </a:endParaRPr>
              </a:p>
              <a:p>
                <a:pPr defTabSz="457200" fontAlgn="auto">
                  <a:spcBef>
                    <a:spcPts val="0"/>
                  </a:spcBef>
                  <a:spcAft>
                    <a:spcPts val="0"/>
                  </a:spcAft>
                  <a:defRPr/>
                </a:pPr>
                <a:r>
                  <a:rPr lang="fr-CA" b="1" kern="0" dirty="0">
                    <a:solidFill>
                      <a:prstClr val="white"/>
                    </a:solidFill>
                    <a:latin typeface="Calibri"/>
                    <a:cs typeface="+mn-cs"/>
                  </a:rPr>
                  <a:t>10 collectes</a:t>
                </a:r>
              </a:p>
              <a:p>
                <a:pPr defTabSz="457200" fontAlgn="auto">
                  <a:spcBef>
                    <a:spcPts val="0"/>
                  </a:spcBef>
                  <a:spcAft>
                    <a:spcPts val="0"/>
                  </a:spcAft>
                  <a:defRPr/>
                </a:pPr>
                <a:endParaRPr lang="fr-CA" sz="1900" b="1" kern="0" dirty="0">
                  <a:solidFill>
                    <a:prstClr val="white"/>
                  </a:solidFill>
                  <a:latin typeface="Calibri"/>
                  <a:cs typeface="+mn-cs"/>
                </a:endParaRPr>
              </a:p>
              <a:p>
                <a:pPr defTabSz="457200" fontAlgn="auto">
                  <a:spcBef>
                    <a:spcPts val="0"/>
                  </a:spcBef>
                  <a:spcAft>
                    <a:spcPts val="0"/>
                  </a:spcAft>
                  <a:defRPr/>
                </a:pPr>
                <a:endParaRPr lang="fr-CA" sz="1900" b="1" kern="0" dirty="0">
                  <a:solidFill>
                    <a:prstClr val="white"/>
                  </a:solidFill>
                  <a:latin typeface="Calibri"/>
                  <a:cs typeface="+mn-cs"/>
                </a:endParaRPr>
              </a:p>
              <a:p>
                <a:pPr defTabSz="457200" fontAlgn="auto">
                  <a:spcBef>
                    <a:spcPts val="0"/>
                  </a:spcBef>
                  <a:spcAft>
                    <a:spcPts val="0"/>
                  </a:spcAft>
                  <a:defRPr/>
                </a:pPr>
                <a:endParaRPr lang="fr-CA" sz="2200" b="1" kern="0" dirty="0">
                  <a:solidFill>
                    <a:prstClr val="white"/>
                  </a:solidFill>
                  <a:latin typeface="Calibri"/>
                  <a:cs typeface="+mn-cs"/>
                </a:endParaRPr>
              </a:p>
              <a:p>
                <a:pPr defTabSz="457200" fontAlgn="auto">
                  <a:spcBef>
                    <a:spcPts val="0"/>
                  </a:spcBef>
                  <a:spcAft>
                    <a:spcPts val="0"/>
                  </a:spcAft>
                  <a:defRPr/>
                </a:pPr>
                <a:endParaRPr lang="fr-CA" sz="2000" b="1" kern="0" dirty="0">
                  <a:solidFill>
                    <a:prstClr val="white"/>
                  </a:solidFill>
                  <a:latin typeface="Calibri"/>
                  <a:cs typeface="+mn-cs"/>
                </a:endParaRPr>
              </a:p>
              <a:p>
                <a:pPr defTabSz="457200" fontAlgn="auto">
                  <a:spcBef>
                    <a:spcPts val="0"/>
                  </a:spcBef>
                  <a:spcAft>
                    <a:spcPts val="0"/>
                  </a:spcAft>
                  <a:defRPr/>
                </a:pPr>
                <a:endParaRPr lang="fr-CA" sz="2700" b="1" kern="0" dirty="0">
                  <a:solidFill>
                    <a:prstClr val="white"/>
                  </a:solidFill>
                  <a:latin typeface="Calibri"/>
                  <a:cs typeface="+mn-cs"/>
                </a:endParaRPr>
              </a:p>
            </p:txBody>
          </p:sp>
          <p:sp>
            <p:nvSpPr>
              <p:cNvPr id="108" name="Rectangle 107"/>
              <p:cNvSpPr/>
              <p:nvPr/>
            </p:nvSpPr>
            <p:spPr>
              <a:xfrm>
                <a:off x="2446250" y="3060391"/>
                <a:ext cx="3574744" cy="420628"/>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Inventaire des pratiques canadiennes</a:t>
                </a:r>
              </a:p>
            </p:txBody>
          </p:sp>
          <p:sp>
            <p:nvSpPr>
              <p:cNvPr id="109" name="Rectangle 108"/>
              <p:cNvSpPr/>
              <p:nvPr/>
            </p:nvSpPr>
            <p:spPr>
              <a:xfrm>
                <a:off x="2446250" y="3406417"/>
                <a:ext cx="3573157" cy="420628"/>
              </a:xfrm>
              <a:prstGeom prst="rect">
                <a:avLst/>
              </a:prstGeom>
              <a:gradFill rotWithShape="1">
                <a:gsLst>
                  <a:gs pos="0">
                    <a:srgbClr val="F79646">
                      <a:tint val="50000"/>
                      <a:satMod val="300000"/>
                    </a:srgbClr>
                  </a:gs>
                  <a:gs pos="19000">
                    <a:srgbClr val="F79646">
                      <a:lumMod val="20000"/>
                      <a:lumOff val="8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Sondage en ligne</a:t>
                </a:r>
              </a:p>
            </p:txBody>
          </p:sp>
          <p:sp>
            <p:nvSpPr>
              <p:cNvPr id="110" name="Rectangle 109"/>
              <p:cNvSpPr/>
              <p:nvPr/>
            </p:nvSpPr>
            <p:spPr>
              <a:xfrm>
                <a:off x="2446250" y="3763554"/>
                <a:ext cx="3574744" cy="42062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Groupes focalisés-policiers PDQ</a:t>
                </a:r>
              </a:p>
            </p:txBody>
          </p:sp>
          <p:sp>
            <p:nvSpPr>
              <p:cNvPr id="111" name="Rectangle 110"/>
              <p:cNvSpPr/>
              <p:nvPr/>
            </p:nvSpPr>
            <p:spPr>
              <a:xfrm>
                <a:off x="2446250" y="4117517"/>
                <a:ext cx="3573157" cy="420628"/>
              </a:xfrm>
              <a:prstGeom prst="rect">
                <a:avLst/>
              </a:prstGeom>
              <a:gradFill rotWithShape="1">
                <a:gsLst>
                  <a:gs pos="0">
                    <a:srgbClr val="F79646">
                      <a:tint val="50000"/>
                      <a:satMod val="300000"/>
                    </a:srgbClr>
                  </a:gs>
                  <a:gs pos="19000">
                    <a:srgbClr val="F79646">
                      <a:lumMod val="20000"/>
                      <a:lumOff val="8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Groupes focalisés-policiers CE</a:t>
                </a:r>
              </a:p>
            </p:txBody>
          </p:sp>
          <p:sp>
            <p:nvSpPr>
              <p:cNvPr id="112" name="Rectangle 111"/>
              <p:cNvSpPr/>
              <p:nvPr/>
            </p:nvSpPr>
            <p:spPr>
              <a:xfrm>
                <a:off x="2446250" y="4496875"/>
                <a:ext cx="3574744" cy="42062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Observations d’intervention (cobra)</a:t>
                </a:r>
              </a:p>
            </p:txBody>
          </p:sp>
          <p:sp>
            <p:nvSpPr>
              <p:cNvPr id="113" name="Rectangle 112"/>
              <p:cNvSpPr/>
              <p:nvPr/>
            </p:nvSpPr>
            <p:spPr>
              <a:xfrm>
                <a:off x="2446250" y="4857188"/>
                <a:ext cx="3573157" cy="420628"/>
              </a:xfrm>
              <a:prstGeom prst="rect">
                <a:avLst/>
              </a:prstGeom>
              <a:gradFill rotWithShape="1">
                <a:gsLst>
                  <a:gs pos="0">
                    <a:srgbClr val="F79646">
                      <a:tint val="50000"/>
                      <a:satMod val="300000"/>
                    </a:srgbClr>
                  </a:gs>
                  <a:gs pos="19000">
                    <a:srgbClr val="F79646">
                      <a:lumMod val="20000"/>
                      <a:lumOff val="8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Entrevues individuelles-policiers</a:t>
                </a:r>
              </a:p>
            </p:txBody>
          </p:sp>
          <p:sp>
            <p:nvSpPr>
              <p:cNvPr id="114" name="Rectangle 113"/>
              <p:cNvSpPr/>
              <p:nvPr/>
            </p:nvSpPr>
            <p:spPr>
              <a:xfrm>
                <a:off x="2446250" y="5220673"/>
                <a:ext cx="3574744" cy="42062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Entrevues individuelles-partenaires</a:t>
                </a:r>
              </a:p>
            </p:txBody>
          </p:sp>
          <p:sp>
            <p:nvSpPr>
              <p:cNvPr id="115" name="Rectangle 114"/>
              <p:cNvSpPr/>
              <p:nvPr/>
            </p:nvSpPr>
            <p:spPr>
              <a:xfrm>
                <a:off x="2446250" y="5550827"/>
                <a:ext cx="3573157" cy="420629"/>
              </a:xfrm>
              <a:prstGeom prst="rect">
                <a:avLst/>
              </a:prstGeom>
              <a:gradFill rotWithShape="1">
                <a:gsLst>
                  <a:gs pos="0">
                    <a:srgbClr val="F79646">
                      <a:tint val="50000"/>
                      <a:satMod val="300000"/>
                    </a:srgbClr>
                  </a:gs>
                  <a:gs pos="19000">
                    <a:srgbClr val="F79646">
                      <a:lumMod val="20000"/>
                      <a:lumOff val="8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spAutoFit/>
              </a:bodyPr>
              <a:lstStyle/>
              <a:p>
                <a:pPr algn="ctr" defTabSz="457200" fontAlgn="auto">
                  <a:lnSpc>
                    <a:spcPct val="150000"/>
                  </a:lnSpc>
                  <a:spcBef>
                    <a:spcPts val="0"/>
                  </a:spcBef>
                  <a:spcAft>
                    <a:spcPts val="0"/>
                  </a:spcAft>
                  <a:defRPr/>
                </a:pPr>
                <a:r>
                  <a:rPr lang="fr-CA" sz="1400" kern="0" dirty="0">
                    <a:solidFill>
                      <a:prstClr val="black"/>
                    </a:solidFill>
                    <a:latin typeface="Calibri"/>
                    <a:cs typeface="+mn-cs"/>
                  </a:rPr>
                  <a:t>Caractérisation de pratiques valorisées SPVM</a:t>
                </a:r>
              </a:p>
            </p:txBody>
          </p:sp>
          <p:sp>
            <p:nvSpPr>
              <p:cNvPr id="116" name="Organigramme : Terminateur 115"/>
              <p:cNvSpPr/>
              <p:nvPr/>
            </p:nvSpPr>
            <p:spPr>
              <a:xfrm>
                <a:off x="5914641" y="4931789"/>
                <a:ext cx="1849278" cy="271425"/>
              </a:xfrm>
              <a:prstGeom prst="flowChartTerminator">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fontAlgn="auto">
                  <a:spcBef>
                    <a:spcPts val="0"/>
                  </a:spcBef>
                  <a:spcAft>
                    <a:spcPts val="0"/>
                  </a:spcAft>
                  <a:defRPr/>
                </a:pPr>
                <a:r>
                  <a:rPr lang="fr-CA" sz="1200" b="1" kern="0" dirty="0">
                    <a:solidFill>
                      <a:prstClr val="black"/>
                    </a:solidFill>
                    <a:latin typeface="Calibri"/>
                    <a:cs typeface="+mn-cs"/>
                  </a:rPr>
                  <a:t>6 policiers</a:t>
                </a:r>
              </a:p>
            </p:txBody>
          </p:sp>
          <p:sp>
            <p:nvSpPr>
              <p:cNvPr id="117" name="Organigramme : Terminateur 116"/>
              <p:cNvSpPr/>
              <p:nvPr/>
            </p:nvSpPr>
            <p:spPr>
              <a:xfrm>
                <a:off x="5914641" y="2793729"/>
                <a:ext cx="1849278" cy="271424"/>
              </a:xfrm>
              <a:prstGeom prst="flowChartTerminator">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fontAlgn="auto">
                  <a:spcBef>
                    <a:spcPts val="0"/>
                  </a:spcBef>
                  <a:spcAft>
                    <a:spcPts val="0"/>
                  </a:spcAft>
                  <a:defRPr/>
                </a:pPr>
                <a:r>
                  <a:rPr lang="fr-CA" sz="1200" b="1" kern="0" dirty="0">
                    <a:solidFill>
                      <a:prstClr val="black"/>
                    </a:solidFill>
                    <a:latin typeface="Calibri"/>
                    <a:cs typeface="+mn-cs"/>
                  </a:rPr>
                  <a:t>35 ouvrages de +</a:t>
                </a:r>
              </a:p>
            </p:txBody>
          </p:sp>
          <p:sp>
            <p:nvSpPr>
              <p:cNvPr id="118" name="Organigramme : Terminateur 117"/>
              <p:cNvSpPr/>
              <p:nvPr/>
            </p:nvSpPr>
            <p:spPr>
              <a:xfrm>
                <a:off x="5914623" y="3135164"/>
                <a:ext cx="1848638" cy="271106"/>
              </a:xfrm>
              <a:prstGeom prst="flowChartTerminator">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fr-CA" sz="1200" b="1" kern="0" dirty="0">
                    <a:solidFill>
                      <a:prstClr val="white"/>
                    </a:solidFill>
                    <a:latin typeface="Calibri"/>
                    <a:cs typeface="+mn-cs"/>
                  </a:rPr>
                  <a:t>46 services policiers</a:t>
                </a:r>
              </a:p>
            </p:txBody>
          </p:sp>
          <p:sp>
            <p:nvSpPr>
              <p:cNvPr id="119" name="Organigramme : Terminateur 118"/>
              <p:cNvSpPr/>
              <p:nvPr/>
            </p:nvSpPr>
            <p:spPr>
              <a:xfrm>
                <a:off x="5914641" y="3481019"/>
                <a:ext cx="1849278" cy="271425"/>
              </a:xfrm>
              <a:prstGeom prst="flowChartTerminator">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fontAlgn="auto">
                  <a:spcBef>
                    <a:spcPts val="0"/>
                  </a:spcBef>
                  <a:spcAft>
                    <a:spcPts val="0"/>
                  </a:spcAft>
                  <a:defRPr/>
                </a:pPr>
                <a:r>
                  <a:rPr lang="fr-CA" sz="1200" b="1" kern="0" dirty="0">
                    <a:solidFill>
                      <a:prstClr val="black"/>
                    </a:solidFill>
                    <a:latin typeface="Calibri"/>
                    <a:cs typeface="+mn-cs"/>
                  </a:rPr>
                  <a:t>661 policiers</a:t>
                </a:r>
              </a:p>
            </p:txBody>
          </p:sp>
          <p:sp>
            <p:nvSpPr>
              <p:cNvPr id="120" name="Organigramme : Terminateur 119"/>
              <p:cNvSpPr/>
              <p:nvPr/>
            </p:nvSpPr>
            <p:spPr>
              <a:xfrm>
                <a:off x="5914623" y="3837423"/>
                <a:ext cx="1848638" cy="271106"/>
              </a:xfrm>
              <a:prstGeom prst="flowChartTerminator">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fr-CA" sz="1200" b="1" kern="0" dirty="0">
                    <a:solidFill>
                      <a:prstClr val="white"/>
                    </a:solidFill>
                    <a:latin typeface="Calibri"/>
                    <a:cs typeface="+mn-cs"/>
                  </a:rPr>
                  <a:t>117 policiers</a:t>
                </a:r>
              </a:p>
            </p:txBody>
          </p:sp>
          <p:sp>
            <p:nvSpPr>
              <p:cNvPr id="121" name="Organigramme : Terminateur 120"/>
              <p:cNvSpPr/>
              <p:nvPr/>
            </p:nvSpPr>
            <p:spPr>
              <a:xfrm>
                <a:off x="5914641" y="4190532"/>
                <a:ext cx="1849278" cy="271424"/>
              </a:xfrm>
              <a:prstGeom prst="flowChartTerminator">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fontAlgn="auto">
                  <a:spcBef>
                    <a:spcPts val="0"/>
                  </a:spcBef>
                  <a:spcAft>
                    <a:spcPts val="0"/>
                  </a:spcAft>
                  <a:defRPr/>
                </a:pPr>
                <a:r>
                  <a:rPr lang="fr-CA" sz="1200" b="1" kern="0" dirty="0">
                    <a:solidFill>
                      <a:prstClr val="black"/>
                    </a:solidFill>
                    <a:latin typeface="Calibri"/>
                    <a:cs typeface="+mn-cs"/>
                  </a:rPr>
                  <a:t>23 détectives</a:t>
                </a:r>
              </a:p>
            </p:txBody>
          </p:sp>
          <p:sp>
            <p:nvSpPr>
              <p:cNvPr id="122" name="Organigramme : Terminateur 121"/>
              <p:cNvSpPr/>
              <p:nvPr/>
            </p:nvSpPr>
            <p:spPr>
              <a:xfrm>
                <a:off x="5914623" y="4570650"/>
                <a:ext cx="1848638" cy="271106"/>
              </a:xfrm>
              <a:prstGeom prst="flowChartTerminator">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fr-CA" sz="1200" b="1" kern="0" dirty="0">
                    <a:solidFill>
                      <a:prstClr val="white"/>
                    </a:solidFill>
                    <a:latin typeface="Calibri"/>
                    <a:cs typeface="+mn-cs"/>
                  </a:rPr>
                  <a:t>3 généraux, 2 aînés</a:t>
                </a:r>
              </a:p>
            </p:txBody>
          </p:sp>
          <p:sp>
            <p:nvSpPr>
              <p:cNvPr id="123" name="Organigramme : Terminateur 122"/>
              <p:cNvSpPr/>
              <p:nvPr/>
            </p:nvSpPr>
            <p:spPr>
              <a:xfrm>
                <a:off x="5914623" y="5295220"/>
                <a:ext cx="1848638" cy="271106"/>
              </a:xfrm>
              <a:prstGeom prst="flowChartTerminator">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fr-CA" sz="1200" b="1" kern="0" dirty="0">
                    <a:solidFill>
                      <a:prstClr val="white"/>
                    </a:solidFill>
                    <a:latin typeface="Calibri"/>
                    <a:cs typeface="+mn-cs"/>
                  </a:rPr>
                  <a:t>32 représentants</a:t>
                </a:r>
              </a:p>
            </p:txBody>
          </p:sp>
          <p:sp>
            <p:nvSpPr>
              <p:cNvPr id="124" name="Organigramme : Terminateur 123"/>
              <p:cNvSpPr/>
              <p:nvPr/>
            </p:nvSpPr>
            <p:spPr>
              <a:xfrm>
                <a:off x="5914641" y="5625429"/>
                <a:ext cx="1849278" cy="269837"/>
              </a:xfrm>
              <a:prstGeom prst="flowChartTerminator">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457200" fontAlgn="auto">
                  <a:spcBef>
                    <a:spcPts val="0"/>
                  </a:spcBef>
                  <a:spcAft>
                    <a:spcPts val="0"/>
                  </a:spcAft>
                  <a:defRPr/>
                </a:pPr>
                <a:r>
                  <a:rPr lang="fr-CA" sz="1200" b="1" kern="0" dirty="0">
                    <a:solidFill>
                      <a:prstClr val="black"/>
                    </a:solidFill>
                    <a:latin typeface="Calibri"/>
                    <a:cs typeface="+mn-cs"/>
                  </a:rPr>
                  <a:t>4 ac+8 asc+2 </a:t>
                </a:r>
                <a:r>
                  <a:rPr lang="fr-CA" sz="1200" b="1" kern="0" dirty="0" err="1">
                    <a:solidFill>
                      <a:prstClr val="black"/>
                    </a:solidFill>
                    <a:latin typeface="Calibri"/>
                    <a:cs typeface="+mn-cs"/>
                  </a:rPr>
                  <a:t>proj.spéc</a:t>
                </a:r>
                <a:r>
                  <a:rPr lang="fr-CA" sz="1200" b="1" kern="0" dirty="0">
                    <a:solidFill>
                      <a:prstClr val="black"/>
                    </a:solidFill>
                    <a:latin typeface="Calibri"/>
                    <a:cs typeface="+mn-cs"/>
                  </a:rPr>
                  <a:t>.</a:t>
                </a:r>
              </a:p>
            </p:txBody>
          </p:sp>
          <p:sp>
            <p:nvSpPr>
              <p:cNvPr id="125" name="Accolade fermante 124"/>
              <p:cNvSpPr/>
              <p:nvPr/>
            </p:nvSpPr>
            <p:spPr>
              <a:xfrm>
                <a:off x="7763919" y="2396910"/>
                <a:ext cx="296838" cy="3569783"/>
              </a:xfrm>
              <a:prstGeom prst="rightBrace">
                <a:avLst/>
              </a:prstGeom>
              <a:noFill/>
              <a:ln w="12700"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black"/>
                  </a:solidFill>
                  <a:latin typeface="Calibri"/>
                  <a:cs typeface="+mn-cs"/>
                </a:endParaRPr>
              </a:p>
            </p:txBody>
          </p:sp>
        </p:grpSp>
        <p:sp>
          <p:nvSpPr>
            <p:cNvPr id="103" name="Flèche courbée vers la gauche 102"/>
            <p:cNvSpPr/>
            <p:nvPr/>
          </p:nvSpPr>
          <p:spPr>
            <a:xfrm>
              <a:off x="8191538" y="3619970"/>
              <a:ext cx="719100" cy="2490318"/>
            </a:xfrm>
            <a:prstGeom prst="curvedLeftArrow">
              <a:avLst/>
            </a:prstGeom>
            <a:solidFill>
              <a:sysClr val="window" lastClr="FFFFFF">
                <a:lumMod val="75000"/>
              </a:sysClr>
            </a:solidFill>
            <a:ln w="25400"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black"/>
                </a:solidFill>
                <a:latin typeface="Calibri"/>
                <a:cs typeface="+mn-cs"/>
              </a:endParaRPr>
            </a:p>
          </p:txBody>
        </p:sp>
      </p:grpSp>
      <p:sp>
        <p:nvSpPr>
          <p:cNvPr id="29699" name="ZoneTexte 5"/>
          <p:cNvSpPr txBox="1">
            <a:spLocks noChangeArrowheads="1"/>
          </p:cNvSpPr>
          <p:nvPr>
            <p:custDataLst>
              <p:tags r:id="rId1"/>
            </p:custDataLst>
          </p:nvPr>
        </p:nvSpPr>
        <p:spPr bwMode="auto">
          <a:xfrm>
            <a:off x="-395288" y="212725"/>
            <a:ext cx="880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2400" b="1">
                <a:solidFill>
                  <a:srgbClr val="FFFFFF"/>
                </a:solidFill>
                <a:latin typeface="Helvetica Neue" charset="0"/>
              </a:rPr>
              <a:t>An 1. Objectifs 1 et 2:</a:t>
            </a:r>
          </a:p>
          <a:p>
            <a:pPr algn="ctr" eaLnBrk="1" hangingPunct="1">
              <a:lnSpc>
                <a:spcPct val="100000"/>
              </a:lnSpc>
              <a:spcBef>
                <a:spcPct val="0"/>
              </a:spcBef>
              <a:buFontTx/>
              <a:buNone/>
            </a:pPr>
            <a:r>
              <a:rPr lang="fr-CA" altLang="fr-FR" sz="2400" b="1">
                <a:solidFill>
                  <a:srgbClr val="FFFFFF"/>
                </a:solidFill>
                <a:latin typeface="Helvetica Neue" charset="0"/>
              </a:rPr>
              <a:t>Documenter les besoins et pratiques existants </a:t>
            </a:r>
          </a:p>
        </p:txBody>
      </p:sp>
      <p:sp>
        <p:nvSpPr>
          <p:cNvPr id="36"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17</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e 24"/>
          <p:cNvGrpSpPr>
            <a:grpSpLocks/>
          </p:cNvGrpSpPr>
          <p:nvPr/>
        </p:nvGrpSpPr>
        <p:grpSpPr bwMode="auto">
          <a:xfrm>
            <a:off x="704850" y="2208213"/>
            <a:ext cx="14516100" cy="3370262"/>
            <a:chOff x="-618008" y="2354263"/>
            <a:chExt cx="13888590" cy="2997200"/>
          </a:xfrm>
        </p:grpSpPr>
        <p:graphicFrame>
          <p:nvGraphicFramePr>
            <p:cNvPr id="26" name="Diagramme 25"/>
            <p:cNvGraphicFramePr/>
            <p:nvPr/>
          </p:nvGraphicFramePr>
          <p:xfrm>
            <a:off x="-618008" y="2930396"/>
            <a:ext cx="7395948" cy="1368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7" name="Diagramme 26"/>
            <p:cNvGraphicFramePr/>
            <p:nvPr/>
          </p:nvGraphicFramePr>
          <p:xfrm>
            <a:off x="4378102" y="2851397"/>
            <a:ext cx="8892480" cy="15121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30728" name="Groupe 59"/>
            <p:cNvGrpSpPr>
              <a:grpSpLocks/>
            </p:cNvGrpSpPr>
            <p:nvPr/>
          </p:nvGrpSpPr>
          <p:grpSpPr bwMode="auto">
            <a:xfrm>
              <a:off x="306388" y="2354263"/>
              <a:ext cx="5570537" cy="576262"/>
              <a:chOff x="395536" y="3573016"/>
              <a:chExt cx="5760640" cy="792088"/>
            </a:xfrm>
          </p:grpSpPr>
          <p:sp>
            <p:nvSpPr>
              <p:cNvPr id="32" name="Flèche droite 31"/>
              <p:cNvSpPr/>
              <p:nvPr/>
            </p:nvSpPr>
            <p:spPr>
              <a:xfrm>
                <a:off x="396155" y="3573016"/>
                <a:ext cx="5759788" cy="791735"/>
              </a:xfrm>
              <a:prstGeom prst="rightArrow">
                <a:avLst/>
              </a:prstGeom>
              <a:noFill/>
              <a:ln w="25400" cap="flat" cmpd="sng" algn="ctr">
                <a:solidFill>
                  <a:sysClr val="windowText" lastClr="000000"/>
                </a:solidFill>
                <a:prstDash val="solid"/>
              </a:ln>
              <a:effectLst>
                <a:outerShdw blurRad="76200" dir="13500000" sy="23000" kx="1200000" algn="br" rotWithShape="0">
                  <a:prstClr val="black">
                    <a:alpha val="20000"/>
                  </a:prstClr>
                </a:outerShdw>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33" name="ZoneTexte 32"/>
              <p:cNvSpPr txBox="1"/>
              <p:nvPr/>
            </p:nvSpPr>
            <p:spPr>
              <a:xfrm>
                <a:off x="1946444" y="3714674"/>
                <a:ext cx="2654498" cy="508418"/>
              </a:xfrm>
              <a:prstGeom prst="rect">
                <a:avLst/>
              </a:prstGeom>
              <a:noFill/>
            </p:spPr>
            <p:txBody>
              <a:bodyPr wrap="none" anchor="ctr">
                <a:spAutoFit/>
              </a:bodyPr>
              <a:lstStyle/>
              <a:p>
                <a:pPr defTabSz="457200" fontAlgn="auto">
                  <a:spcBef>
                    <a:spcPts val="0"/>
                  </a:spcBef>
                  <a:spcAft>
                    <a:spcPts val="0"/>
                  </a:spcAft>
                  <a:defRPr/>
                </a:pPr>
                <a:r>
                  <a:rPr lang="fr-CA" b="1" kern="0" dirty="0">
                    <a:solidFill>
                      <a:prstClr val="black"/>
                    </a:solidFill>
                    <a:effectLst>
                      <a:outerShdw blurRad="38100" dist="38100" dir="2700000" algn="tl">
                        <a:srgbClr val="000000">
                          <a:alpha val="43137"/>
                        </a:srgbClr>
                      </a:outerShdw>
                    </a:effectLst>
                    <a:latin typeface="Calibri"/>
                    <a:cs typeface="+mn-cs"/>
                  </a:rPr>
                  <a:t>5 volets de l’intervention</a:t>
                </a:r>
              </a:p>
            </p:txBody>
          </p:sp>
        </p:grpSp>
        <p:grpSp>
          <p:nvGrpSpPr>
            <p:cNvPr id="30729" name="Groupe 73"/>
            <p:cNvGrpSpPr>
              <a:grpSpLocks/>
            </p:cNvGrpSpPr>
            <p:nvPr/>
          </p:nvGrpSpPr>
          <p:grpSpPr bwMode="auto">
            <a:xfrm rot="-5400000">
              <a:off x="6954044" y="3626644"/>
              <a:ext cx="992188" cy="2457450"/>
              <a:chOff x="1745140" y="3573016"/>
              <a:chExt cx="4411024" cy="792088"/>
            </a:xfrm>
          </p:grpSpPr>
          <p:sp>
            <p:nvSpPr>
              <p:cNvPr id="30" name="Flèche droite 29"/>
              <p:cNvSpPr/>
              <p:nvPr/>
            </p:nvSpPr>
            <p:spPr>
              <a:xfrm>
                <a:off x="2711707" y="3573039"/>
                <a:ext cx="3426919" cy="792117"/>
              </a:xfrm>
              <a:prstGeom prst="rightArrow">
                <a:avLst>
                  <a:gd name="adj1" fmla="val 66411"/>
                  <a:gd name="adj2" fmla="val 50000"/>
                </a:avLst>
              </a:prstGeom>
              <a:noFill/>
              <a:ln w="25400" cap="flat" cmpd="sng" algn="ctr">
                <a:solidFill>
                  <a:sysClr val="windowText" lastClr="000000"/>
                </a:solidFill>
                <a:prstDash val="solid"/>
              </a:ln>
              <a:effectLst>
                <a:outerShdw blurRad="76200" dir="13500000" sy="23000" kx="1200000" algn="br" rotWithShape="0">
                  <a:prstClr val="black">
                    <a:alpha val="20000"/>
                  </a:prstClr>
                </a:outerShdw>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31" name="ZoneTexte 30"/>
              <p:cNvSpPr txBox="1"/>
              <p:nvPr/>
            </p:nvSpPr>
            <p:spPr>
              <a:xfrm>
                <a:off x="1726307" y="3754668"/>
                <a:ext cx="3426919" cy="433265"/>
              </a:xfrm>
              <a:prstGeom prst="rect">
                <a:avLst/>
              </a:prstGeom>
              <a:noFill/>
            </p:spPr>
            <p:txBody>
              <a:bodyPr vert="vert" wrap="none">
                <a:spAutoFit/>
              </a:bodyPr>
              <a:lstStyle/>
              <a:p>
                <a:pPr algn="ctr" defTabSz="457200" fontAlgn="auto">
                  <a:lnSpc>
                    <a:spcPts val="1500"/>
                  </a:lnSpc>
                  <a:spcBef>
                    <a:spcPts val="0"/>
                  </a:spcBef>
                  <a:spcAft>
                    <a:spcPts val="0"/>
                  </a:spcAft>
                  <a:defRPr/>
                </a:pPr>
                <a:r>
                  <a:rPr lang="fr-CA" b="1" kern="0" dirty="0">
                    <a:solidFill>
                      <a:prstClr val="black"/>
                    </a:solidFill>
                    <a:effectLst>
                      <a:outerShdw blurRad="38100" dist="38100" dir="2700000" algn="tl">
                        <a:srgbClr val="000000">
                          <a:alpha val="43137"/>
                        </a:srgbClr>
                      </a:outerShdw>
                    </a:effectLst>
                    <a:latin typeface="Calibri"/>
                    <a:cs typeface="+mn-cs"/>
                  </a:rPr>
                  <a:t>4 stratégies</a:t>
                </a:r>
              </a:p>
              <a:p>
                <a:pPr algn="ctr" defTabSz="457200" fontAlgn="auto">
                  <a:lnSpc>
                    <a:spcPts val="1500"/>
                  </a:lnSpc>
                  <a:spcBef>
                    <a:spcPts val="0"/>
                  </a:spcBef>
                  <a:spcAft>
                    <a:spcPts val="0"/>
                  </a:spcAft>
                  <a:defRPr/>
                </a:pPr>
                <a:r>
                  <a:rPr lang="fr-CA" b="1" kern="0" dirty="0">
                    <a:solidFill>
                      <a:prstClr val="black"/>
                    </a:solidFill>
                    <a:effectLst>
                      <a:outerShdw blurRad="38100" dist="38100" dir="2700000" algn="tl">
                        <a:srgbClr val="000000">
                          <a:alpha val="43137"/>
                        </a:srgbClr>
                      </a:outerShdw>
                    </a:effectLst>
                    <a:latin typeface="Calibri"/>
                    <a:cs typeface="+mn-cs"/>
                  </a:rPr>
                  <a:t>transversales</a:t>
                </a:r>
              </a:p>
            </p:txBody>
          </p:sp>
        </p:grpSp>
      </p:grpSp>
      <p:sp>
        <p:nvSpPr>
          <p:cNvPr id="34" name="Rectangle 33"/>
          <p:cNvSpPr/>
          <p:nvPr>
            <p:custDataLst>
              <p:tags r:id="rId1"/>
            </p:custDataLst>
          </p:nvPr>
        </p:nvSpPr>
        <p:spPr>
          <a:xfrm>
            <a:off x="8461375" y="428625"/>
            <a:ext cx="2714625" cy="460375"/>
          </a:xfrm>
          <a:prstGeom prst="rect">
            <a:avLst/>
          </a:prstGeom>
        </p:spPr>
        <p:txBody>
          <a:bodyPr wrap="none">
            <a:spAutoFit/>
          </a:bodyPr>
          <a:lstStyle/>
          <a:p>
            <a:pPr>
              <a:defRPr/>
            </a:pPr>
            <a:r>
              <a:rPr lang="fr-CA" sz="2400" b="1" i="1" dirty="0">
                <a:solidFill>
                  <a:schemeClr val="bg1"/>
                </a:solidFill>
                <a:latin typeface="+mn-lt"/>
              </a:rPr>
              <a:t>Schéma de pratique</a:t>
            </a:r>
          </a:p>
        </p:txBody>
      </p:sp>
      <p:sp>
        <p:nvSpPr>
          <p:cNvPr id="30724" name="ZoneTexte 5"/>
          <p:cNvSpPr txBox="1">
            <a:spLocks noChangeArrowheads="1"/>
          </p:cNvSpPr>
          <p:nvPr>
            <p:custDataLst>
              <p:tags r:id="rId2"/>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15"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18</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e 39"/>
          <p:cNvGrpSpPr>
            <a:grpSpLocks/>
          </p:cNvGrpSpPr>
          <p:nvPr/>
        </p:nvGrpSpPr>
        <p:grpSpPr bwMode="auto">
          <a:xfrm>
            <a:off x="1666875" y="1384300"/>
            <a:ext cx="8472488" cy="5143500"/>
            <a:chOff x="493162" y="1281113"/>
            <a:chExt cx="8471451" cy="5143500"/>
          </a:xfrm>
        </p:grpSpPr>
        <p:graphicFrame>
          <p:nvGraphicFramePr>
            <p:cNvPr id="41" name="Diagramme 40"/>
            <p:cNvGraphicFramePr/>
            <p:nvPr/>
          </p:nvGraphicFramePr>
          <p:xfrm>
            <a:off x="493162" y="1856727"/>
            <a:ext cx="8130751" cy="16561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1752" name="Groupe 59"/>
            <p:cNvGrpSpPr>
              <a:grpSpLocks/>
            </p:cNvGrpSpPr>
            <p:nvPr/>
          </p:nvGrpSpPr>
          <p:grpSpPr bwMode="auto">
            <a:xfrm>
              <a:off x="1187450" y="1281113"/>
              <a:ext cx="6769100" cy="576262"/>
              <a:chOff x="395536" y="3573016"/>
              <a:chExt cx="5760640" cy="792088"/>
            </a:xfrm>
          </p:grpSpPr>
          <p:sp>
            <p:nvSpPr>
              <p:cNvPr id="53" name="Flèche droite 52"/>
              <p:cNvSpPr/>
              <p:nvPr/>
            </p:nvSpPr>
            <p:spPr>
              <a:xfrm>
                <a:off x="394996" y="3573016"/>
                <a:ext cx="5761285" cy="792089"/>
              </a:xfrm>
              <a:prstGeom prst="rightArrow">
                <a:avLst/>
              </a:prstGeom>
              <a:noFill/>
              <a:ln w="25400" cap="flat" cmpd="sng" algn="ctr">
                <a:solidFill>
                  <a:sysClr val="windowText" lastClr="000000"/>
                </a:solidFill>
                <a:prstDash val="solid"/>
              </a:ln>
              <a:effectLst>
                <a:outerShdw blurRad="76200" dir="13500000" sy="23000" kx="1200000" algn="br" rotWithShape="0">
                  <a:prstClr val="black">
                    <a:alpha val="20000"/>
                  </a:prstClr>
                </a:outerShdw>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4" name="ZoneTexte 53"/>
              <p:cNvSpPr txBox="1"/>
              <p:nvPr/>
            </p:nvSpPr>
            <p:spPr>
              <a:xfrm>
                <a:off x="1945747" y="3714851"/>
                <a:ext cx="2655730" cy="508420"/>
              </a:xfrm>
              <a:prstGeom prst="rect">
                <a:avLst/>
              </a:prstGeom>
              <a:noFill/>
            </p:spPr>
            <p:txBody>
              <a:bodyPr wrap="none" anchor="ctr">
                <a:spAutoFit/>
              </a:bodyPr>
              <a:lstStyle/>
              <a:p>
                <a:pPr defTabSz="457200" fontAlgn="auto">
                  <a:spcBef>
                    <a:spcPts val="0"/>
                  </a:spcBef>
                  <a:spcAft>
                    <a:spcPts val="0"/>
                  </a:spcAft>
                  <a:defRPr/>
                </a:pPr>
                <a:r>
                  <a:rPr lang="fr-CA" b="1" kern="0" dirty="0">
                    <a:solidFill>
                      <a:prstClr val="black"/>
                    </a:solidFill>
                    <a:effectLst>
                      <a:outerShdw blurRad="38100" dist="38100" dir="2700000" algn="tl">
                        <a:srgbClr val="000000">
                          <a:alpha val="43137"/>
                        </a:srgbClr>
                      </a:outerShdw>
                    </a:effectLst>
                    <a:latin typeface="Calibri"/>
                    <a:cs typeface="+mn-cs"/>
                  </a:rPr>
                  <a:t>5 volets de l’intervention</a:t>
                </a:r>
              </a:p>
            </p:txBody>
          </p:sp>
        </p:grpSp>
        <p:sp>
          <p:nvSpPr>
            <p:cNvPr id="43" name="Rectangle 62"/>
            <p:cNvSpPr>
              <a:spLocks noChangeArrowheads="1"/>
            </p:cNvSpPr>
            <p:nvPr/>
          </p:nvSpPr>
          <p:spPr bwMode="auto">
            <a:xfrm>
              <a:off x="6005875" y="3667126"/>
              <a:ext cx="2958738" cy="1131887"/>
            </a:xfrm>
            <a:prstGeom prst="rect">
              <a:avLst/>
            </a:prstGeom>
            <a:noFill/>
            <a:ln w="9525">
              <a:noFill/>
              <a:miter lim="800000"/>
              <a:headEnd/>
              <a:tailEnd/>
            </a:ln>
          </p:spPr>
          <p:txBody>
            <a:bodyPr>
              <a:spAutoFit/>
            </a:bodyPr>
            <a:lstStyle/>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10.</a:t>
              </a:r>
              <a:r>
                <a:rPr lang="fr-CA" sz="1200" kern="0" dirty="0">
                  <a:solidFill>
                    <a:srgbClr val="000000"/>
                  </a:solidFill>
                  <a:latin typeface="Calibri" pitchFamily="34" charset="0"/>
                  <a:cs typeface="+mn-cs"/>
                </a:rPr>
                <a:t> Développer le soutien aux enquêteurs</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11. </a:t>
              </a:r>
              <a:r>
                <a:rPr lang="fr-CA" sz="1200" kern="0" dirty="0">
                  <a:solidFill>
                    <a:srgbClr val="000000"/>
                  </a:solidFill>
                  <a:latin typeface="Calibri" pitchFamily="34" charset="0"/>
                  <a:cs typeface="+mn-cs"/>
                </a:rPr>
                <a:t>Optimiser le soutien aux victimes aînées</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12.</a:t>
              </a:r>
              <a:r>
                <a:rPr lang="fr-CA" sz="1200" kern="0" dirty="0">
                  <a:solidFill>
                    <a:srgbClr val="000000"/>
                  </a:solidFill>
                  <a:latin typeface="Calibri" pitchFamily="34" charset="0"/>
                  <a:cs typeface="+mn-cs"/>
                </a:rPr>
                <a:t> Favoriser réduction</a:t>
              </a:r>
              <a:r>
                <a:rPr lang="fr-CA" sz="1200" kern="0" dirty="0">
                  <a:solidFill>
                    <a:srgbClr val="000000"/>
                  </a:solidFill>
                  <a:latin typeface="Calibri" pitchFamily="34" charset="0"/>
                  <a:cs typeface="+mn-cs"/>
                  <a:sym typeface="Wingdings" pitchFamily="2" charset="2"/>
                </a:rPr>
                <a:t> </a:t>
              </a:r>
              <a:r>
                <a:rPr lang="fr-CA" sz="1200" kern="0" dirty="0">
                  <a:solidFill>
                    <a:srgbClr val="000000"/>
                  </a:solidFill>
                  <a:latin typeface="Calibri" pitchFamily="34" charset="0"/>
                  <a:cs typeface="+mn-cs"/>
                </a:rPr>
                <a:t>des délais </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13.</a:t>
              </a:r>
              <a:r>
                <a:rPr lang="fr-CA" sz="1200" kern="0" dirty="0">
                  <a:solidFill>
                    <a:srgbClr val="000000"/>
                  </a:solidFill>
                  <a:latin typeface="Calibri" pitchFamily="34" charset="0"/>
                  <a:cs typeface="+mn-cs"/>
                </a:rPr>
                <a:t> Améliorer aisance/efficacité des enquêteurs</a:t>
              </a:r>
            </a:p>
          </p:txBody>
        </p:sp>
        <p:sp>
          <p:nvSpPr>
            <p:cNvPr id="44" name="Rectangle 63"/>
            <p:cNvSpPr>
              <a:spLocks noChangeArrowheads="1"/>
            </p:cNvSpPr>
            <p:nvPr/>
          </p:nvSpPr>
          <p:spPr bwMode="auto">
            <a:xfrm>
              <a:off x="847132" y="3676651"/>
              <a:ext cx="2150799" cy="868362"/>
            </a:xfrm>
            <a:prstGeom prst="rect">
              <a:avLst/>
            </a:prstGeom>
            <a:noFill/>
            <a:ln w="9525">
              <a:noFill/>
              <a:miter lim="800000"/>
              <a:headEnd/>
              <a:tailEnd/>
            </a:ln>
          </p:spPr>
          <p:txBody>
            <a:bodyPr>
              <a:spAutoFit/>
            </a:bodyPr>
            <a:lstStyle/>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1.</a:t>
              </a:r>
              <a:r>
                <a:rPr lang="fr-CA" sz="1200" kern="0" dirty="0">
                  <a:solidFill>
                    <a:srgbClr val="000000"/>
                  </a:solidFill>
                  <a:latin typeface="Calibri" pitchFamily="34" charset="0"/>
                  <a:cs typeface="+mn-cs"/>
                </a:rPr>
                <a:t> Renforcer une stratégie commune de prévention</a:t>
              </a:r>
            </a:p>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2. </a:t>
              </a:r>
              <a:r>
                <a:rPr lang="fr-CA" sz="1200" kern="0" dirty="0">
                  <a:solidFill>
                    <a:srgbClr val="000000"/>
                  </a:solidFill>
                  <a:latin typeface="Calibri" pitchFamily="34" charset="0"/>
                  <a:cs typeface="+mn-cs"/>
                </a:rPr>
                <a:t>Faire rayonner la prévention auprès des aînés immigrants </a:t>
              </a:r>
            </a:p>
          </p:txBody>
        </p:sp>
        <p:sp>
          <p:nvSpPr>
            <p:cNvPr id="45" name="Rectangle 64"/>
            <p:cNvSpPr>
              <a:spLocks noChangeArrowheads="1"/>
            </p:cNvSpPr>
            <p:nvPr/>
          </p:nvSpPr>
          <p:spPr bwMode="auto">
            <a:xfrm>
              <a:off x="1913801" y="4976813"/>
              <a:ext cx="2455561" cy="1054100"/>
            </a:xfrm>
            <a:prstGeom prst="rect">
              <a:avLst/>
            </a:prstGeom>
            <a:noFill/>
            <a:ln w="9525">
              <a:noFill/>
              <a:miter lim="800000"/>
              <a:headEnd/>
              <a:tailEnd/>
            </a:ln>
          </p:spPr>
          <p:txBody>
            <a:bodyPr>
              <a:spAutoFit/>
            </a:bodyPr>
            <a:lstStyle/>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3.</a:t>
              </a:r>
              <a:r>
                <a:rPr lang="fr-CA" sz="1200" kern="0" dirty="0">
                  <a:solidFill>
                    <a:srgbClr val="000000"/>
                  </a:solidFill>
                  <a:latin typeface="Calibri" pitchFamily="34" charset="0"/>
                  <a:cs typeface="+mn-cs"/>
                </a:rPr>
                <a:t> Améliorer connaissances + compréhension pour détecter la maltraitance chez les aînés </a:t>
              </a:r>
            </a:p>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4. </a:t>
              </a:r>
              <a:r>
                <a:rPr lang="fr-CA" sz="1200" kern="0" dirty="0">
                  <a:solidFill>
                    <a:srgbClr val="000000"/>
                  </a:solidFill>
                  <a:latin typeface="Calibri" pitchFamily="34" charset="0"/>
                  <a:cs typeface="+mn-cs"/>
                </a:rPr>
                <a:t>Soutenir les patrouilleurs dans la détection de la maltraitance</a:t>
              </a:r>
            </a:p>
          </p:txBody>
        </p:sp>
        <p:sp>
          <p:nvSpPr>
            <p:cNvPr id="46" name="Rectangle 65"/>
            <p:cNvSpPr>
              <a:spLocks noChangeArrowheads="1"/>
            </p:cNvSpPr>
            <p:nvPr/>
          </p:nvSpPr>
          <p:spPr bwMode="auto">
            <a:xfrm>
              <a:off x="3410630" y="3673476"/>
              <a:ext cx="2371435" cy="1239837"/>
            </a:xfrm>
            <a:prstGeom prst="rect">
              <a:avLst/>
            </a:prstGeom>
            <a:noFill/>
            <a:ln w="9525">
              <a:noFill/>
              <a:miter lim="800000"/>
              <a:headEnd/>
              <a:tailEnd/>
            </a:ln>
          </p:spPr>
          <p:txBody>
            <a:bodyPr>
              <a:spAutoFit/>
            </a:bodyPr>
            <a:lstStyle/>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5. </a:t>
              </a:r>
              <a:r>
                <a:rPr lang="fr-CA" sz="1200" kern="0" dirty="0">
                  <a:solidFill>
                    <a:srgbClr val="000000"/>
                  </a:solidFill>
                  <a:latin typeface="Calibri" pitchFamily="34" charset="0"/>
                  <a:cs typeface="+mn-cs"/>
                </a:rPr>
                <a:t>Proposer un mode de fonctionnement (MF) pour les cas de maltraitance aînés</a:t>
              </a:r>
            </a:p>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6.</a:t>
              </a:r>
              <a:r>
                <a:rPr lang="fr-CA" sz="1200" kern="0" dirty="0">
                  <a:solidFill>
                    <a:srgbClr val="000000"/>
                  </a:solidFill>
                  <a:latin typeface="Calibri" pitchFamily="34" charset="0"/>
                  <a:cs typeface="+mn-cs"/>
                </a:rPr>
                <a:t> Développer communication adaptée aux aînés + techniques d’interaction avec aînés</a:t>
              </a:r>
            </a:p>
          </p:txBody>
        </p:sp>
        <p:sp>
          <p:nvSpPr>
            <p:cNvPr id="47" name="Rectangle 66"/>
            <p:cNvSpPr>
              <a:spLocks noChangeArrowheads="1"/>
            </p:cNvSpPr>
            <p:nvPr/>
          </p:nvSpPr>
          <p:spPr bwMode="auto">
            <a:xfrm>
              <a:off x="4553490" y="4978401"/>
              <a:ext cx="2898420" cy="1446212"/>
            </a:xfrm>
            <a:prstGeom prst="rect">
              <a:avLst/>
            </a:prstGeom>
            <a:noFill/>
            <a:ln w="9525">
              <a:noFill/>
              <a:miter lim="800000"/>
              <a:headEnd/>
              <a:tailEnd/>
            </a:ln>
          </p:spPr>
          <p:txBody>
            <a:bodyPr>
              <a:spAutoFit/>
            </a:bodyPr>
            <a:lstStyle/>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7.</a:t>
              </a:r>
              <a:r>
                <a:rPr lang="fr-CA" sz="1200" kern="0" dirty="0">
                  <a:solidFill>
                    <a:srgbClr val="000000"/>
                  </a:solidFill>
                  <a:latin typeface="Calibri" pitchFamily="34" charset="0"/>
                  <a:cs typeface="+mn-cs"/>
                </a:rPr>
                <a:t> Améliorer l’efficacité des suivis auprès des aînés et des personnes maltraitantes</a:t>
              </a:r>
            </a:p>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8.</a:t>
              </a:r>
              <a:r>
                <a:rPr lang="fr-CA" sz="1200" kern="0" dirty="0">
                  <a:solidFill>
                    <a:srgbClr val="000000"/>
                  </a:solidFill>
                  <a:latin typeface="Calibri" pitchFamily="34" charset="0"/>
                  <a:cs typeface="+mn-cs"/>
                </a:rPr>
                <a:t> Optimiser l’apport des patrouilleurs à l’efficacité des suivis auprès des aînés</a:t>
              </a:r>
            </a:p>
            <a:p>
              <a:pPr marL="180975" indent="-180975" defTabSz="457200" fontAlgn="auto">
                <a:spcBef>
                  <a:spcPts val="0"/>
                </a:spcBef>
                <a:spcAft>
                  <a:spcPts val="300"/>
                </a:spcAft>
                <a:defRPr/>
              </a:pPr>
              <a:r>
                <a:rPr lang="fr-CA" sz="1200" b="1" kern="0" dirty="0">
                  <a:solidFill>
                    <a:srgbClr val="000000"/>
                  </a:solidFill>
                  <a:latin typeface="Calibri" pitchFamily="34" charset="0"/>
                  <a:cs typeface="+mn-cs"/>
                </a:rPr>
                <a:t>9. </a:t>
              </a:r>
              <a:r>
                <a:rPr lang="fr-CA" sz="1200" kern="0" dirty="0">
                  <a:solidFill>
                    <a:srgbClr val="000000"/>
                  </a:solidFill>
                  <a:latin typeface="Calibri" pitchFamily="34" charset="0"/>
                  <a:cs typeface="+mn-cs"/>
                </a:rPr>
                <a:t>Mieux définir rôle de pivot interne de gestion des suivis et de liaison avec partenaires</a:t>
              </a:r>
            </a:p>
          </p:txBody>
        </p:sp>
        <p:sp>
          <p:nvSpPr>
            <p:cNvPr id="48" name="Flèche vers le bas 47"/>
            <p:cNvSpPr/>
            <p:nvPr/>
          </p:nvSpPr>
          <p:spPr>
            <a:xfrm>
              <a:off x="1861420" y="3538538"/>
              <a:ext cx="71429" cy="179388"/>
            </a:xfrm>
            <a:prstGeom prst="downArrow">
              <a:avLst/>
            </a:prstGeom>
            <a:solidFill>
              <a:srgbClr val="4F81BD">
                <a:lumMod val="20000"/>
                <a:lumOff val="80000"/>
              </a:srgbClr>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49" name="Flèche vers le bas 48"/>
            <p:cNvSpPr/>
            <p:nvPr/>
          </p:nvSpPr>
          <p:spPr>
            <a:xfrm>
              <a:off x="4523332" y="3522663"/>
              <a:ext cx="73016" cy="179388"/>
            </a:xfrm>
            <a:prstGeom prst="downArrow">
              <a:avLst/>
            </a:prstGeom>
            <a:solidFill>
              <a:srgbClr val="669900"/>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0" name="Flèche vers le bas 49"/>
            <p:cNvSpPr/>
            <p:nvPr/>
          </p:nvSpPr>
          <p:spPr>
            <a:xfrm>
              <a:off x="7199529" y="3529013"/>
              <a:ext cx="73016" cy="180975"/>
            </a:xfrm>
            <a:prstGeom prst="downArrow">
              <a:avLst/>
            </a:prstGeom>
            <a:solidFill>
              <a:srgbClr val="F79646">
                <a:lumMod val="60000"/>
                <a:lumOff val="40000"/>
              </a:srgbClr>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1" name="Flèche vers le bas 50"/>
            <p:cNvSpPr/>
            <p:nvPr/>
          </p:nvSpPr>
          <p:spPr>
            <a:xfrm>
              <a:off x="3167773" y="3532188"/>
              <a:ext cx="76191" cy="1481138"/>
            </a:xfrm>
            <a:prstGeom prst="downArrow">
              <a:avLst/>
            </a:prstGeom>
            <a:solidFill>
              <a:srgbClr val="009999"/>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2" name="Flèche vers le bas 51"/>
            <p:cNvSpPr/>
            <p:nvPr/>
          </p:nvSpPr>
          <p:spPr>
            <a:xfrm>
              <a:off x="5867779" y="3532188"/>
              <a:ext cx="93652" cy="1479550"/>
            </a:xfrm>
            <a:prstGeom prst="downArrow">
              <a:avLst/>
            </a:prstGeom>
            <a:solidFill>
              <a:srgbClr val="FFCC00"/>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grpSp>
      <p:sp>
        <p:nvSpPr>
          <p:cNvPr id="55" name="Rectangle 54"/>
          <p:cNvSpPr/>
          <p:nvPr>
            <p:custDataLst>
              <p:tags r:id="rId1"/>
            </p:custDataLst>
          </p:nvPr>
        </p:nvSpPr>
        <p:spPr>
          <a:xfrm>
            <a:off x="8461375" y="304800"/>
            <a:ext cx="2714625" cy="460375"/>
          </a:xfrm>
          <a:prstGeom prst="rect">
            <a:avLst/>
          </a:prstGeom>
        </p:spPr>
        <p:txBody>
          <a:bodyPr wrap="none">
            <a:spAutoFit/>
          </a:bodyPr>
          <a:lstStyle/>
          <a:p>
            <a:pPr>
              <a:defRPr/>
            </a:pPr>
            <a:r>
              <a:rPr lang="fr-CA" sz="2400" b="1" i="1" dirty="0">
                <a:solidFill>
                  <a:schemeClr val="bg1"/>
                </a:solidFill>
                <a:latin typeface="+mn-lt"/>
              </a:rPr>
              <a:t>Schéma de pratique</a:t>
            </a:r>
          </a:p>
        </p:txBody>
      </p:sp>
      <p:sp>
        <p:nvSpPr>
          <p:cNvPr id="31748" name="ZoneTexte 5"/>
          <p:cNvSpPr txBox="1">
            <a:spLocks noChangeArrowheads="1"/>
          </p:cNvSpPr>
          <p:nvPr>
            <p:custDataLst>
              <p:tags r:id="rId2"/>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21" name="Rectangle 20"/>
          <p:cNvSpPr/>
          <p:nvPr>
            <p:custDataLst>
              <p:tags r:id="rId3"/>
            </p:custDataLst>
          </p:nvPr>
        </p:nvSpPr>
        <p:spPr>
          <a:xfrm>
            <a:off x="9323388" y="654050"/>
            <a:ext cx="990600" cy="400050"/>
          </a:xfrm>
          <a:prstGeom prst="rect">
            <a:avLst/>
          </a:prstGeom>
        </p:spPr>
        <p:txBody>
          <a:bodyPr wrap="none">
            <a:spAutoFit/>
          </a:bodyPr>
          <a:lstStyle/>
          <a:p>
            <a:pPr>
              <a:defRPr/>
            </a:pPr>
            <a:r>
              <a:rPr lang="fr-CA" sz="2000" b="1" i="1" dirty="0">
                <a:solidFill>
                  <a:schemeClr val="bg1"/>
                </a:solidFill>
                <a:latin typeface="+mn-lt"/>
              </a:rPr>
              <a:t>Besoins</a:t>
            </a:r>
          </a:p>
        </p:txBody>
      </p:sp>
      <p:sp>
        <p:nvSpPr>
          <p:cNvPr id="22"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19</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913" y="2349500"/>
            <a:ext cx="11095037" cy="2576513"/>
          </a:xfrm>
          <a:prstGeom prst="rect">
            <a:avLst/>
          </a:prstGeom>
          <a:solidFill>
            <a:schemeClr val="accent1">
              <a:lumMod val="20000"/>
              <a:lumOff val="80000"/>
            </a:schemeClr>
          </a:solidFill>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nSpc>
                <a:spcPct val="80000"/>
              </a:lnSpc>
              <a:defRPr/>
            </a:pPr>
            <a:r>
              <a:rPr lang="fr-FR" sz="1100" b="1" dirty="0"/>
              <a:t>     </a:t>
            </a:r>
            <a:br>
              <a:rPr lang="fr-FR" sz="1100" b="1" dirty="0"/>
            </a:br>
            <a:r>
              <a:rPr lang="fr-FR" sz="2400" b="1" dirty="0"/>
              <a:t>Étape #2:  </a:t>
            </a:r>
            <a:r>
              <a:rPr lang="en-US" sz="2400" b="1" i="1" dirty="0" err="1"/>
              <a:t>Conférence</a:t>
            </a:r>
            <a:r>
              <a:rPr lang="en-US" sz="2400" b="1" i="1" dirty="0"/>
              <a:t> Internet  </a:t>
            </a:r>
            <a:r>
              <a:rPr lang="en-US" sz="1400" b="1" i="1" dirty="0"/>
              <a:t>(via ‘ADOBE CONNECT’)</a:t>
            </a:r>
          </a:p>
          <a:p>
            <a:pPr>
              <a:lnSpc>
                <a:spcPct val="80000"/>
              </a:lnSpc>
              <a:defRPr/>
            </a:pPr>
            <a:r>
              <a:rPr lang="fr-CA" sz="1000" i="1" dirty="0"/>
              <a:t>   </a:t>
            </a:r>
            <a:br>
              <a:rPr lang="fr-CA" sz="1000" i="1" dirty="0"/>
            </a:br>
            <a:r>
              <a:rPr lang="fr-FR" b="1" i="1" dirty="0"/>
              <a:t>Pas d’audio via internet</a:t>
            </a:r>
          </a:p>
          <a:p>
            <a:pPr>
              <a:lnSpc>
                <a:spcPct val="80000"/>
              </a:lnSpc>
              <a:defRPr/>
            </a:pPr>
            <a:endParaRPr lang="fr-FR" sz="1400" b="1" i="1" dirty="0"/>
          </a:p>
          <a:p>
            <a:pPr marL="742950" lvl="1" indent="-285750">
              <a:lnSpc>
                <a:spcPct val="80000"/>
              </a:lnSpc>
              <a:buFont typeface="Arial" panose="020B0604020202020204" pitchFamily="34" charset="0"/>
              <a:buChar char="•"/>
              <a:defRPr/>
            </a:pPr>
            <a:r>
              <a:rPr lang="fr-FR" sz="1600" i="1" dirty="0"/>
              <a:t>Visionnez la présentation PowerPoint  </a:t>
            </a:r>
          </a:p>
          <a:p>
            <a:pPr marL="742950" lvl="1" indent="-285750">
              <a:lnSpc>
                <a:spcPct val="80000"/>
              </a:lnSpc>
              <a:buFont typeface="Arial" panose="020B0604020202020204" pitchFamily="34" charset="0"/>
              <a:buChar char="•"/>
              <a:defRPr/>
            </a:pPr>
            <a:endParaRPr lang="fr-FR" sz="800" i="1" dirty="0"/>
          </a:p>
          <a:p>
            <a:pPr marL="742950" lvl="1" indent="-285750">
              <a:lnSpc>
                <a:spcPct val="80000"/>
              </a:lnSpc>
              <a:buFont typeface="Arial" panose="020B0604020202020204" pitchFamily="34" charset="0"/>
              <a:buChar char="•"/>
              <a:defRPr/>
            </a:pPr>
            <a:r>
              <a:rPr lang="fr-FR" sz="1600" i="1" dirty="0"/>
              <a:t>Affichez vos questions et commentaires </a:t>
            </a:r>
          </a:p>
          <a:p>
            <a:pPr marL="742950" lvl="1" indent="-285750">
              <a:lnSpc>
                <a:spcPct val="80000"/>
              </a:lnSpc>
              <a:buFont typeface="Arial" panose="020B0604020202020204" pitchFamily="34" charset="0"/>
              <a:buChar char="•"/>
              <a:defRPr/>
            </a:pPr>
            <a:endParaRPr lang="fr-FR" sz="800" i="1" dirty="0"/>
          </a:p>
          <a:p>
            <a:pPr marL="742950" lvl="1" indent="-285750">
              <a:lnSpc>
                <a:spcPct val="80000"/>
              </a:lnSpc>
              <a:buFont typeface="Arial" panose="020B0604020202020204" pitchFamily="34" charset="0"/>
              <a:buChar char="•"/>
              <a:defRPr/>
            </a:pPr>
            <a:r>
              <a:rPr lang="fr-FR" sz="1600" i="1" dirty="0"/>
              <a:t>Voyez les commentaires de vos collègues </a:t>
            </a:r>
          </a:p>
          <a:p>
            <a:pPr marL="742950" lvl="1" indent="-285750">
              <a:lnSpc>
                <a:spcPct val="80000"/>
              </a:lnSpc>
              <a:buFont typeface="Arial" panose="020B0604020202020204" pitchFamily="34" charset="0"/>
              <a:buChar char="•"/>
              <a:defRPr/>
            </a:pPr>
            <a:endParaRPr lang="fr-FR" sz="800" i="1" dirty="0"/>
          </a:p>
          <a:p>
            <a:pPr marL="742950" lvl="1" indent="-285750">
              <a:lnSpc>
                <a:spcPct val="80000"/>
              </a:lnSpc>
              <a:buFont typeface="Arial" panose="020B0604020202020204" pitchFamily="34" charset="0"/>
              <a:buChar char="•"/>
              <a:defRPr/>
            </a:pPr>
            <a:r>
              <a:rPr lang="fr-FR" sz="1600" i="1" dirty="0"/>
              <a:t>Participez aux sondages interactifs </a:t>
            </a:r>
            <a:br>
              <a:rPr lang="fr-FR" sz="1600" i="1" dirty="0"/>
            </a:br>
            <a:endParaRPr lang="fr-FR" sz="1600" b="1" i="1" dirty="0"/>
          </a:p>
          <a:p>
            <a:pPr>
              <a:lnSpc>
                <a:spcPct val="80000"/>
              </a:lnSpc>
              <a:defRPr/>
            </a:pPr>
            <a:r>
              <a:rPr lang="fr-FR" sz="2000" b="1" dirty="0"/>
              <a:t> Des difficultés?  </a:t>
            </a:r>
            <a:r>
              <a:rPr lang="fr-FR" sz="1600" b="1" i="1" dirty="0"/>
              <a:t>Vous pouvez quand même participer! </a:t>
            </a:r>
            <a:r>
              <a:rPr lang="en-CA" sz="1400" b="1" i="1" dirty="0"/>
              <a:t>(</a:t>
            </a:r>
            <a:r>
              <a:rPr lang="en-CA" sz="1400" b="1" i="1" dirty="0" err="1"/>
              <a:t>utilisez</a:t>
            </a:r>
            <a:r>
              <a:rPr lang="en-CA" sz="1400" b="1" i="1" dirty="0"/>
              <a:t> le PowerPoint de </a:t>
            </a:r>
            <a:r>
              <a:rPr lang="en-CA" sz="1400" b="1" i="1" dirty="0" err="1"/>
              <a:t>soutien</a:t>
            </a:r>
            <a:r>
              <a:rPr lang="en-CA" sz="1400" b="1" i="1" dirty="0"/>
              <a:t> – </a:t>
            </a:r>
            <a:r>
              <a:rPr lang="en-CA" sz="1400" b="1" i="1" dirty="0" err="1"/>
              <a:t>envoyez</a:t>
            </a:r>
            <a:r>
              <a:rPr lang="en-CA" sz="1400" b="1" i="1" dirty="0"/>
              <a:t> </a:t>
            </a:r>
            <a:r>
              <a:rPr lang="en-CA" sz="1400" b="1" i="1" dirty="0" err="1"/>
              <a:t>vos</a:t>
            </a:r>
            <a:r>
              <a:rPr lang="en-CA" sz="1400" b="1" i="1" dirty="0"/>
              <a:t> </a:t>
            </a:r>
            <a:r>
              <a:rPr lang="en-CA" sz="1400" b="1" i="1" dirty="0" err="1"/>
              <a:t>commentaires</a:t>
            </a:r>
            <a:r>
              <a:rPr lang="en-CA" sz="1400" b="1" i="1" dirty="0"/>
              <a:t> via email)</a:t>
            </a:r>
            <a:endParaRPr lang="fr-FR" sz="1100" i="1" dirty="0"/>
          </a:p>
        </p:txBody>
      </p:sp>
      <p:grpSp>
        <p:nvGrpSpPr>
          <p:cNvPr id="13" name="Group 14"/>
          <p:cNvGrpSpPr/>
          <p:nvPr/>
        </p:nvGrpSpPr>
        <p:grpSpPr>
          <a:xfrm>
            <a:off x="4091580" y="2909924"/>
            <a:ext cx="500393" cy="278355"/>
            <a:chOff x="5816629" y="2295438"/>
            <a:chExt cx="457200" cy="457200"/>
          </a:xfrm>
          <a:solidFill>
            <a:schemeClr val="accent1">
              <a:lumMod val="40000"/>
              <a:lumOff val="60000"/>
            </a:schemeClr>
          </a:solidFill>
        </p:grpSpPr>
        <p:sp>
          <p:nvSpPr>
            <p:cNvPr id="14" name="Oval 13"/>
            <p:cNvSpPr/>
            <p:nvPr/>
          </p:nvSpPr>
          <p:spPr bwMode="auto">
            <a:xfrm>
              <a:off x="5816629" y="2295438"/>
              <a:ext cx="457200" cy="457200"/>
            </a:xfrm>
            <a:prstGeom prst="ellipse">
              <a:avLst/>
            </a:prstGeom>
            <a:grpFill/>
            <a:ln w="38100" cap="flat" cmpd="sng" algn="ctr">
              <a:solidFill>
                <a:srgbClr val="FF0000"/>
              </a:solidFill>
              <a:prstDash val="solid"/>
              <a:round/>
              <a:headEnd type="none" w="med" len="med"/>
              <a:tailEnd type="none" w="med" len="med"/>
            </a:ln>
            <a:effectLst/>
          </p:spPr>
          <p:txBody>
            <a:bodyPr/>
            <a:lstStyle/>
            <a:p>
              <a:pPr eaLnBrk="0" hangingPunct="0">
                <a:defRPr/>
              </a:pPr>
              <a:endParaRPr lang="en-US" sz="2400">
                <a:solidFill>
                  <a:srgbClr val="000000"/>
                </a:solidFill>
              </a:endParaRPr>
            </a:p>
          </p:txBody>
        </p:sp>
        <p:cxnSp>
          <p:nvCxnSpPr>
            <p:cNvPr id="15" name="Straight Connector 14"/>
            <p:cNvCxnSpPr>
              <a:stCxn id="14" idx="3"/>
              <a:endCxn id="14" idx="7"/>
            </p:cNvCxnSpPr>
            <p:nvPr/>
          </p:nvCxnSpPr>
          <p:spPr bwMode="auto">
            <a:xfrm flipV="1">
              <a:off x="5883585" y="2362393"/>
              <a:ext cx="323289" cy="323289"/>
            </a:xfrm>
            <a:prstGeom prst="line">
              <a:avLst/>
            </a:prstGeom>
            <a:grpFill/>
            <a:ln w="38100" cap="flat" cmpd="sng" algn="ctr">
              <a:solidFill>
                <a:srgbClr val="FF0000"/>
              </a:solidFill>
              <a:prstDash val="solid"/>
              <a:round/>
              <a:headEnd type="none" w="med" len="med"/>
              <a:tailEnd type="none" w="med" len="med"/>
            </a:ln>
            <a:effectLst/>
          </p:spPr>
        </p:cxnSp>
      </p:grpSp>
      <p:sp>
        <p:nvSpPr>
          <p:cNvPr id="2" name="Rectangle 1"/>
          <p:cNvSpPr/>
          <p:nvPr/>
        </p:nvSpPr>
        <p:spPr>
          <a:xfrm>
            <a:off x="569913" y="5043488"/>
            <a:ext cx="11095037" cy="1009650"/>
          </a:xfrm>
          <a:prstGeom prst="rect">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a:spAutoFit/>
          </a:bodyPr>
          <a:lstStyle/>
          <a:p>
            <a:pPr>
              <a:lnSpc>
                <a:spcPct val="80000"/>
              </a:lnSpc>
              <a:defRPr/>
            </a:pPr>
            <a:r>
              <a:rPr lang="fr-FR" sz="2000" b="1" dirty="0"/>
              <a:t/>
            </a:r>
            <a:br>
              <a:rPr lang="fr-FR" sz="2000" b="1" dirty="0"/>
            </a:br>
            <a:r>
              <a:rPr lang="fr-FR" sz="2400" b="1" dirty="0"/>
              <a:t>Étape #3: </a:t>
            </a:r>
            <a:r>
              <a:rPr lang="fr-FR" sz="2400" b="1" i="1" dirty="0"/>
              <a:t>Présentation PowerPoint de soutien</a:t>
            </a:r>
            <a:endParaRPr lang="fr-FR" sz="2400" b="1" dirty="0"/>
          </a:p>
          <a:p>
            <a:pPr>
              <a:lnSpc>
                <a:spcPct val="80000"/>
              </a:lnSpc>
              <a:defRPr/>
            </a:pPr>
            <a:r>
              <a:rPr lang="fr-FR" b="1" i="1" dirty="0">
                <a:hlinkClick r:id="rId3"/>
              </a:rPr>
              <a:t>www.chnet-works.ca</a:t>
            </a:r>
            <a:r>
              <a:rPr lang="fr-FR" b="1" i="1" dirty="0"/>
              <a:t/>
            </a:r>
            <a:br>
              <a:rPr lang="fr-FR" b="1" i="1" dirty="0"/>
            </a:br>
            <a:endParaRPr lang="fr-FR" sz="1200" b="1" i="1" dirty="0"/>
          </a:p>
        </p:txBody>
      </p:sp>
      <p:sp>
        <p:nvSpPr>
          <p:cNvPr id="4" name="Rectangle 3"/>
          <p:cNvSpPr/>
          <p:nvPr/>
        </p:nvSpPr>
        <p:spPr>
          <a:xfrm>
            <a:off x="569913" y="620713"/>
            <a:ext cx="11095037" cy="1627187"/>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spAutoFit/>
          </a:bodyPr>
          <a:lstStyle/>
          <a:p>
            <a:pPr>
              <a:lnSpc>
                <a:spcPct val="80000"/>
              </a:lnSpc>
              <a:defRPr/>
            </a:pPr>
            <a:r>
              <a:rPr lang="fr-FR" sz="1600" b="1" dirty="0"/>
              <a:t>                          </a:t>
            </a:r>
            <a:br>
              <a:rPr lang="fr-FR" sz="1600" b="1" dirty="0"/>
            </a:br>
            <a:r>
              <a:rPr lang="fr-FR" sz="2400" b="1" dirty="0"/>
              <a:t>Étape #1: </a:t>
            </a:r>
            <a:r>
              <a:rPr lang="fr-FR" sz="2400" b="1" i="1" dirty="0" err="1"/>
              <a:t>Téléconference</a:t>
            </a:r>
            <a:r>
              <a:rPr lang="fr-FR" sz="2400" b="1" i="1" dirty="0"/>
              <a:t>   </a:t>
            </a:r>
          </a:p>
          <a:p>
            <a:pPr>
              <a:lnSpc>
                <a:spcPct val="80000"/>
              </a:lnSpc>
              <a:defRPr/>
            </a:pPr>
            <a:r>
              <a:rPr lang="fr-FR" sz="2000" b="1" dirty="0"/>
              <a:t>Audio par téléphone</a:t>
            </a:r>
          </a:p>
          <a:p>
            <a:pPr>
              <a:lnSpc>
                <a:spcPct val="80000"/>
              </a:lnSpc>
              <a:defRPr/>
            </a:pPr>
            <a:endParaRPr lang="en-US" sz="1600" dirty="0"/>
          </a:p>
          <a:p>
            <a:pPr marL="742950" lvl="1" indent="-285750">
              <a:lnSpc>
                <a:spcPct val="80000"/>
              </a:lnSpc>
              <a:buFont typeface="Arial" panose="020B0604020202020204" pitchFamily="34" charset="0"/>
              <a:buChar char="•"/>
              <a:defRPr/>
            </a:pPr>
            <a:r>
              <a:rPr lang="en-US" sz="1600" dirty="0"/>
              <a:t>Si la </a:t>
            </a:r>
            <a:r>
              <a:rPr lang="en-US" sz="1600" dirty="0" err="1"/>
              <a:t>ligne</a:t>
            </a:r>
            <a:r>
              <a:rPr lang="en-US" sz="1600" dirty="0"/>
              <a:t> </a:t>
            </a:r>
            <a:r>
              <a:rPr lang="en-US" sz="1600" dirty="0" err="1"/>
              <a:t>est</a:t>
            </a:r>
            <a:r>
              <a:rPr lang="en-US" sz="1600" dirty="0"/>
              <a:t> </a:t>
            </a:r>
            <a:r>
              <a:rPr lang="en-US" sz="1600" dirty="0" err="1"/>
              <a:t>mauvaise</a:t>
            </a:r>
            <a:r>
              <a:rPr lang="en-US" sz="1600" dirty="0"/>
              <a:t>, </a:t>
            </a:r>
            <a:r>
              <a:rPr lang="en-US" sz="1600" dirty="0" err="1"/>
              <a:t>raccrochez</a:t>
            </a:r>
            <a:r>
              <a:rPr lang="en-US" sz="1600" dirty="0"/>
              <a:t> et </a:t>
            </a:r>
            <a:r>
              <a:rPr lang="en-US" sz="1600" dirty="0" err="1"/>
              <a:t>rappelez</a:t>
            </a:r>
            <a:r>
              <a:rPr lang="en-US" sz="1600" dirty="0"/>
              <a:t> </a:t>
            </a:r>
          </a:p>
          <a:p>
            <a:pPr marL="742950" lvl="1" indent="-285750">
              <a:lnSpc>
                <a:spcPct val="80000"/>
              </a:lnSpc>
              <a:buFont typeface="Arial" panose="020B0604020202020204" pitchFamily="34" charset="0"/>
              <a:buChar char="•"/>
              <a:defRPr/>
            </a:pPr>
            <a:r>
              <a:rPr lang="en-US" sz="1600" dirty="0"/>
              <a:t>Les </a:t>
            </a:r>
            <a:r>
              <a:rPr lang="en-US" sz="1600" dirty="0" err="1"/>
              <a:t>lignes</a:t>
            </a:r>
            <a:r>
              <a:rPr lang="en-US" sz="1600" dirty="0"/>
              <a:t> des participants </a:t>
            </a:r>
            <a:r>
              <a:rPr lang="en-US" sz="1600" dirty="0" err="1"/>
              <a:t>sont</a:t>
            </a:r>
            <a:r>
              <a:rPr lang="en-US" sz="1600" dirty="0"/>
              <a:t> en mode </a:t>
            </a:r>
            <a:r>
              <a:rPr lang="en-US" sz="1600" dirty="0" err="1"/>
              <a:t>silencieux</a:t>
            </a:r>
            <a:endParaRPr lang="en-US" sz="1600" dirty="0"/>
          </a:p>
          <a:p>
            <a:pPr marL="742950" lvl="1" indent="-285750">
              <a:lnSpc>
                <a:spcPct val="80000"/>
              </a:lnSpc>
              <a:buFont typeface="Arial" panose="020B0604020202020204" pitchFamily="34" charset="0"/>
              <a:buChar char="•"/>
              <a:defRPr/>
            </a:pPr>
            <a:r>
              <a:rPr lang="en-US" sz="1600" dirty="0" err="1"/>
              <a:t>Annonce</a:t>
            </a:r>
            <a:r>
              <a:rPr lang="en-US" sz="1600" dirty="0"/>
              <a:t> </a:t>
            </a:r>
            <a:r>
              <a:rPr lang="en-US" sz="1600" dirty="0" err="1"/>
              <a:t>d’enregistrement</a:t>
            </a:r>
            <a:r>
              <a:rPr lang="en-US" sz="1600" dirty="0"/>
              <a:t> </a:t>
            </a:r>
            <a:endParaRPr lang="en-US" sz="1400" i="1" u="sng" dirty="0"/>
          </a:p>
        </p:txBody>
      </p:sp>
      <p:pic>
        <p:nvPicPr>
          <p:cNvPr id="5" name="Picture 2" descr="C:\Documents and Settings\siera\Local Settings\Temporary Internet Files\Content.IE5\3VWYZ2IH\MP900438482[1].jpg"/>
          <p:cNvPicPr>
            <a:picLocks noChangeAspect="1" noChangeArrowheads="1"/>
          </p:cNvPicPr>
          <p:nvPr/>
        </p:nvPicPr>
        <p:blipFill>
          <a:blip r:embed="rId4"/>
          <a:srcRect/>
          <a:stretch>
            <a:fillRect/>
          </a:stretch>
        </p:blipFill>
        <p:spPr bwMode="auto">
          <a:xfrm>
            <a:off x="9107488" y="831850"/>
            <a:ext cx="1963737" cy="1196975"/>
          </a:xfrm>
          <a:prstGeom prst="rect">
            <a:avLst/>
          </a:prstGeom>
          <a:solidFill>
            <a:schemeClr val="accent1">
              <a:lumMod val="40000"/>
              <a:lumOff val="60000"/>
            </a:scheme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6" descr="C:\Documents and Settings\user\Local Settings\Temporary Internet Files\Content.IE5\5WR3D8ZM\MC90044133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6713" y="2781300"/>
            <a:ext cx="1889125" cy="1511300"/>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15593" y="123067"/>
            <a:ext cx="8736971" cy="338554"/>
          </a:xfrm>
          <a:prstGeom prst="rect">
            <a:avLst/>
          </a:prstGeom>
          <a:solidFill>
            <a:srgbClr val="DCE6F2"/>
          </a:solid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CA" sz="1600" b="1" dirty="0" err="1"/>
              <a:t>Règles</a:t>
            </a:r>
            <a:r>
              <a:rPr lang="en-CA" sz="1600" b="1" dirty="0"/>
              <a:t> de base : un </a:t>
            </a:r>
            <a:r>
              <a:rPr lang="en-CA" sz="1600" b="1" dirty="0" err="1"/>
              <a:t>webinaire</a:t>
            </a:r>
            <a:r>
              <a:rPr lang="en-CA" sz="1600" b="1" dirty="0"/>
              <a:t>, comment </a:t>
            </a:r>
            <a:r>
              <a:rPr lang="en-CA" sz="1600" b="1" dirty="0" err="1"/>
              <a:t>ça</a:t>
            </a:r>
            <a:r>
              <a:rPr lang="en-CA" sz="1600" b="1" dirty="0"/>
              <a:t> </a:t>
            </a:r>
            <a:r>
              <a:rPr lang="en-CA" sz="1600" b="1" dirty="0" err="1"/>
              <a:t>marche</a:t>
            </a:r>
            <a:r>
              <a:rPr lang="en-CA" sz="1600" b="1" dirty="0"/>
              <a:t>…</a:t>
            </a:r>
            <a:r>
              <a:rPr lang="en-CA" sz="1600" b="1" cap="all" dirty="0">
                <a:ln w="0"/>
                <a:effectLst>
                  <a:reflection blurRad="12700" stA="50000" endPos="50000" dist="5000" dir="5400000" sy="-100000" rotWithShape="0"/>
                </a:effectLst>
              </a:rPr>
              <a:t> </a:t>
            </a:r>
          </a:p>
        </p:txBody>
      </p:sp>
      <p:sp>
        <p:nvSpPr>
          <p:cNvPr id="16" name="Slide Number Placeholder 7"/>
          <p:cNvSpPr>
            <a:spLocks noGrp="1"/>
          </p:cNvSpPr>
          <p:nvPr>
            <p:ph type="sldNum" sz="quarter" idx="4294967295"/>
          </p:nvPr>
        </p:nvSpPr>
        <p:spPr>
          <a:xfrm>
            <a:off x="9261475" y="6448425"/>
            <a:ext cx="2844800" cy="365125"/>
          </a:xfrm>
        </p:spPr>
        <p:txBody>
          <a:bodyPr/>
          <a:lstStyle/>
          <a:p>
            <a:pPr>
              <a:defRPr/>
            </a:pPr>
            <a:fld id="{EB52A229-78BA-4522-9176-16969455C443}" type="slidenum">
              <a:rPr lang="en-CA" smtClean="0">
                <a:solidFill>
                  <a:prstClr val="black">
                    <a:tint val="75000"/>
                  </a:prstClr>
                </a:solidFill>
              </a:rPr>
              <a:pPr>
                <a:defRPr/>
              </a:pPr>
              <a:t>2</a:t>
            </a:fld>
            <a:endParaRPr lang="en-CA" dirty="0">
              <a:solidFill>
                <a:prstClr val="black">
                  <a:tint val="75000"/>
                </a:prstClr>
              </a:solidFill>
            </a:endParaRPr>
          </a:p>
        </p:txBody>
      </p:sp>
      <p:sp>
        <p:nvSpPr>
          <p:cNvPr id="9" name="TextBox 8"/>
          <p:cNvSpPr txBox="1"/>
          <p:nvPr/>
        </p:nvSpPr>
        <p:spPr>
          <a:xfrm>
            <a:off x="2182813" y="6381750"/>
            <a:ext cx="7391400" cy="368300"/>
          </a:xfrm>
          <a:prstGeom prst="rect">
            <a:avLst/>
          </a:prstGeom>
          <a:solidFill>
            <a:schemeClr val="accent1">
              <a:lumMod val="20000"/>
              <a:lumOff val="80000"/>
            </a:schemeClr>
          </a:solidFill>
          <a:ln w="19050">
            <a:solidFill>
              <a:schemeClr val="tx1"/>
            </a:solidFill>
          </a:ln>
        </p:spPr>
        <p:txBody>
          <a:bodyPr>
            <a:spAutoFit/>
          </a:bodyPr>
          <a:lstStyle/>
          <a:p>
            <a:pPr>
              <a:defRPr/>
            </a:pPr>
            <a:r>
              <a:rPr lang="fr-FR" sz="1600" i="1" dirty="0"/>
              <a:t> </a:t>
            </a:r>
            <a:r>
              <a:rPr lang="en-US" b="1" i="1" dirty="0"/>
              <a:t>Pour assistance : </a:t>
            </a:r>
            <a:r>
              <a:rPr lang="en-US" b="1" i="1" dirty="0">
                <a:hlinkClick r:id="rId6"/>
              </a:rPr>
              <a:t>animateur@chnet-works.ca</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e 47"/>
          <p:cNvGrpSpPr>
            <a:grpSpLocks/>
          </p:cNvGrpSpPr>
          <p:nvPr/>
        </p:nvGrpSpPr>
        <p:grpSpPr bwMode="auto">
          <a:xfrm>
            <a:off x="612775" y="1554163"/>
            <a:ext cx="10321925" cy="4911725"/>
            <a:chOff x="-1253103" y="1279303"/>
            <a:chExt cx="10322098" cy="4913003"/>
          </a:xfrm>
        </p:grpSpPr>
        <p:graphicFrame>
          <p:nvGraphicFramePr>
            <p:cNvPr id="49" name="Diagramme 48"/>
            <p:cNvGraphicFramePr/>
            <p:nvPr/>
          </p:nvGraphicFramePr>
          <p:xfrm>
            <a:off x="-1253103" y="2010843"/>
            <a:ext cx="9505056" cy="41814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2776" name="Groupe 73"/>
            <p:cNvGrpSpPr>
              <a:grpSpLocks/>
            </p:cNvGrpSpPr>
            <p:nvPr/>
          </p:nvGrpSpPr>
          <p:grpSpPr bwMode="auto">
            <a:xfrm rot="5400000">
              <a:off x="1618064" y="486347"/>
              <a:ext cx="730250" cy="2459038"/>
              <a:chOff x="2730893" y="3573016"/>
              <a:chExt cx="3527024" cy="792088"/>
            </a:xfrm>
          </p:grpSpPr>
          <p:sp>
            <p:nvSpPr>
              <p:cNvPr id="59" name="Flèche droite 58"/>
              <p:cNvSpPr/>
              <p:nvPr/>
            </p:nvSpPr>
            <p:spPr>
              <a:xfrm>
                <a:off x="2730980" y="3573048"/>
                <a:ext cx="3428242" cy="792101"/>
              </a:xfrm>
              <a:prstGeom prst="rightArrow">
                <a:avLst>
                  <a:gd name="adj1" fmla="val 66411"/>
                  <a:gd name="adj2" fmla="val 50000"/>
                </a:avLst>
              </a:prstGeom>
              <a:noFill/>
              <a:ln w="25400" cap="flat" cmpd="sng" algn="ctr">
                <a:solidFill>
                  <a:sysClr val="windowText" lastClr="000000"/>
                </a:solidFill>
                <a:prstDash val="solid"/>
              </a:ln>
              <a:effectLst>
                <a:outerShdw blurRad="76200" dir="13500000" sy="23000" kx="1200000" algn="br" rotWithShape="0">
                  <a:prstClr val="black">
                    <a:alpha val="20000"/>
                  </a:prstClr>
                </a:outerShdw>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60" name="ZoneTexte 59"/>
              <p:cNvSpPr txBox="1"/>
              <p:nvPr/>
            </p:nvSpPr>
            <p:spPr>
              <a:xfrm rot="10800000">
                <a:off x="2838350" y="3755093"/>
                <a:ext cx="3420570" cy="433124"/>
              </a:xfrm>
              <a:prstGeom prst="rect">
                <a:avLst/>
              </a:prstGeom>
              <a:noFill/>
            </p:spPr>
            <p:txBody>
              <a:bodyPr vert="vert" wrap="none">
                <a:spAutoFit/>
              </a:bodyPr>
              <a:lstStyle/>
              <a:p>
                <a:pPr algn="ctr" defTabSz="457200" fontAlgn="auto">
                  <a:lnSpc>
                    <a:spcPts val="1500"/>
                  </a:lnSpc>
                  <a:spcBef>
                    <a:spcPts val="0"/>
                  </a:spcBef>
                  <a:spcAft>
                    <a:spcPts val="0"/>
                  </a:spcAft>
                  <a:defRPr/>
                </a:pPr>
                <a:r>
                  <a:rPr lang="fr-CA" b="1" kern="0" dirty="0">
                    <a:solidFill>
                      <a:prstClr val="black"/>
                    </a:solidFill>
                    <a:effectLst>
                      <a:outerShdw blurRad="38100" dist="38100" dir="2700000" algn="tl">
                        <a:srgbClr val="000000">
                          <a:alpha val="43137"/>
                        </a:srgbClr>
                      </a:outerShdw>
                    </a:effectLst>
                    <a:latin typeface="Calibri"/>
                    <a:cs typeface="+mn-cs"/>
                  </a:rPr>
                  <a:t>4 stratégies</a:t>
                </a:r>
              </a:p>
              <a:p>
                <a:pPr algn="ctr" defTabSz="457200" fontAlgn="auto">
                  <a:lnSpc>
                    <a:spcPts val="1500"/>
                  </a:lnSpc>
                  <a:spcBef>
                    <a:spcPts val="0"/>
                  </a:spcBef>
                  <a:spcAft>
                    <a:spcPts val="0"/>
                  </a:spcAft>
                  <a:defRPr/>
                </a:pPr>
                <a:r>
                  <a:rPr lang="fr-CA" b="1" kern="0" dirty="0">
                    <a:solidFill>
                      <a:prstClr val="black"/>
                    </a:solidFill>
                    <a:effectLst>
                      <a:outerShdw blurRad="38100" dist="38100" dir="2700000" algn="tl">
                        <a:srgbClr val="000000">
                          <a:alpha val="43137"/>
                        </a:srgbClr>
                      </a:outerShdw>
                    </a:effectLst>
                    <a:latin typeface="Calibri"/>
                    <a:cs typeface="+mn-cs"/>
                  </a:rPr>
                  <a:t>transversales</a:t>
                </a:r>
              </a:p>
            </p:txBody>
          </p:sp>
        </p:grpSp>
        <p:sp>
          <p:nvSpPr>
            <p:cNvPr id="51" name="Rectangle 74"/>
            <p:cNvSpPr>
              <a:spLocks noChangeArrowheads="1"/>
            </p:cNvSpPr>
            <p:nvPr/>
          </p:nvSpPr>
          <p:spPr bwMode="auto">
            <a:xfrm>
              <a:off x="3569803" y="1279303"/>
              <a:ext cx="3551298" cy="1908671"/>
            </a:xfrm>
            <a:prstGeom prst="rect">
              <a:avLst/>
            </a:prstGeom>
            <a:noFill/>
            <a:ln w="28575">
              <a:noFill/>
              <a:miter lim="800000"/>
              <a:headEnd/>
              <a:tailEnd/>
            </a:ln>
          </p:spPr>
          <p:txBody>
            <a:bodyPr>
              <a:spAutoFit/>
            </a:bodyPr>
            <a:lstStyle/>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14.</a:t>
              </a:r>
              <a:r>
                <a:rPr lang="fr-CA" sz="1200" kern="0" dirty="0">
                  <a:solidFill>
                    <a:srgbClr val="000000"/>
                  </a:solidFill>
                  <a:latin typeface="Calibri" pitchFamily="34" charset="0"/>
                  <a:cs typeface="+mn-cs"/>
                </a:rPr>
                <a:t> Favoriser sensibilisation générale de tous les policiers du SPVM</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15.</a:t>
              </a:r>
              <a:r>
                <a:rPr lang="fr-CA" sz="1200" kern="0" dirty="0">
                  <a:solidFill>
                    <a:srgbClr val="000000"/>
                  </a:solidFill>
                  <a:latin typeface="Calibri" pitchFamily="34" charset="0"/>
                  <a:cs typeface="+mn-cs"/>
                </a:rPr>
                <a:t> Offrir aux patrouilleurs des formations liées à leur implication </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16.</a:t>
              </a:r>
              <a:r>
                <a:rPr lang="fr-CA" sz="1200" kern="0" dirty="0">
                  <a:solidFill>
                    <a:srgbClr val="000000"/>
                  </a:solidFill>
                  <a:latin typeface="Calibri" pitchFamily="34" charset="0"/>
                  <a:cs typeface="+mn-cs"/>
                </a:rPr>
                <a:t> Privilégier formation plus poussée pour coordonnateurs-pivots</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17.</a:t>
              </a:r>
              <a:r>
                <a:rPr lang="fr-CA" sz="1200" kern="0" dirty="0">
                  <a:solidFill>
                    <a:srgbClr val="000000"/>
                  </a:solidFill>
                  <a:latin typeface="Calibri" pitchFamily="34" charset="0"/>
                  <a:cs typeface="+mn-cs"/>
                </a:rPr>
                <a:t> Envisager formation d’enquêteurs</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18.</a:t>
              </a:r>
              <a:r>
                <a:rPr lang="fr-CA" sz="1200" kern="0" dirty="0">
                  <a:solidFill>
                    <a:srgbClr val="000000"/>
                  </a:solidFill>
                  <a:latin typeface="Calibri" pitchFamily="34" charset="0"/>
                  <a:cs typeface="+mn-cs"/>
                </a:rPr>
                <a:t> Favoriser occasions de formation conjointe policiers/partenaires</a:t>
              </a:r>
            </a:p>
          </p:txBody>
        </p:sp>
        <p:sp>
          <p:nvSpPr>
            <p:cNvPr id="52" name="Rectangle 75"/>
            <p:cNvSpPr>
              <a:spLocks noChangeArrowheads="1"/>
            </p:cNvSpPr>
            <p:nvPr/>
          </p:nvSpPr>
          <p:spPr bwMode="auto">
            <a:xfrm>
              <a:off x="5517698" y="3016480"/>
              <a:ext cx="3551297" cy="1276682"/>
            </a:xfrm>
            <a:prstGeom prst="rect">
              <a:avLst/>
            </a:prstGeom>
            <a:noFill/>
            <a:ln w="28575">
              <a:noFill/>
              <a:miter lim="800000"/>
              <a:headEnd/>
              <a:tailEnd/>
            </a:ln>
          </p:spPr>
          <p:txBody>
            <a:bodyPr>
              <a:spAutoFit/>
            </a:bodyPr>
            <a:lstStyle/>
            <a:p>
              <a:pPr marL="266700" indent="-266700" defTabSz="457200" fontAlgn="auto">
                <a:spcBef>
                  <a:spcPts val="0"/>
                </a:spcBef>
                <a:spcAft>
                  <a:spcPts val="300"/>
                </a:spcAft>
                <a:defRPr/>
              </a:pPr>
              <a:r>
                <a:rPr lang="fr-CA" sz="1200" b="1" kern="0">
                  <a:solidFill>
                    <a:srgbClr val="000000"/>
                  </a:solidFill>
                  <a:latin typeface="Calibri" pitchFamily="34" charset="0"/>
                  <a:cs typeface="+mn-cs"/>
                </a:rPr>
                <a:t>19.</a:t>
              </a:r>
              <a:r>
                <a:rPr lang="fr-CA" sz="1200" kern="0">
                  <a:solidFill>
                    <a:srgbClr val="000000"/>
                  </a:solidFill>
                  <a:latin typeface="Calibri" pitchFamily="34" charset="0"/>
                  <a:cs typeface="+mn-cs"/>
                </a:rPr>
                <a:t> Favoriser dialogue et meilleure connaissance des apports des partenaires</a:t>
              </a:r>
            </a:p>
            <a:p>
              <a:pPr marL="266700" indent="-266700" defTabSz="457200" fontAlgn="auto">
                <a:spcBef>
                  <a:spcPts val="0"/>
                </a:spcBef>
                <a:spcAft>
                  <a:spcPts val="300"/>
                </a:spcAft>
                <a:defRPr/>
              </a:pPr>
              <a:r>
                <a:rPr lang="fr-CA" sz="1200" b="1" kern="0">
                  <a:solidFill>
                    <a:srgbClr val="000000"/>
                  </a:solidFill>
                  <a:latin typeface="Calibri" pitchFamily="34" charset="0"/>
                  <a:cs typeface="+mn-cs"/>
                </a:rPr>
                <a:t>20.</a:t>
              </a:r>
              <a:r>
                <a:rPr lang="fr-CA" sz="1200" kern="0">
                  <a:solidFill>
                    <a:srgbClr val="000000"/>
                  </a:solidFill>
                  <a:latin typeface="Calibri" pitchFamily="34" charset="0"/>
                  <a:cs typeface="+mn-cs"/>
                </a:rPr>
                <a:t> Favoriser meilleure communication Police/Réseau SSS (</a:t>
              </a:r>
              <a:r>
                <a:rPr lang="fr-CA" sz="1200" kern="0">
                  <a:solidFill>
                    <a:srgbClr val="000000"/>
                  </a:solidFill>
                  <a:latin typeface="Calibri" pitchFamily="34" charset="0"/>
                  <a:cs typeface="+mn-cs"/>
                  <a:sym typeface="Wingdings" pitchFamily="2" charset="2"/>
                </a:rPr>
                <a:t> barrières dans le partage d’informations</a:t>
              </a:r>
              <a:r>
                <a:rPr lang="fr-CA" sz="1200" kern="0">
                  <a:solidFill>
                    <a:srgbClr val="000000"/>
                  </a:solidFill>
                  <a:latin typeface="Calibri" pitchFamily="34" charset="0"/>
                  <a:cs typeface="+mn-cs"/>
                </a:rPr>
                <a:t>)</a:t>
              </a:r>
            </a:p>
            <a:p>
              <a:pPr marL="266700" indent="-266700" defTabSz="457200" fontAlgn="auto">
                <a:spcBef>
                  <a:spcPts val="0"/>
                </a:spcBef>
                <a:spcAft>
                  <a:spcPts val="300"/>
                </a:spcAft>
                <a:defRPr/>
              </a:pPr>
              <a:r>
                <a:rPr lang="fr-CA" sz="1200" b="1" kern="0">
                  <a:solidFill>
                    <a:srgbClr val="000000"/>
                  </a:solidFill>
                  <a:latin typeface="Calibri" pitchFamily="34" charset="0"/>
                  <a:cs typeface="+mn-cs"/>
                </a:rPr>
                <a:t>21.</a:t>
              </a:r>
              <a:r>
                <a:rPr lang="fr-CA" sz="1200" kern="0">
                  <a:solidFill>
                    <a:srgbClr val="000000"/>
                  </a:solidFill>
                  <a:latin typeface="Calibri" pitchFamily="34" charset="0"/>
                  <a:cs typeface="+mn-cs"/>
                </a:rPr>
                <a:t> Développer/renforcer liens opérationnels avec partenaires</a:t>
              </a:r>
            </a:p>
          </p:txBody>
        </p:sp>
        <p:sp>
          <p:nvSpPr>
            <p:cNvPr id="53" name="Flèche droite 52"/>
            <p:cNvSpPr/>
            <p:nvPr/>
          </p:nvSpPr>
          <p:spPr>
            <a:xfrm>
              <a:off x="3209435" y="2454359"/>
              <a:ext cx="358781" cy="144500"/>
            </a:xfrm>
            <a:prstGeom prst="rightArrow">
              <a:avLst/>
            </a:prstGeom>
            <a:solidFill>
              <a:srgbClr val="009999"/>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4" name="Flèche droite 53"/>
            <p:cNvSpPr/>
            <p:nvPr/>
          </p:nvSpPr>
          <p:spPr>
            <a:xfrm>
              <a:off x="3242772" y="3492854"/>
              <a:ext cx="2251113" cy="144500"/>
            </a:xfrm>
            <a:prstGeom prst="rightArrow">
              <a:avLst/>
            </a:prstGeom>
            <a:solidFill>
              <a:srgbClr val="669900"/>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5" name="Flèche droite 54"/>
            <p:cNvSpPr/>
            <p:nvPr/>
          </p:nvSpPr>
          <p:spPr>
            <a:xfrm>
              <a:off x="3271348" y="4556756"/>
              <a:ext cx="315918" cy="149264"/>
            </a:xfrm>
            <a:prstGeom prst="rightArrow">
              <a:avLst/>
            </a:prstGeom>
            <a:solidFill>
              <a:srgbClr val="FFCC00"/>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6" name="Flèche droite 55"/>
            <p:cNvSpPr/>
            <p:nvPr/>
          </p:nvSpPr>
          <p:spPr>
            <a:xfrm>
              <a:off x="3188796" y="5620657"/>
              <a:ext cx="2251113" cy="142912"/>
            </a:xfrm>
            <a:prstGeom prst="rightArrow">
              <a:avLst/>
            </a:prstGeom>
            <a:solidFill>
              <a:srgbClr val="F79646">
                <a:lumMod val="60000"/>
                <a:lumOff val="40000"/>
              </a:srgbClr>
            </a:solidFill>
            <a:ln w="9525" cap="flat" cmpd="sng" algn="ctr">
              <a:solidFill>
                <a:sysClr val="windowText" lastClr="000000"/>
              </a:solidFill>
              <a:prstDash val="solid"/>
            </a:ln>
            <a:effectLst/>
          </p:spPr>
          <p:txBody>
            <a:bodyPr anchor="ctr"/>
            <a:lstStyle/>
            <a:p>
              <a:pPr algn="ctr" defTabSz="457200" fontAlgn="auto">
                <a:spcBef>
                  <a:spcPts val="0"/>
                </a:spcBef>
                <a:spcAft>
                  <a:spcPts val="0"/>
                </a:spcAft>
                <a:defRPr/>
              </a:pPr>
              <a:endParaRPr lang="fr-CA" kern="0">
                <a:solidFill>
                  <a:prstClr val="white"/>
                </a:solidFill>
                <a:latin typeface="Calibri"/>
                <a:cs typeface="+mn-cs"/>
              </a:endParaRPr>
            </a:p>
          </p:txBody>
        </p:sp>
        <p:sp>
          <p:nvSpPr>
            <p:cNvPr id="57" name="Rectangle 33"/>
            <p:cNvSpPr>
              <a:spLocks noChangeArrowheads="1"/>
            </p:cNvSpPr>
            <p:nvPr/>
          </p:nvSpPr>
          <p:spPr bwMode="auto">
            <a:xfrm>
              <a:off x="3607903" y="4345563"/>
              <a:ext cx="3551298" cy="722501"/>
            </a:xfrm>
            <a:prstGeom prst="rect">
              <a:avLst/>
            </a:prstGeom>
            <a:noFill/>
            <a:ln w="28575">
              <a:noFill/>
              <a:miter lim="800000"/>
              <a:headEnd/>
              <a:tailEnd/>
            </a:ln>
          </p:spPr>
          <p:txBody>
            <a:bodyPr>
              <a:spAutoFit/>
            </a:bodyPr>
            <a:lstStyle/>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22.</a:t>
              </a:r>
              <a:r>
                <a:rPr lang="fr-CA" sz="1200" kern="0" dirty="0">
                  <a:solidFill>
                    <a:srgbClr val="000000"/>
                  </a:solidFill>
                  <a:latin typeface="Calibri" pitchFamily="34" charset="0"/>
                  <a:cs typeface="+mn-cs"/>
                </a:rPr>
                <a:t> Soutien opérationnel d’expertise local</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23.</a:t>
              </a:r>
              <a:r>
                <a:rPr lang="fr-CA" sz="1200" kern="0" dirty="0">
                  <a:solidFill>
                    <a:srgbClr val="000000"/>
                  </a:solidFill>
                  <a:latin typeface="Calibri" pitchFamily="34" charset="0"/>
                  <a:cs typeface="+mn-cs"/>
                </a:rPr>
                <a:t> Soutien opérationnel d’expertise régional</a:t>
              </a:r>
            </a:p>
            <a:p>
              <a:pPr marL="266700" indent="-266700" defTabSz="457200" fontAlgn="auto">
                <a:spcBef>
                  <a:spcPts val="0"/>
                </a:spcBef>
                <a:spcAft>
                  <a:spcPts val="300"/>
                </a:spcAft>
                <a:defRPr/>
              </a:pPr>
              <a:r>
                <a:rPr lang="fr-CA" sz="1200" b="1" kern="0" dirty="0">
                  <a:solidFill>
                    <a:srgbClr val="000000"/>
                  </a:solidFill>
                  <a:latin typeface="Calibri" pitchFamily="34" charset="0"/>
                  <a:cs typeface="+mn-cs"/>
                </a:rPr>
                <a:t>24. </a:t>
              </a:r>
              <a:r>
                <a:rPr lang="fr-CA" sz="1200" kern="0" dirty="0">
                  <a:solidFill>
                    <a:srgbClr val="000000"/>
                  </a:solidFill>
                  <a:latin typeface="Calibri" pitchFamily="34" charset="0"/>
                  <a:cs typeface="+mn-cs"/>
                </a:rPr>
                <a:t>Soutien opérationnel d’expertise corporatif</a:t>
              </a:r>
            </a:p>
          </p:txBody>
        </p:sp>
        <p:sp>
          <p:nvSpPr>
            <p:cNvPr id="58" name="Rectangle 34"/>
            <p:cNvSpPr>
              <a:spLocks noChangeArrowheads="1"/>
            </p:cNvSpPr>
            <p:nvPr/>
          </p:nvSpPr>
          <p:spPr bwMode="auto">
            <a:xfrm>
              <a:off x="5517698" y="5441223"/>
              <a:ext cx="3551297" cy="646281"/>
            </a:xfrm>
            <a:prstGeom prst="rect">
              <a:avLst/>
            </a:prstGeom>
            <a:noFill/>
            <a:ln w="28575">
              <a:noFill/>
              <a:miter lim="800000"/>
              <a:headEnd/>
              <a:tailEnd/>
            </a:ln>
          </p:spPr>
          <p:txBody>
            <a:bodyPr>
              <a:spAutoFit/>
            </a:bodyPr>
            <a:lstStyle/>
            <a:p>
              <a:pPr marL="266700" indent="-266700" defTabSz="457200" fontAlgn="auto">
                <a:spcBef>
                  <a:spcPts val="0"/>
                </a:spcBef>
                <a:spcAft>
                  <a:spcPts val="300"/>
                </a:spcAft>
                <a:defRPr/>
              </a:pPr>
              <a:r>
                <a:rPr lang="fr-CA" sz="1200" b="1" kern="0">
                  <a:solidFill>
                    <a:srgbClr val="000000"/>
                  </a:solidFill>
                  <a:latin typeface="Calibri" pitchFamily="34" charset="0"/>
                  <a:cs typeface="+mn-cs"/>
                </a:rPr>
                <a:t>25.</a:t>
              </a:r>
              <a:r>
                <a:rPr lang="fr-CA" sz="1200" kern="0">
                  <a:solidFill>
                    <a:srgbClr val="000000"/>
                  </a:solidFill>
                  <a:latin typeface="Calibri" pitchFamily="34" charset="0"/>
                  <a:cs typeface="+mn-cs"/>
                </a:rPr>
                <a:t> Valoriser l’amélioration des pratiques par divers moyens reflétant une vision stratégique et un soutien corporatif</a:t>
              </a:r>
            </a:p>
          </p:txBody>
        </p:sp>
      </p:grpSp>
      <p:sp>
        <p:nvSpPr>
          <p:cNvPr id="32771" name="ZoneTexte 5"/>
          <p:cNvSpPr txBox="1">
            <a:spLocks noChangeArrowheads="1"/>
          </p:cNvSpPr>
          <p:nvPr>
            <p:custDataLst>
              <p:tags r:id="rId1"/>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19" name="Rectangle 18"/>
          <p:cNvSpPr/>
          <p:nvPr>
            <p:custDataLst>
              <p:tags r:id="rId2"/>
            </p:custDataLst>
          </p:nvPr>
        </p:nvSpPr>
        <p:spPr>
          <a:xfrm>
            <a:off x="8461375" y="304800"/>
            <a:ext cx="2714625" cy="460375"/>
          </a:xfrm>
          <a:prstGeom prst="rect">
            <a:avLst/>
          </a:prstGeom>
        </p:spPr>
        <p:txBody>
          <a:bodyPr wrap="none">
            <a:spAutoFit/>
          </a:bodyPr>
          <a:lstStyle/>
          <a:p>
            <a:pPr>
              <a:defRPr/>
            </a:pPr>
            <a:r>
              <a:rPr lang="fr-CA" sz="2400" b="1" i="1" dirty="0">
                <a:solidFill>
                  <a:schemeClr val="bg1"/>
                </a:solidFill>
                <a:latin typeface="+mn-lt"/>
              </a:rPr>
              <a:t>Schéma de pratique</a:t>
            </a:r>
          </a:p>
        </p:txBody>
      </p:sp>
      <p:sp>
        <p:nvSpPr>
          <p:cNvPr id="21" name="Rectangle 20"/>
          <p:cNvSpPr/>
          <p:nvPr>
            <p:custDataLst>
              <p:tags r:id="rId3"/>
            </p:custDataLst>
          </p:nvPr>
        </p:nvSpPr>
        <p:spPr>
          <a:xfrm>
            <a:off x="9323388" y="654050"/>
            <a:ext cx="990600" cy="400050"/>
          </a:xfrm>
          <a:prstGeom prst="rect">
            <a:avLst/>
          </a:prstGeom>
        </p:spPr>
        <p:txBody>
          <a:bodyPr wrap="none">
            <a:spAutoFit/>
          </a:bodyPr>
          <a:lstStyle/>
          <a:p>
            <a:pPr>
              <a:defRPr/>
            </a:pPr>
            <a:r>
              <a:rPr lang="fr-CA" sz="2000" b="1" i="1" dirty="0">
                <a:solidFill>
                  <a:schemeClr val="bg1"/>
                </a:solidFill>
                <a:latin typeface="+mn-lt"/>
              </a:rPr>
              <a:t>Besoins</a:t>
            </a:r>
          </a:p>
        </p:txBody>
      </p:sp>
      <p:sp>
        <p:nvSpPr>
          <p:cNvPr id="20"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20</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285875" y="296863"/>
            <a:ext cx="531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CA" altLang="fr-FR" sz="3600" b="1">
                <a:solidFill>
                  <a:srgbClr val="FFFFFF"/>
                </a:solidFill>
                <a:latin typeface="Helvetica Neue" charset="0"/>
              </a:rPr>
              <a:t>Re: </a:t>
            </a:r>
            <a:r>
              <a:rPr lang="fr-FR" altLang="fr-FR" sz="3600" b="1">
                <a:solidFill>
                  <a:srgbClr val="FFFFFF"/>
                </a:solidFill>
                <a:latin typeface="Helvetica Neue" charset="0"/>
              </a:rPr>
              <a:t>Votre</a:t>
            </a:r>
            <a:r>
              <a:rPr lang="en-CA" altLang="fr-FR" sz="3600" b="1">
                <a:solidFill>
                  <a:srgbClr val="FFFFFF"/>
                </a:solidFill>
                <a:latin typeface="Helvetica Neue" charset="0"/>
              </a:rPr>
              <a:t> opinion</a:t>
            </a:r>
            <a:endParaRPr lang="en-CA" altLang="fr-FR" sz="1800">
              <a:latin typeface="Arial" charset="0"/>
            </a:endParaRPr>
          </a:p>
        </p:txBody>
      </p:sp>
      <p:sp>
        <p:nvSpPr>
          <p:cNvPr id="5" name="Rectangle 4"/>
          <p:cNvSpPr/>
          <p:nvPr/>
        </p:nvSpPr>
        <p:spPr>
          <a:xfrm>
            <a:off x="268288" y="1706563"/>
            <a:ext cx="11649075" cy="4894262"/>
          </a:xfrm>
          <a:prstGeom prst="rect">
            <a:avLst/>
          </a:prstGeom>
          <a:solidFill>
            <a:schemeClr val="bg1"/>
          </a:solidFill>
        </p:spPr>
        <p:txBody>
          <a:bodyPr>
            <a:spAutoFit/>
          </a:bodyPr>
          <a:lstStyle/>
          <a:p>
            <a:pPr>
              <a:defRPr/>
            </a:pPr>
            <a:r>
              <a:rPr lang="fr-CA" sz="2400" b="1" dirty="0">
                <a:solidFill>
                  <a:schemeClr val="accent2">
                    <a:lumMod val="75000"/>
                  </a:schemeClr>
                </a:solidFill>
                <a:latin typeface="+mn-lt"/>
              </a:rPr>
              <a:t>2. Dans quelle mesure estimez-vous pertinent de travailler en collaboration avec le service de police de votre secteur dans des situations de maltraitance envers les personnes aînées? </a:t>
            </a:r>
          </a:p>
          <a:p>
            <a:pPr marL="457200" indent="-457200">
              <a:buFontTx/>
              <a:buAutoNum type="alphaLcPeriod"/>
              <a:defRPr/>
            </a:pPr>
            <a:r>
              <a:rPr lang="fr-CA" sz="2400" dirty="0">
                <a:latin typeface="+mn-lt"/>
              </a:rPr>
              <a:t>Très pertinent    </a:t>
            </a:r>
          </a:p>
          <a:p>
            <a:pPr marL="457200" indent="-457200">
              <a:buFontTx/>
              <a:buAutoNum type="alphaLcPeriod"/>
              <a:defRPr/>
            </a:pPr>
            <a:r>
              <a:rPr lang="fr-CA" sz="2400" dirty="0">
                <a:latin typeface="+mn-lt"/>
              </a:rPr>
              <a:t>Assez pertinent  </a:t>
            </a:r>
          </a:p>
          <a:p>
            <a:pPr marL="457200" indent="-457200">
              <a:buFontTx/>
              <a:buAutoNum type="alphaLcPeriod"/>
              <a:defRPr/>
            </a:pPr>
            <a:r>
              <a:rPr lang="fr-CA" sz="2400" dirty="0">
                <a:latin typeface="+mn-lt"/>
              </a:rPr>
              <a:t>Peu ou pas pertinent</a:t>
            </a:r>
          </a:p>
          <a:p>
            <a:pPr>
              <a:defRPr/>
            </a:pPr>
            <a:endParaRPr lang="fr-CA" sz="2400" dirty="0">
              <a:latin typeface="+mn-lt"/>
            </a:endParaRPr>
          </a:p>
          <a:p>
            <a:pPr>
              <a:defRPr/>
            </a:pPr>
            <a:r>
              <a:rPr lang="fr-CA" sz="2400" b="1" dirty="0">
                <a:solidFill>
                  <a:schemeClr val="accent2">
                    <a:lumMod val="75000"/>
                  </a:schemeClr>
                </a:solidFill>
                <a:latin typeface="+mn-lt"/>
              </a:rPr>
              <a:t>3. Dans quelle mesure estimez-vous pertinent de travailler en collaboration avec le service de police de votre secteur même lors de situations de maltraitance non criminelle?</a:t>
            </a:r>
          </a:p>
          <a:p>
            <a:pPr marL="457200" indent="-457200">
              <a:buFontTx/>
              <a:buAutoNum type="alphaLcPeriod"/>
              <a:defRPr/>
            </a:pPr>
            <a:r>
              <a:rPr lang="fr-CA" sz="2400" dirty="0">
                <a:latin typeface="+mn-lt"/>
              </a:rPr>
              <a:t>Très pertinent   </a:t>
            </a:r>
          </a:p>
          <a:p>
            <a:pPr marL="457200" indent="-457200">
              <a:buFontTx/>
              <a:buAutoNum type="alphaLcPeriod"/>
              <a:defRPr/>
            </a:pPr>
            <a:r>
              <a:rPr lang="fr-CA" sz="2400" dirty="0">
                <a:latin typeface="+mn-lt"/>
              </a:rPr>
              <a:t>Assez pertinent   </a:t>
            </a:r>
          </a:p>
          <a:p>
            <a:pPr marL="457200" indent="-457200">
              <a:buFontTx/>
              <a:buAutoNum type="alphaLcPeriod"/>
              <a:defRPr/>
            </a:pPr>
            <a:r>
              <a:rPr lang="fr-CA" sz="2400" dirty="0">
                <a:latin typeface="+mn-lt"/>
              </a:rPr>
              <a:t>Peu ou pas pertinent</a:t>
            </a:r>
          </a:p>
          <a:p>
            <a:pPr>
              <a:defRPr/>
            </a:pPr>
            <a:endParaRPr lang="fr-CA" sz="2400" dirty="0">
              <a:latin typeface="+mn-lt"/>
            </a:endParaRPr>
          </a:p>
        </p:txBody>
      </p:sp>
      <p:sp>
        <p:nvSpPr>
          <p:cNvPr id="6" name="ZoneTexte 1"/>
          <p:cNvSpPr txBox="1"/>
          <p:nvPr/>
        </p:nvSpPr>
        <p:spPr>
          <a:xfrm>
            <a:off x="118141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21</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luid2601\Desktop\A. IPAM-Luisa\Communications\Photos\Comité opérationne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4" r="6096"/>
          <a:stretch/>
        </p:blipFill>
        <p:spPr bwMode="auto">
          <a:xfrm>
            <a:off x="2547047" y="2317898"/>
            <a:ext cx="7840963" cy="2790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265363" y="1435100"/>
            <a:ext cx="8123237" cy="646113"/>
          </a:xfrm>
          <a:prstGeom prst="rect">
            <a:avLst/>
          </a:prstGeom>
        </p:spPr>
        <p:txBody>
          <a:bodyPr>
            <a:spAutoFit/>
          </a:bodyPr>
          <a:lstStyle/>
          <a:p>
            <a:pPr algn="ctr">
              <a:defRPr/>
            </a:pPr>
            <a:r>
              <a:rPr lang="fr-FR" dirty="0">
                <a:solidFill>
                  <a:schemeClr val="accent2"/>
                </a:solidFill>
                <a:latin typeface="+mn-lt"/>
              </a:rPr>
              <a:t>Comité opérationnel:</a:t>
            </a:r>
            <a:r>
              <a:rPr lang="fr-FR" dirty="0">
                <a:latin typeface="+mn-lt"/>
              </a:rPr>
              <a:t/>
            </a:r>
            <a:br>
              <a:rPr lang="fr-FR" dirty="0">
                <a:latin typeface="+mn-lt"/>
              </a:rPr>
            </a:br>
            <a:r>
              <a:rPr lang="fr-FR" dirty="0">
                <a:latin typeface="+mn-lt"/>
              </a:rPr>
              <a:t>opérationnalisation du schéma de pratique  </a:t>
            </a:r>
          </a:p>
        </p:txBody>
      </p:sp>
      <p:cxnSp>
        <p:nvCxnSpPr>
          <p:cNvPr id="7" name="Connecteur droit avec flèche 6"/>
          <p:cNvCxnSpPr/>
          <p:nvPr/>
        </p:nvCxnSpPr>
        <p:spPr>
          <a:xfrm>
            <a:off x="6346825" y="5294313"/>
            <a:ext cx="0"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65363" y="5749925"/>
            <a:ext cx="8123237" cy="646113"/>
          </a:xfrm>
          <a:prstGeom prst="rect">
            <a:avLst/>
          </a:prstGeom>
        </p:spPr>
        <p:txBody>
          <a:bodyPr>
            <a:spAutoFit/>
          </a:bodyPr>
          <a:lstStyle/>
          <a:p>
            <a:pPr algn="ctr">
              <a:defRPr/>
            </a:pPr>
            <a:r>
              <a:rPr lang="fr-FR" dirty="0">
                <a:solidFill>
                  <a:schemeClr val="accent2"/>
                </a:solidFill>
                <a:latin typeface="+mn-lt"/>
              </a:rPr>
              <a:t>5 sous-comités de travail:</a:t>
            </a:r>
          </a:p>
          <a:p>
            <a:pPr algn="ctr">
              <a:defRPr/>
            </a:pPr>
            <a:r>
              <a:rPr lang="fr-FR" dirty="0">
                <a:latin typeface="+mn-lt"/>
              </a:rPr>
              <a:t> Prévention, détection, intervention, suivis, enquêtes et processus judiciaire</a:t>
            </a:r>
          </a:p>
        </p:txBody>
      </p:sp>
      <p:sp>
        <p:nvSpPr>
          <p:cNvPr id="34822" name="ZoneTexte 5"/>
          <p:cNvSpPr txBox="1">
            <a:spLocks noChangeArrowheads="1"/>
          </p:cNvSpPr>
          <p:nvPr>
            <p:custDataLst>
              <p:tags r:id="rId1"/>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10" name="Rectangle 9"/>
          <p:cNvSpPr/>
          <p:nvPr>
            <p:custDataLst>
              <p:tags r:id="rId2"/>
            </p:custDataLst>
          </p:nvPr>
        </p:nvSpPr>
        <p:spPr>
          <a:xfrm>
            <a:off x="8342313" y="420688"/>
            <a:ext cx="2863850" cy="461962"/>
          </a:xfrm>
          <a:prstGeom prst="rect">
            <a:avLst/>
          </a:prstGeom>
        </p:spPr>
        <p:txBody>
          <a:bodyPr wrap="none">
            <a:spAutoFit/>
          </a:bodyPr>
          <a:lstStyle/>
          <a:p>
            <a:pPr>
              <a:defRPr/>
            </a:pPr>
            <a:r>
              <a:rPr lang="fr-CA" sz="2400" b="1" i="1" dirty="0">
                <a:solidFill>
                  <a:schemeClr val="bg1"/>
                </a:solidFill>
                <a:latin typeface="+mn-lt"/>
              </a:rPr>
              <a:t>Modèle opérationnel</a:t>
            </a:r>
          </a:p>
        </p:txBody>
      </p:sp>
      <p:sp>
        <p:nvSpPr>
          <p:cNvPr id="12"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22</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545911" y="1607457"/>
          <a:ext cx="11402896"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5843" name="ZoneTexte 5"/>
          <p:cNvSpPr txBox="1">
            <a:spLocks noChangeArrowheads="1"/>
          </p:cNvSpPr>
          <p:nvPr>
            <p:custDataLst>
              <p:tags r:id="rId1"/>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6" name="Rectangle 5"/>
          <p:cNvSpPr/>
          <p:nvPr>
            <p:custDataLst>
              <p:tags r:id="rId2"/>
            </p:custDataLst>
          </p:nvPr>
        </p:nvSpPr>
        <p:spPr>
          <a:xfrm>
            <a:off x="8869363" y="685800"/>
            <a:ext cx="1609725" cy="400050"/>
          </a:xfrm>
          <a:prstGeom prst="rect">
            <a:avLst/>
          </a:prstGeom>
        </p:spPr>
        <p:txBody>
          <a:bodyPr wrap="none">
            <a:spAutoFit/>
          </a:bodyPr>
          <a:lstStyle/>
          <a:p>
            <a:pPr>
              <a:defRPr/>
            </a:pPr>
            <a:r>
              <a:rPr lang="fr-CA" sz="2000" b="1" i="1" dirty="0">
                <a:solidFill>
                  <a:schemeClr val="bg1"/>
                </a:solidFill>
                <a:latin typeface="+mn-lt"/>
              </a:rPr>
              <a:t>Composantes</a:t>
            </a:r>
            <a:endParaRPr lang="fr-CA" sz="2400" b="1" i="1" dirty="0">
              <a:solidFill>
                <a:schemeClr val="bg1"/>
              </a:solidFill>
              <a:latin typeface="+mn-lt"/>
            </a:endParaRPr>
          </a:p>
        </p:txBody>
      </p:sp>
      <p:sp>
        <p:nvSpPr>
          <p:cNvPr id="9" name="Rectangle 8"/>
          <p:cNvSpPr/>
          <p:nvPr>
            <p:custDataLst>
              <p:tags r:id="rId3"/>
            </p:custDataLst>
          </p:nvPr>
        </p:nvSpPr>
        <p:spPr>
          <a:xfrm>
            <a:off x="8342313" y="223838"/>
            <a:ext cx="2863850" cy="461962"/>
          </a:xfrm>
          <a:prstGeom prst="rect">
            <a:avLst/>
          </a:prstGeom>
        </p:spPr>
        <p:txBody>
          <a:bodyPr wrap="none">
            <a:spAutoFit/>
          </a:bodyPr>
          <a:lstStyle/>
          <a:p>
            <a:pPr>
              <a:defRPr/>
            </a:pPr>
            <a:r>
              <a:rPr lang="fr-CA" sz="2400" b="1" i="1" dirty="0">
                <a:solidFill>
                  <a:schemeClr val="bg1"/>
                </a:solidFill>
                <a:latin typeface="+mn-lt"/>
              </a:rPr>
              <a:t>Modèle opérationnel</a:t>
            </a:r>
          </a:p>
        </p:txBody>
      </p:sp>
      <p:sp>
        <p:nvSpPr>
          <p:cNvPr id="10"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23</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ZoneTexte 5"/>
          <p:cNvSpPr txBox="1">
            <a:spLocks noChangeArrowheads="1"/>
          </p:cNvSpPr>
          <p:nvPr>
            <p:custDataLst>
              <p:tags r:id="rId1"/>
            </p:custDataLst>
          </p:nvPr>
        </p:nvSpPr>
        <p:spPr bwMode="auto">
          <a:xfrm>
            <a:off x="654050" y="1409700"/>
            <a:ext cx="5100638" cy="769938"/>
          </a:xfrm>
          <a:prstGeom prst="rect">
            <a:avLst/>
          </a:prstGeom>
          <a:noFill/>
          <a:ln w="9525">
            <a:noFill/>
            <a:miter lim="800000"/>
            <a:headEnd/>
            <a:tailEnd/>
          </a:ln>
        </p:spPr>
        <p:txBody>
          <a:bodyPr>
            <a:spAutoFit/>
          </a:bodyPr>
          <a:lstStyle/>
          <a:p>
            <a:pPr algn="ctr">
              <a:defRPr/>
            </a:pPr>
            <a:r>
              <a:rPr lang="en-CA" sz="2400" b="1" dirty="0">
                <a:solidFill>
                  <a:schemeClr val="accent2">
                    <a:lumMod val="75000"/>
                  </a:schemeClr>
                </a:solidFill>
                <a:latin typeface="+mn-lt"/>
              </a:rPr>
              <a:t>STRUCTURE D’ENCADREMENT: </a:t>
            </a:r>
            <a:br>
              <a:rPr lang="en-CA" sz="2400" b="1" dirty="0">
                <a:solidFill>
                  <a:schemeClr val="accent2">
                    <a:lumMod val="75000"/>
                  </a:schemeClr>
                </a:solidFill>
                <a:latin typeface="+mn-lt"/>
              </a:rPr>
            </a:br>
            <a:r>
              <a:rPr lang="en-CA" sz="2000" b="1" dirty="0">
                <a:solidFill>
                  <a:schemeClr val="accent2">
                    <a:lumMod val="75000"/>
                  </a:schemeClr>
                </a:solidFill>
                <a:latin typeface="+mn-lt"/>
              </a:rPr>
              <a:t>Directive Locale</a:t>
            </a:r>
            <a:endParaRPr lang="en-CA" sz="2400" b="1" dirty="0">
              <a:solidFill>
                <a:schemeClr val="accent2">
                  <a:lumMod val="75000"/>
                </a:schemeClr>
              </a:solidFill>
              <a:latin typeface="+mn-lt"/>
            </a:endParaRPr>
          </a:p>
        </p:txBody>
      </p:sp>
      <p:sp>
        <p:nvSpPr>
          <p:cNvPr id="9" name="ZoneTexte 5"/>
          <p:cNvSpPr txBox="1">
            <a:spLocks noChangeArrowheads="1"/>
          </p:cNvSpPr>
          <p:nvPr>
            <p:custDataLst>
              <p:tags r:id="rId2"/>
            </p:custDataLst>
          </p:nvPr>
        </p:nvSpPr>
        <p:spPr bwMode="auto">
          <a:xfrm>
            <a:off x="654050" y="2217738"/>
            <a:ext cx="5100638" cy="1354137"/>
          </a:xfrm>
          <a:prstGeom prst="rect">
            <a:avLst/>
          </a:prstGeom>
          <a:noFill/>
          <a:ln w="9525">
            <a:noFill/>
            <a:miter lim="800000"/>
            <a:headEnd/>
            <a:tailEnd/>
          </a:ln>
        </p:spPr>
        <p:txBody>
          <a:bodyPr>
            <a:spAutoFit/>
          </a:bodyPr>
          <a:lstStyle/>
          <a:p>
            <a:pPr marL="342900" indent="-342900">
              <a:buFont typeface="Arial" panose="020B0604020202020204" pitchFamily="34" charset="0"/>
              <a:buChar char="•"/>
              <a:defRPr/>
            </a:pPr>
            <a:r>
              <a:rPr lang="fr-FR" sz="1600" dirty="0">
                <a:latin typeface="+mn-lt"/>
              </a:rPr>
              <a:t>Principes généraux d’intervention policière</a:t>
            </a:r>
            <a:br>
              <a:rPr lang="fr-FR" sz="1600" dirty="0">
                <a:latin typeface="+mn-lt"/>
              </a:rPr>
            </a:br>
            <a:endParaRPr lang="fr-FR" sz="1600" dirty="0">
              <a:latin typeface="+mn-lt"/>
            </a:endParaRPr>
          </a:p>
          <a:p>
            <a:pPr marL="342900" indent="-342900">
              <a:buFont typeface="Arial" panose="020B0604020202020204" pitchFamily="34" charset="0"/>
              <a:buChar char="•"/>
              <a:defRPr/>
            </a:pPr>
            <a:r>
              <a:rPr lang="fr-FR" sz="1600" dirty="0">
                <a:latin typeface="+mn-lt"/>
              </a:rPr>
              <a:t>Définitions de base</a:t>
            </a:r>
            <a:br>
              <a:rPr lang="fr-FR" sz="1600" dirty="0">
                <a:latin typeface="+mn-lt"/>
              </a:rPr>
            </a:br>
            <a:endParaRPr lang="fr-FR" sz="1600" dirty="0">
              <a:latin typeface="+mn-lt"/>
            </a:endParaRPr>
          </a:p>
          <a:p>
            <a:pPr marL="342900" indent="-342900">
              <a:buFont typeface="Arial" panose="020B0604020202020204" pitchFamily="34" charset="0"/>
              <a:buChar char="•"/>
              <a:defRPr/>
            </a:pPr>
            <a:r>
              <a:rPr lang="fr-FR" sz="1600" dirty="0">
                <a:latin typeface="+mn-lt"/>
              </a:rPr>
              <a:t>Rôles dans l’intervention policière</a:t>
            </a:r>
          </a:p>
        </p:txBody>
      </p:sp>
      <p:sp>
        <p:nvSpPr>
          <p:cNvPr id="12" name="ZoneTexte 5"/>
          <p:cNvSpPr txBox="1">
            <a:spLocks noChangeArrowheads="1"/>
          </p:cNvSpPr>
          <p:nvPr>
            <p:custDataLst>
              <p:tags r:id="rId3"/>
            </p:custDataLst>
          </p:nvPr>
        </p:nvSpPr>
        <p:spPr bwMode="auto">
          <a:xfrm>
            <a:off x="760413" y="3629025"/>
            <a:ext cx="5499100" cy="2554288"/>
          </a:xfrm>
          <a:prstGeom prst="rect">
            <a:avLst/>
          </a:prstGeom>
          <a:noFill/>
          <a:ln w="9525">
            <a:noFill/>
            <a:miter lim="800000"/>
            <a:headEnd/>
            <a:tailEnd/>
          </a:ln>
        </p:spPr>
        <p:txBody>
          <a:bodyPr>
            <a:spAutoFit/>
          </a:bodyPr>
          <a:lstStyle>
            <a:defPPr>
              <a:defRPr lang="fr-FR"/>
            </a:defPPr>
            <a:lvl1pPr marL="342900" indent="-342900">
              <a:buFont typeface="Arial" panose="020B0604020202020204" pitchFamily="34" charset="0"/>
              <a:buChar char="•"/>
              <a:defRPr>
                <a:latin typeface="+mn-lt"/>
              </a:defRPr>
            </a:lvl1pPr>
          </a:lstStyle>
          <a:p>
            <a:pPr marL="0" indent="0" algn="ctr">
              <a:buFont typeface="Arial" panose="020B0604020202020204" pitchFamily="34" charset="0"/>
              <a:buNone/>
              <a:defRPr/>
            </a:pPr>
            <a:r>
              <a:rPr lang="fr-FR" sz="1600" b="1" dirty="0" smtClean="0"/>
              <a:t>Annexes</a:t>
            </a:r>
            <a:r>
              <a:rPr lang="fr-FR" sz="1600" dirty="0" smtClean="0"/>
              <a:t>:</a:t>
            </a:r>
            <a:br>
              <a:rPr lang="fr-FR" sz="1600" dirty="0" smtClean="0"/>
            </a:br>
            <a:endParaRPr lang="fr-FR" sz="1600" dirty="0" smtClean="0"/>
          </a:p>
          <a:p>
            <a:pPr marL="0" indent="0">
              <a:buFont typeface="Arial" panose="020B0604020202020204" pitchFamily="34" charset="0"/>
              <a:buNone/>
              <a:defRPr/>
            </a:pPr>
            <a:r>
              <a:rPr lang="fr-FR" sz="1600" dirty="0"/>
              <a:t>A. Aide-mémoire à l’intention des </a:t>
            </a:r>
            <a:r>
              <a:rPr lang="fr-FR" sz="1600" dirty="0" smtClean="0"/>
              <a:t>policiers </a:t>
            </a:r>
            <a:r>
              <a:rPr lang="fr-FR" sz="1600" dirty="0" smtClean="0">
                <a:solidFill>
                  <a:schemeClr val="accent2">
                    <a:lumMod val="75000"/>
                  </a:schemeClr>
                </a:solidFill>
              </a:rPr>
              <a:t>(diapositive suivante)</a:t>
            </a:r>
            <a:r>
              <a:rPr lang="fr-FR" sz="1600" dirty="0" smtClean="0"/>
              <a:t/>
            </a:r>
            <a:br>
              <a:rPr lang="fr-FR" sz="1600" dirty="0" smtClean="0"/>
            </a:br>
            <a:endParaRPr lang="fr-FR" sz="1600" dirty="0" smtClean="0"/>
          </a:p>
          <a:p>
            <a:pPr marL="0" indent="0">
              <a:buFont typeface="Arial" panose="020B0604020202020204" pitchFamily="34" charset="0"/>
              <a:buNone/>
              <a:defRPr/>
            </a:pPr>
            <a:r>
              <a:rPr lang="fr-FR" sz="1600" dirty="0" smtClean="0"/>
              <a:t>B. Formulaire d’autorisation pour référence aux services </a:t>
            </a:r>
            <a:br>
              <a:rPr lang="fr-FR" sz="1600" dirty="0" smtClean="0"/>
            </a:br>
            <a:endParaRPr lang="fr-FR" sz="1600" dirty="0" smtClean="0"/>
          </a:p>
          <a:p>
            <a:pPr marL="0" indent="0">
              <a:buFont typeface="Arial" panose="020B0604020202020204" pitchFamily="34" charset="0"/>
              <a:buNone/>
              <a:defRPr/>
            </a:pPr>
            <a:r>
              <a:rPr lang="fr-FR" sz="1600" dirty="0" smtClean="0"/>
              <a:t>C. Glossaire de définitions clés en lien avec </a:t>
            </a:r>
            <a:r>
              <a:rPr lang="fr-FR" sz="1600" dirty="0"/>
              <a:t>la </a:t>
            </a:r>
            <a:r>
              <a:rPr lang="fr-FR" sz="1600" dirty="0" smtClean="0"/>
              <a:t>maltraitance (formes et types)</a:t>
            </a:r>
            <a:br>
              <a:rPr lang="fr-FR" sz="1600" dirty="0" smtClean="0"/>
            </a:br>
            <a:r>
              <a:rPr lang="fr-FR" sz="1600" dirty="0" smtClean="0"/>
              <a:t> </a:t>
            </a:r>
          </a:p>
          <a:p>
            <a:pPr marL="0" indent="0">
              <a:buFont typeface="Arial" panose="020B0604020202020204" pitchFamily="34" charset="0"/>
              <a:buNone/>
              <a:defRPr/>
            </a:pPr>
            <a:r>
              <a:rPr lang="fr-FR" sz="1600" dirty="0" smtClean="0"/>
              <a:t>D.  Logigramme (procédure d’intervention)</a:t>
            </a:r>
            <a:endParaRPr lang="fr-FR" sz="1600" dirty="0"/>
          </a:p>
        </p:txBody>
      </p:sp>
      <p:sp>
        <p:nvSpPr>
          <p:cNvPr id="10" name="ZoneTexte 5"/>
          <p:cNvSpPr txBox="1">
            <a:spLocks noChangeArrowheads="1"/>
          </p:cNvSpPr>
          <p:nvPr>
            <p:custDataLst>
              <p:tags r:id="rId4"/>
            </p:custDataLst>
          </p:nvPr>
        </p:nvSpPr>
        <p:spPr bwMode="auto">
          <a:xfrm>
            <a:off x="7315200" y="1409700"/>
            <a:ext cx="4175125" cy="769938"/>
          </a:xfrm>
          <a:prstGeom prst="rect">
            <a:avLst/>
          </a:prstGeom>
          <a:noFill/>
          <a:ln w="9525">
            <a:noFill/>
            <a:miter lim="800000"/>
            <a:headEnd/>
            <a:tailEnd/>
          </a:ln>
        </p:spPr>
        <p:txBody>
          <a:bodyPr>
            <a:spAutoFit/>
          </a:bodyPr>
          <a:lstStyle>
            <a:defPPr>
              <a:defRPr lang="fr-FR"/>
            </a:defPPr>
            <a:lvl1pPr algn="ctr">
              <a:defRPr sz="2000" b="1">
                <a:solidFill>
                  <a:schemeClr val="bg1">
                    <a:lumMod val="50000"/>
                  </a:schemeClr>
                </a:solidFill>
                <a:latin typeface="+mn-lt"/>
              </a:defRPr>
            </a:lvl1pPr>
          </a:lstStyle>
          <a:p>
            <a:pPr>
              <a:defRPr/>
            </a:pPr>
            <a:r>
              <a:rPr lang="en-CA" sz="2400" dirty="0" smtClean="0">
                <a:solidFill>
                  <a:schemeClr val="accent2">
                    <a:lumMod val="75000"/>
                  </a:schemeClr>
                </a:solidFill>
              </a:rPr>
              <a:t>FORMATION:</a:t>
            </a:r>
          </a:p>
          <a:p>
            <a:pPr>
              <a:defRPr/>
            </a:pPr>
            <a:r>
              <a:rPr lang="fr-CA" dirty="0">
                <a:solidFill>
                  <a:schemeClr val="accent2">
                    <a:lumMod val="75000"/>
                  </a:schemeClr>
                </a:solidFill>
              </a:rPr>
              <a:t>Capsule IPAM sur </a:t>
            </a:r>
            <a:r>
              <a:rPr lang="en-CA" dirty="0" smtClean="0">
                <a:solidFill>
                  <a:schemeClr val="accent2">
                    <a:lumMod val="75000"/>
                  </a:schemeClr>
                </a:solidFill>
              </a:rPr>
              <a:t>CAMPUS (Intranet)</a:t>
            </a:r>
            <a:endParaRPr lang="en-CA" dirty="0">
              <a:solidFill>
                <a:schemeClr val="accent2">
                  <a:lumMod val="75000"/>
                </a:schemeClr>
              </a:solidFill>
            </a:endParaRPr>
          </a:p>
        </p:txBody>
      </p:sp>
      <p:pic>
        <p:nvPicPr>
          <p:cNvPr id="36870" name="Picture 2" descr="2A8B9972F5126A41AC0AD3243BD9113F@spvm"/>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6440488" y="2703513"/>
            <a:ext cx="5453062"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ZoneTexte 69"/>
          <p:cNvSpPr txBox="1">
            <a:spLocks noChangeArrowheads="1"/>
          </p:cNvSpPr>
          <p:nvPr>
            <p:custDataLst>
              <p:tags r:id="rId6"/>
            </p:custDataLst>
          </p:nvPr>
        </p:nvSpPr>
        <p:spPr bwMode="auto">
          <a:xfrm>
            <a:off x="7627938" y="2241550"/>
            <a:ext cx="386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50000"/>
              </a:lnSpc>
              <a:spcBef>
                <a:spcPct val="0"/>
              </a:spcBef>
            </a:pPr>
            <a:r>
              <a:rPr lang="fr-CA" altLang="fr-FR" sz="1600"/>
              <a:t>7 sections et 21 sous-sections</a:t>
            </a:r>
            <a:endParaRPr lang="en-CA" altLang="fr-FR" sz="1600"/>
          </a:p>
        </p:txBody>
      </p:sp>
      <p:sp>
        <p:nvSpPr>
          <p:cNvPr id="36872" name="ZoneTexte 5"/>
          <p:cNvSpPr txBox="1">
            <a:spLocks noChangeArrowheads="1"/>
          </p:cNvSpPr>
          <p:nvPr>
            <p:custDataLst>
              <p:tags r:id="rId7"/>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14" name="Rectangle 13"/>
          <p:cNvSpPr/>
          <p:nvPr>
            <p:custDataLst>
              <p:tags r:id="rId8"/>
            </p:custDataLst>
          </p:nvPr>
        </p:nvSpPr>
        <p:spPr>
          <a:xfrm>
            <a:off x="8432800" y="685800"/>
            <a:ext cx="2981325" cy="400050"/>
          </a:xfrm>
          <a:prstGeom prst="rect">
            <a:avLst/>
          </a:prstGeom>
        </p:spPr>
        <p:txBody>
          <a:bodyPr wrap="none">
            <a:spAutoFit/>
          </a:bodyPr>
          <a:lstStyle/>
          <a:p>
            <a:pPr>
              <a:defRPr/>
            </a:pPr>
            <a:r>
              <a:rPr lang="fr-CA" sz="2000" b="1" i="1" dirty="0">
                <a:solidFill>
                  <a:schemeClr val="bg1"/>
                </a:solidFill>
                <a:latin typeface="+mn-lt"/>
              </a:rPr>
              <a:t>Encadrement et formation</a:t>
            </a:r>
            <a:endParaRPr lang="fr-CA" sz="2400" b="1" i="1" dirty="0">
              <a:solidFill>
                <a:schemeClr val="bg1"/>
              </a:solidFill>
              <a:latin typeface="+mn-lt"/>
            </a:endParaRPr>
          </a:p>
        </p:txBody>
      </p:sp>
      <p:sp>
        <p:nvSpPr>
          <p:cNvPr id="16" name="Rectangle 15"/>
          <p:cNvSpPr/>
          <p:nvPr>
            <p:custDataLst>
              <p:tags r:id="rId9"/>
            </p:custDataLst>
          </p:nvPr>
        </p:nvSpPr>
        <p:spPr>
          <a:xfrm>
            <a:off x="8342313" y="223838"/>
            <a:ext cx="2863850" cy="461962"/>
          </a:xfrm>
          <a:prstGeom prst="rect">
            <a:avLst/>
          </a:prstGeom>
        </p:spPr>
        <p:txBody>
          <a:bodyPr wrap="none">
            <a:spAutoFit/>
          </a:bodyPr>
          <a:lstStyle/>
          <a:p>
            <a:pPr>
              <a:defRPr/>
            </a:pPr>
            <a:r>
              <a:rPr lang="fr-CA" sz="2400" b="1" i="1" dirty="0">
                <a:solidFill>
                  <a:schemeClr val="bg1"/>
                </a:solidFill>
                <a:latin typeface="+mn-lt"/>
              </a:rPr>
              <a:t>Modèle opérationnel</a:t>
            </a:r>
          </a:p>
        </p:txBody>
      </p:sp>
      <p:sp>
        <p:nvSpPr>
          <p:cNvPr id="17"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24</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37"/>
          <p:cNvPicPr>
            <a:picLocks noChangeAspect="1"/>
          </p:cNvPicPr>
          <p:nvPr/>
        </p:nvPicPr>
        <p:blipFill>
          <a:blip r:embed="rId6">
            <a:extLst>
              <a:ext uri="{28A0092B-C50C-407E-A947-70E740481C1C}">
                <a14:useLocalDpi xmlns:a14="http://schemas.microsoft.com/office/drawing/2010/main" val="0"/>
              </a:ext>
            </a:extLst>
          </a:blip>
          <a:srcRect l="28700" t="15817" r="29565" b="28607"/>
          <a:stretch>
            <a:fillRect/>
          </a:stretch>
        </p:blipFill>
        <p:spPr bwMode="auto">
          <a:xfrm>
            <a:off x="361950" y="2352675"/>
            <a:ext cx="53467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Image 38"/>
          <p:cNvPicPr>
            <a:picLocks noChangeAspect="1"/>
          </p:cNvPicPr>
          <p:nvPr/>
        </p:nvPicPr>
        <p:blipFill>
          <a:blip r:embed="rId7">
            <a:extLst>
              <a:ext uri="{28A0092B-C50C-407E-A947-70E740481C1C}">
                <a14:useLocalDpi xmlns:a14="http://schemas.microsoft.com/office/drawing/2010/main" val="0"/>
              </a:ext>
            </a:extLst>
          </a:blip>
          <a:srcRect l="28740" t="35432" r="29457" b="11105"/>
          <a:stretch>
            <a:fillRect/>
          </a:stretch>
        </p:blipFill>
        <p:spPr bwMode="auto">
          <a:xfrm>
            <a:off x="6002338" y="2247900"/>
            <a:ext cx="571341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oneTexte 5"/>
          <p:cNvSpPr txBox="1">
            <a:spLocks noChangeArrowheads="1"/>
          </p:cNvSpPr>
          <p:nvPr/>
        </p:nvSpPr>
        <p:spPr bwMode="auto">
          <a:xfrm>
            <a:off x="1441450" y="1490663"/>
            <a:ext cx="10052050" cy="522287"/>
          </a:xfrm>
          <a:prstGeom prst="rect">
            <a:avLst/>
          </a:prstGeom>
          <a:noFill/>
          <a:ln w="9525">
            <a:noFill/>
            <a:miter lim="800000"/>
            <a:headEnd/>
            <a:tailEnd/>
          </a:ln>
        </p:spPr>
        <p:txBody>
          <a:bodyPr>
            <a:spAutoFit/>
          </a:bodyPr>
          <a:lstStyle/>
          <a:p>
            <a:pPr algn="ctr">
              <a:defRPr/>
            </a:pPr>
            <a:r>
              <a:rPr lang="en-CA" sz="2400" b="1" dirty="0">
                <a:solidFill>
                  <a:schemeClr val="bg1">
                    <a:lumMod val="50000"/>
                  </a:schemeClr>
                </a:solidFill>
                <a:latin typeface="+mn-lt"/>
              </a:rPr>
              <a:t>Directive Locale (annexe A): </a:t>
            </a:r>
            <a:r>
              <a:rPr lang="fr-FR" sz="2800" b="1" dirty="0">
                <a:solidFill>
                  <a:schemeClr val="accent2">
                    <a:lumMod val="75000"/>
                  </a:schemeClr>
                </a:solidFill>
                <a:latin typeface="+mn-lt"/>
              </a:rPr>
              <a:t>Aide-mémoire à l’intention des policiers</a:t>
            </a:r>
            <a:endParaRPr lang="en-CA" sz="2400" b="1" dirty="0">
              <a:solidFill>
                <a:schemeClr val="bg1">
                  <a:lumMod val="50000"/>
                </a:schemeClr>
              </a:solidFill>
              <a:latin typeface="+mn-lt"/>
            </a:endParaRPr>
          </a:p>
        </p:txBody>
      </p:sp>
      <p:sp>
        <p:nvSpPr>
          <p:cNvPr id="37893" name="ZoneTexte 5"/>
          <p:cNvSpPr txBox="1">
            <a:spLocks noChangeArrowheads="1"/>
          </p:cNvSpPr>
          <p:nvPr>
            <p:custDataLst>
              <p:tags r:id="rId1"/>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12" name="Rectangle 11"/>
          <p:cNvSpPr/>
          <p:nvPr>
            <p:custDataLst>
              <p:tags r:id="rId2"/>
            </p:custDataLst>
          </p:nvPr>
        </p:nvSpPr>
        <p:spPr>
          <a:xfrm>
            <a:off x="9288463" y="685800"/>
            <a:ext cx="836612" cy="400050"/>
          </a:xfrm>
          <a:prstGeom prst="rect">
            <a:avLst/>
          </a:prstGeom>
        </p:spPr>
        <p:txBody>
          <a:bodyPr wrap="none">
            <a:spAutoFit/>
          </a:bodyPr>
          <a:lstStyle/>
          <a:p>
            <a:pPr>
              <a:defRPr/>
            </a:pPr>
            <a:r>
              <a:rPr lang="fr-CA" sz="2000" b="1" i="1" dirty="0">
                <a:solidFill>
                  <a:schemeClr val="bg1"/>
                </a:solidFill>
                <a:latin typeface="+mn-lt"/>
              </a:rPr>
              <a:t>Outils</a:t>
            </a:r>
            <a:endParaRPr lang="fr-CA" sz="2400" b="1" i="1" dirty="0">
              <a:solidFill>
                <a:schemeClr val="bg1"/>
              </a:solidFill>
              <a:latin typeface="+mn-lt"/>
            </a:endParaRPr>
          </a:p>
        </p:txBody>
      </p:sp>
      <p:sp>
        <p:nvSpPr>
          <p:cNvPr id="13" name="Rectangle 12"/>
          <p:cNvSpPr/>
          <p:nvPr>
            <p:custDataLst>
              <p:tags r:id="rId3"/>
            </p:custDataLst>
          </p:nvPr>
        </p:nvSpPr>
        <p:spPr>
          <a:xfrm>
            <a:off x="8342313" y="223838"/>
            <a:ext cx="2863850" cy="461962"/>
          </a:xfrm>
          <a:prstGeom prst="rect">
            <a:avLst/>
          </a:prstGeom>
        </p:spPr>
        <p:txBody>
          <a:bodyPr wrap="none">
            <a:spAutoFit/>
          </a:bodyPr>
          <a:lstStyle/>
          <a:p>
            <a:pPr>
              <a:defRPr/>
            </a:pPr>
            <a:r>
              <a:rPr lang="fr-CA" sz="2400" b="1" i="1" dirty="0">
                <a:solidFill>
                  <a:schemeClr val="bg1"/>
                </a:solidFill>
                <a:latin typeface="+mn-lt"/>
              </a:rPr>
              <a:t>Modèle opérationnel</a:t>
            </a:r>
          </a:p>
        </p:txBody>
      </p:sp>
      <p:sp>
        <p:nvSpPr>
          <p:cNvPr id="9"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25</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e 8"/>
          <p:cNvGrpSpPr>
            <a:grpSpLocks/>
          </p:cNvGrpSpPr>
          <p:nvPr>
            <p:custDataLst>
              <p:tags r:id="rId1"/>
            </p:custDataLst>
          </p:nvPr>
        </p:nvGrpSpPr>
        <p:grpSpPr bwMode="auto">
          <a:xfrm>
            <a:off x="44450" y="1322388"/>
            <a:ext cx="11731625" cy="5202237"/>
            <a:chOff x="44302" y="1322690"/>
            <a:chExt cx="11731255" cy="5201935"/>
          </a:xfrm>
        </p:grpSpPr>
        <p:sp>
          <p:nvSpPr>
            <p:cNvPr id="8" name="Rectangle à coins arrondis 7"/>
            <p:cNvSpPr/>
            <p:nvPr/>
          </p:nvSpPr>
          <p:spPr>
            <a:xfrm>
              <a:off x="4551073" y="2205289"/>
              <a:ext cx="3363806" cy="431933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0" name="Rectangle 39"/>
            <p:cNvSpPr/>
            <p:nvPr>
              <p:custDataLst>
                <p:tags r:id="rId6"/>
              </p:custDataLst>
            </p:nvPr>
          </p:nvSpPr>
          <p:spPr>
            <a:xfrm>
              <a:off x="3552566" y="1322690"/>
              <a:ext cx="5673546" cy="461935"/>
            </a:xfrm>
            <a:prstGeom prst="rect">
              <a:avLst/>
            </a:prstGeom>
            <a:noFill/>
            <a:ln w="9525">
              <a:noFill/>
              <a:miter lim="800000"/>
              <a:headEnd/>
              <a:tailEnd/>
            </a:ln>
          </p:spPr>
          <p:txBody>
            <a:bodyPr>
              <a:spAutoFit/>
            </a:bodyPr>
            <a:lstStyle/>
            <a:p>
              <a:pPr algn="ctr">
                <a:defRPr/>
              </a:pPr>
              <a:r>
                <a:rPr lang="fr-CA" sz="2400" b="1" dirty="0">
                  <a:solidFill>
                    <a:schemeClr val="accent2">
                      <a:lumMod val="75000"/>
                    </a:schemeClr>
                  </a:solidFill>
                  <a:latin typeface="+mn-lt"/>
                </a:rPr>
                <a:t>STRUCTURE OPÉRATIONNELLE</a:t>
              </a:r>
            </a:p>
          </p:txBody>
        </p:sp>
        <p:sp>
          <p:nvSpPr>
            <p:cNvPr id="38922" name="ZoneTexte 1"/>
            <p:cNvSpPr txBox="1">
              <a:spLocks noChangeArrowheads="1"/>
            </p:cNvSpPr>
            <p:nvPr>
              <p:custDataLst>
                <p:tags r:id="rId7"/>
              </p:custDataLst>
            </p:nvPr>
          </p:nvSpPr>
          <p:spPr bwMode="auto">
            <a:xfrm>
              <a:off x="4475644" y="2588519"/>
              <a:ext cx="3785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400" b="1">
                  <a:latin typeface="Arial" charset="0"/>
                </a:rPr>
                <a:t>2 cadres responsables</a:t>
              </a:r>
            </a:p>
            <a:p>
              <a:pPr algn="ctr" eaLnBrk="1" hangingPunct="1">
                <a:lnSpc>
                  <a:spcPct val="100000"/>
                </a:lnSpc>
                <a:spcBef>
                  <a:spcPct val="0"/>
                </a:spcBef>
                <a:buFontTx/>
                <a:buNone/>
              </a:pPr>
              <a:r>
                <a:rPr lang="fr-FR" altLang="fr-FR" sz="1400" b="1">
                  <a:latin typeface="Arial" charset="0"/>
                </a:rPr>
                <a:t>1 agent pivot</a:t>
              </a:r>
              <a:endParaRPr lang="fr-FR" altLang="fr-FR" sz="1400" b="1">
                <a:solidFill>
                  <a:srgbClr val="FF0000"/>
                </a:solidFill>
                <a:latin typeface="Arial" charset="0"/>
              </a:endParaRPr>
            </a:p>
          </p:txBody>
        </p:sp>
        <p:sp>
          <p:nvSpPr>
            <p:cNvPr id="38923" name="ZoneTexte 5"/>
            <p:cNvSpPr txBox="1">
              <a:spLocks noChangeArrowheads="1"/>
            </p:cNvSpPr>
            <p:nvPr>
              <p:custDataLst>
                <p:tags r:id="rId8"/>
              </p:custDataLst>
            </p:nvPr>
          </p:nvSpPr>
          <p:spPr bwMode="auto">
            <a:xfrm>
              <a:off x="5007802" y="5484336"/>
              <a:ext cx="25943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1800" b="1">
                  <a:solidFill>
                    <a:srgbClr val="2B5AB7"/>
                  </a:solidFill>
                  <a:latin typeface="Arial" charset="0"/>
                </a:rPr>
                <a:t>Local</a:t>
              </a:r>
            </a:p>
            <a:p>
              <a:pPr algn="ctr" eaLnBrk="1" hangingPunct="1">
                <a:lnSpc>
                  <a:spcPct val="100000"/>
                </a:lnSpc>
                <a:spcBef>
                  <a:spcPct val="0"/>
                </a:spcBef>
                <a:buFontTx/>
                <a:buNone/>
              </a:pPr>
              <a:r>
                <a:rPr lang="fr-CA" altLang="fr-FR" sz="1400" b="1">
                  <a:latin typeface="Arial" charset="0"/>
                </a:rPr>
                <a:t>1 agent pivot/PDQ</a:t>
              </a:r>
            </a:p>
          </p:txBody>
        </p:sp>
        <p:sp>
          <p:nvSpPr>
            <p:cNvPr id="38924" name="ZoneTexte 6"/>
            <p:cNvSpPr txBox="1">
              <a:spLocks noChangeArrowheads="1"/>
            </p:cNvSpPr>
            <p:nvPr>
              <p:custDataLst>
                <p:tags r:id="rId9"/>
              </p:custDataLst>
            </p:nvPr>
          </p:nvSpPr>
          <p:spPr bwMode="auto">
            <a:xfrm>
              <a:off x="4574502" y="3718716"/>
              <a:ext cx="35087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800" b="1">
                  <a:solidFill>
                    <a:srgbClr val="2B5AB7"/>
                  </a:solidFill>
                  <a:latin typeface="Arial" charset="0"/>
                </a:rPr>
                <a:t>Régional</a:t>
              </a:r>
            </a:p>
            <a:p>
              <a:pPr algn="ctr" eaLnBrk="1" hangingPunct="1">
                <a:lnSpc>
                  <a:spcPct val="100000"/>
                </a:lnSpc>
                <a:spcBef>
                  <a:spcPct val="0"/>
                </a:spcBef>
                <a:buFontTx/>
                <a:buNone/>
              </a:pPr>
              <a:r>
                <a:rPr lang="fr-FR" altLang="fr-FR" sz="1400" b="1">
                  <a:latin typeface="Arial" charset="0"/>
                </a:rPr>
                <a:t>1 agent pivot/ Division</a:t>
              </a:r>
            </a:p>
          </p:txBody>
        </p:sp>
        <p:cxnSp>
          <p:nvCxnSpPr>
            <p:cNvPr id="4" name="Connecteur droit avec flèche 3"/>
            <p:cNvCxnSpPr/>
            <p:nvPr>
              <p:custDataLst>
                <p:tags r:id="rId10"/>
              </p:custDataLst>
            </p:nvPr>
          </p:nvCxnSpPr>
          <p:spPr>
            <a:xfrm>
              <a:off x="6284568" y="4838798"/>
              <a:ext cx="0" cy="706397"/>
            </a:xfrm>
            <a:prstGeom prst="straightConnector1">
              <a:avLst/>
            </a:prstGeom>
            <a:ln w="19050">
              <a:headEnd type="arrow"/>
              <a:tailEnd type="arrow"/>
            </a:ln>
          </p:spPr>
          <p:style>
            <a:lnRef idx="1">
              <a:schemeClr val="accent5"/>
            </a:lnRef>
            <a:fillRef idx="0">
              <a:schemeClr val="accent5"/>
            </a:fillRef>
            <a:effectRef idx="0">
              <a:schemeClr val="accent5"/>
            </a:effectRef>
            <a:fontRef idx="minor">
              <a:schemeClr val="tx1"/>
            </a:fontRef>
          </p:style>
        </p:cxnSp>
        <p:cxnSp>
          <p:nvCxnSpPr>
            <p:cNvPr id="10" name="Connecteur droit avec flèche 9"/>
            <p:cNvCxnSpPr/>
            <p:nvPr>
              <p:custDataLst>
                <p:tags r:id="rId11"/>
              </p:custDataLst>
            </p:nvPr>
          </p:nvCxnSpPr>
          <p:spPr>
            <a:xfrm>
              <a:off x="6389340" y="3154559"/>
              <a:ext cx="0" cy="580991"/>
            </a:xfrm>
            <a:prstGeom prst="straightConnector1">
              <a:avLst/>
            </a:prstGeom>
            <a:ln w="19050">
              <a:headEnd type="arrow"/>
              <a:tailEnd type="arrow"/>
            </a:ln>
          </p:spPr>
          <p:style>
            <a:lnRef idx="1">
              <a:schemeClr val="accent5"/>
            </a:lnRef>
            <a:fillRef idx="0">
              <a:schemeClr val="accent5"/>
            </a:fillRef>
            <a:effectRef idx="0">
              <a:schemeClr val="accent5"/>
            </a:effectRef>
            <a:fontRef idx="minor">
              <a:schemeClr val="tx1"/>
            </a:fontRef>
          </p:style>
        </p:cxnSp>
        <p:cxnSp>
          <p:nvCxnSpPr>
            <p:cNvPr id="24" name="Connecteur droit avec flèche 23"/>
            <p:cNvCxnSpPr/>
            <p:nvPr>
              <p:custDataLst>
                <p:tags r:id="rId12"/>
              </p:custDataLst>
            </p:nvPr>
          </p:nvCxnSpPr>
          <p:spPr>
            <a:xfrm>
              <a:off x="3396996" y="4178436"/>
              <a:ext cx="1228686" cy="19144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custDataLst>
                <p:tags r:id="rId13"/>
              </p:custDataLst>
            </p:nvPr>
          </p:nvCxnSpPr>
          <p:spPr>
            <a:xfrm flipV="1">
              <a:off x="3396996" y="2764056"/>
              <a:ext cx="1228686" cy="14143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8929" name="Rectangle 26"/>
            <p:cNvSpPr>
              <a:spLocks noChangeArrowheads="1"/>
            </p:cNvSpPr>
            <p:nvPr>
              <p:custDataLst>
                <p:tags r:id="rId14"/>
              </p:custDataLst>
            </p:nvPr>
          </p:nvSpPr>
          <p:spPr bwMode="auto">
            <a:xfrm>
              <a:off x="4710640" y="6031780"/>
              <a:ext cx="3172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200">
                  <a:latin typeface="Arial" charset="0"/>
                </a:rPr>
                <a:t>32 Postes de quartier (PDQ)</a:t>
              </a:r>
            </a:p>
          </p:txBody>
        </p:sp>
        <p:sp>
          <p:nvSpPr>
            <p:cNvPr id="38930" name="Rectangle 31"/>
            <p:cNvSpPr>
              <a:spLocks noChangeArrowheads="1"/>
            </p:cNvSpPr>
            <p:nvPr>
              <p:custDataLst>
                <p:tags r:id="rId15"/>
              </p:custDataLst>
            </p:nvPr>
          </p:nvSpPr>
          <p:spPr bwMode="auto">
            <a:xfrm>
              <a:off x="4565512" y="4305542"/>
              <a:ext cx="347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200">
                  <a:latin typeface="Arial" charset="0"/>
                </a:rPr>
                <a:t>4 Divisions: </a:t>
              </a:r>
              <a:br>
                <a:rPr lang="fr-FR" altLang="fr-FR" sz="1200">
                  <a:latin typeface="Arial" charset="0"/>
                </a:rPr>
              </a:br>
              <a:r>
                <a:rPr lang="fr-FR" altLang="fr-FR" sz="1200">
                  <a:latin typeface="Arial" charset="0"/>
                </a:rPr>
                <a:t>Nord, Est, Ouest, Sud</a:t>
              </a:r>
            </a:p>
          </p:txBody>
        </p:sp>
        <p:grpSp>
          <p:nvGrpSpPr>
            <p:cNvPr id="38931" name="Groupe 37"/>
            <p:cNvGrpSpPr>
              <a:grpSpLocks/>
            </p:cNvGrpSpPr>
            <p:nvPr>
              <p:custDataLst>
                <p:tags r:id="rId16"/>
              </p:custDataLst>
            </p:nvPr>
          </p:nvGrpSpPr>
          <p:grpSpPr bwMode="auto">
            <a:xfrm>
              <a:off x="503274" y="3203561"/>
              <a:ext cx="2867248" cy="792266"/>
              <a:chOff x="645041" y="2897232"/>
              <a:chExt cx="2867248" cy="792266"/>
            </a:xfrm>
          </p:grpSpPr>
          <p:sp>
            <p:nvSpPr>
              <p:cNvPr id="33" name="Organigramme : Alternative 32"/>
              <p:cNvSpPr/>
              <p:nvPr/>
            </p:nvSpPr>
            <p:spPr>
              <a:xfrm>
                <a:off x="786126" y="2897439"/>
                <a:ext cx="2584369" cy="792117"/>
              </a:xfrm>
              <a:prstGeom prst="flowChartAlternateProcess">
                <a:avLst/>
              </a:prstGeom>
              <a:solidFill>
                <a:srgbClr val="CCCCFF"/>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CA"/>
              </a:p>
            </p:txBody>
          </p:sp>
          <p:sp>
            <p:nvSpPr>
              <p:cNvPr id="38952" name="ZoneTexte 34"/>
              <p:cNvSpPr txBox="1">
                <a:spLocks noChangeArrowheads="1"/>
              </p:cNvSpPr>
              <p:nvPr/>
            </p:nvSpPr>
            <p:spPr bwMode="auto">
              <a:xfrm>
                <a:off x="645041" y="3138699"/>
                <a:ext cx="2867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600">
                    <a:latin typeface="Arial" charset="0"/>
                  </a:rPr>
                  <a:t>Unité de </a:t>
                </a:r>
                <a:r>
                  <a:rPr lang="fr-FR" altLang="fr-FR" sz="1600" b="1">
                    <a:latin typeface="Arial" charset="0"/>
                  </a:rPr>
                  <a:t>formation </a:t>
                </a:r>
              </a:p>
            </p:txBody>
          </p:sp>
        </p:grpSp>
        <p:grpSp>
          <p:nvGrpSpPr>
            <p:cNvPr id="38932" name="Groupe 36"/>
            <p:cNvGrpSpPr>
              <a:grpSpLocks/>
            </p:cNvGrpSpPr>
            <p:nvPr>
              <p:custDataLst>
                <p:tags r:id="rId17"/>
              </p:custDataLst>
            </p:nvPr>
          </p:nvGrpSpPr>
          <p:grpSpPr bwMode="auto">
            <a:xfrm>
              <a:off x="44302" y="4567152"/>
              <a:ext cx="3785191" cy="857163"/>
              <a:chOff x="8406808" y="2743200"/>
              <a:chExt cx="3785191" cy="857163"/>
            </a:xfrm>
          </p:grpSpPr>
          <p:sp>
            <p:nvSpPr>
              <p:cNvPr id="34" name="Rectangle à coins arrondis 33"/>
              <p:cNvSpPr/>
              <p:nvPr/>
            </p:nvSpPr>
            <p:spPr>
              <a:xfrm>
                <a:off x="8889393" y="2743400"/>
                <a:ext cx="2870110" cy="846088"/>
              </a:xfrm>
              <a:prstGeom prst="roundRect">
                <a:avLst/>
              </a:prstGeom>
              <a:solidFill>
                <a:srgbClr val="CCCCFF"/>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CA"/>
              </a:p>
            </p:txBody>
          </p:sp>
          <p:sp>
            <p:nvSpPr>
              <p:cNvPr id="38950" name="ZoneTexte 35"/>
              <p:cNvSpPr txBox="1">
                <a:spLocks noChangeArrowheads="1"/>
              </p:cNvSpPr>
              <p:nvPr/>
            </p:nvSpPr>
            <p:spPr bwMode="auto">
              <a:xfrm>
                <a:off x="8406808" y="3015588"/>
                <a:ext cx="3785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600">
                    <a:latin typeface="Arial" charset="0"/>
                  </a:rPr>
                  <a:t>Unité de </a:t>
                </a:r>
                <a:r>
                  <a:rPr lang="fr-FR" altLang="fr-FR" sz="1600" b="1">
                    <a:latin typeface="Arial" charset="0"/>
                  </a:rPr>
                  <a:t>Communication</a:t>
                </a:r>
                <a:r>
                  <a:rPr lang="fr-FR" altLang="fr-FR" sz="1600">
                    <a:latin typeface="Arial" charset="0"/>
                  </a:rPr>
                  <a:t/>
                </a:r>
                <a:br>
                  <a:rPr lang="fr-FR" altLang="fr-FR" sz="1600">
                    <a:latin typeface="Arial" charset="0"/>
                  </a:rPr>
                </a:br>
                <a:endParaRPr lang="fr-FR" altLang="fr-FR" sz="1600">
                  <a:latin typeface="Arial" charset="0"/>
                </a:endParaRPr>
              </a:p>
            </p:txBody>
          </p:sp>
        </p:grpSp>
        <p:grpSp>
          <p:nvGrpSpPr>
            <p:cNvPr id="38933" name="Groupe 42"/>
            <p:cNvGrpSpPr>
              <a:grpSpLocks/>
            </p:cNvGrpSpPr>
            <p:nvPr>
              <p:custDataLst>
                <p:tags r:id="rId18"/>
              </p:custDataLst>
            </p:nvPr>
          </p:nvGrpSpPr>
          <p:grpSpPr bwMode="auto">
            <a:xfrm>
              <a:off x="8830339" y="4073740"/>
              <a:ext cx="2870790" cy="345701"/>
              <a:chOff x="8966791" y="4662994"/>
              <a:chExt cx="2870790" cy="345701"/>
            </a:xfrm>
          </p:grpSpPr>
          <p:sp>
            <p:nvSpPr>
              <p:cNvPr id="39" name="Rectangle à coins arrondis 38"/>
              <p:cNvSpPr/>
              <p:nvPr/>
            </p:nvSpPr>
            <p:spPr>
              <a:xfrm>
                <a:off x="8967290" y="4662921"/>
                <a:ext cx="2870109" cy="346055"/>
              </a:xfrm>
              <a:prstGeom prst="round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CA"/>
              </a:p>
            </p:txBody>
          </p:sp>
          <p:sp>
            <p:nvSpPr>
              <p:cNvPr id="42" name="ZoneTexte 41"/>
              <p:cNvSpPr txBox="1"/>
              <p:nvPr/>
            </p:nvSpPr>
            <p:spPr>
              <a:xfrm>
                <a:off x="9197470" y="4662921"/>
                <a:ext cx="2285928" cy="338118"/>
              </a:xfrm>
              <a:prstGeom prst="rect">
                <a:avLst/>
              </a:prstGeom>
              <a:solidFill>
                <a:schemeClr val="accent2">
                  <a:lumMod val="60000"/>
                  <a:lumOff val="40000"/>
                </a:schemeClr>
              </a:solidFill>
            </p:spPr>
            <p:txBody>
              <a:bodyPr>
                <a:spAutoFit/>
              </a:bodyPr>
              <a:lstStyle>
                <a:defPPr>
                  <a:defRPr lang="fr-FR"/>
                </a:defPPr>
                <a:lvl1pPr algn="ctr">
                  <a:defRPr sz="1600">
                    <a:latin typeface="Arial" panose="020B0604020202020204" pitchFamily="34" charset="0"/>
                    <a:cs typeface="Arial" panose="020B0604020202020204" pitchFamily="34" charset="0"/>
                  </a:defRPr>
                </a:lvl1pPr>
              </a:lstStyle>
              <a:p>
                <a:pPr>
                  <a:defRPr/>
                </a:pPr>
                <a:r>
                  <a:rPr lang="fr-CA" dirty="0"/>
                  <a:t>Partenaires régionaux</a:t>
                </a:r>
              </a:p>
            </p:txBody>
          </p:sp>
        </p:grpSp>
        <p:grpSp>
          <p:nvGrpSpPr>
            <p:cNvPr id="38934" name="Groupe 43"/>
            <p:cNvGrpSpPr>
              <a:grpSpLocks/>
            </p:cNvGrpSpPr>
            <p:nvPr>
              <p:custDataLst>
                <p:tags r:id="rId19"/>
              </p:custDataLst>
            </p:nvPr>
          </p:nvGrpSpPr>
          <p:grpSpPr bwMode="auto">
            <a:xfrm>
              <a:off x="8736417" y="2524753"/>
              <a:ext cx="2870790" cy="345701"/>
              <a:chOff x="8936665" y="4493717"/>
              <a:chExt cx="2870790" cy="345701"/>
            </a:xfrm>
          </p:grpSpPr>
          <p:sp>
            <p:nvSpPr>
              <p:cNvPr id="45" name="Rectangle à coins arrondis 44"/>
              <p:cNvSpPr/>
              <p:nvPr/>
            </p:nvSpPr>
            <p:spPr>
              <a:xfrm>
                <a:off x="8937426" y="4493321"/>
                <a:ext cx="2870109" cy="346055"/>
              </a:xfrm>
              <a:prstGeom prst="round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CA"/>
              </a:p>
            </p:txBody>
          </p:sp>
          <p:sp>
            <p:nvSpPr>
              <p:cNvPr id="46" name="ZoneTexte 45"/>
              <p:cNvSpPr txBox="1"/>
              <p:nvPr/>
            </p:nvSpPr>
            <p:spPr>
              <a:xfrm>
                <a:off x="9167607" y="4493321"/>
                <a:ext cx="2454197" cy="338118"/>
              </a:xfrm>
              <a:prstGeom prst="rect">
                <a:avLst/>
              </a:prstGeom>
              <a:solidFill>
                <a:schemeClr val="accent2">
                  <a:lumMod val="60000"/>
                  <a:lumOff val="40000"/>
                </a:schemeClr>
              </a:solidFill>
            </p:spPr>
            <p:txBody>
              <a:bodyPr>
                <a:spAutoFit/>
              </a:bodyPr>
              <a:lstStyle/>
              <a:p>
                <a:pPr algn="ctr">
                  <a:defRPr/>
                </a:pPr>
                <a:r>
                  <a:rPr lang="fr-FR" sz="1600" dirty="0">
                    <a:latin typeface="Arial" panose="020B0604020202020204" pitchFamily="34" charset="0"/>
                    <a:cs typeface="Arial" panose="020B0604020202020204" pitchFamily="34" charset="0"/>
                  </a:rPr>
                  <a:t>Partenaires corporatifs</a:t>
                </a:r>
                <a:endParaRPr lang="fr-FR" sz="1600" dirty="0">
                  <a:solidFill>
                    <a:srgbClr val="FF0000"/>
                  </a:solidFill>
                  <a:latin typeface="Arial" panose="020B0604020202020204" pitchFamily="34" charset="0"/>
                  <a:cs typeface="Arial" panose="020B0604020202020204" pitchFamily="34" charset="0"/>
                </a:endParaRPr>
              </a:p>
            </p:txBody>
          </p:sp>
        </p:grpSp>
        <p:grpSp>
          <p:nvGrpSpPr>
            <p:cNvPr id="38935" name="Groupe 46"/>
            <p:cNvGrpSpPr>
              <a:grpSpLocks/>
            </p:cNvGrpSpPr>
            <p:nvPr>
              <p:custDataLst>
                <p:tags r:id="rId20"/>
              </p:custDataLst>
            </p:nvPr>
          </p:nvGrpSpPr>
          <p:grpSpPr bwMode="auto">
            <a:xfrm>
              <a:off x="8904767" y="5747537"/>
              <a:ext cx="2870790" cy="345701"/>
              <a:chOff x="8966791" y="4662994"/>
              <a:chExt cx="2870790" cy="345701"/>
            </a:xfrm>
          </p:grpSpPr>
          <p:sp>
            <p:nvSpPr>
              <p:cNvPr id="48" name="Rectangle à coins arrondis 47"/>
              <p:cNvSpPr/>
              <p:nvPr/>
            </p:nvSpPr>
            <p:spPr>
              <a:xfrm>
                <a:off x="8967472" y="4662252"/>
                <a:ext cx="2870109" cy="346055"/>
              </a:xfrm>
              <a:prstGeom prst="round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CA"/>
              </a:p>
            </p:txBody>
          </p:sp>
          <p:sp>
            <p:nvSpPr>
              <p:cNvPr id="49" name="ZoneTexte 48"/>
              <p:cNvSpPr txBox="1"/>
              <p:nvPr/>
            </p:nvSpPr>
            <p:spPr>
              <a:xfrm>
                <a:off x="9197653" y="4662252"/>
                <a:ext cx="2285928" cy="338118"/>
              </a:xfrm>
              <a:prstGeom prst="rect">
                <a:avLst/>
              </a:prstGeom>
              <a:solidFill>
                <a:schemeClr val="accent2">
                  <a:lumMod val="60000"/>
                  <a:lumOff val="40000"/>
                </a:schemeClr>
              </a:solidFill>
            </p:spPr>
            <p:txBody>
              <a:bodyPr>
                <a:spAutoFit/>
              </a:bodyPr>
              <a:lstStyle/>
              <a:p>
                <a:pPr algn="ctr">
                  <a:defRPr/>
                </a:pPr>
                <a:r>
                  <a:rPr lang="fr-FR" sz="1600" dirty="0">
                    <a:latin typeface="Arial" panose="020B0604020202020204" pitchFamily="34" charset="0"/>
                    <a:cs typeface="Arial" panose="020B0604020202020204" pitchFamily="34" charset="0"/>
                  </a:rPr>
                  <a:t>Partenaires locaux</a:t>
                </a:r>
              </a:p>
            </p:txBody>
          </p:sp>
        </p:grpSp>
        <p:sp>
          <p:nvSpPr>
            <p:cNvPr id="38936" name="ZoneTexte 2"/>
            <p:cNvSpPr txBox="1">
              <a:spLocks noChangeArrowheads="1"/>
            </p:cNvSpPr>
            <p:nvPr/>
          </p:nvSpPr>
          <p:spPr bwMode="auto">
            <a:xfrm>
              <a:off x="4979468" y="1897692"/>
              <a:ext cx="2698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1400">
                  <a:latin typeface="Arial" charset="0"/>
                </a:rPr>
                <a:t>Structure centrale</a:t>
              </a:r>
            </a:p>
          </p:txBody>
        </p:sp>
        <p:sp>
          <p:nvSpPr>
            <p:cNvPr id="5" name="Double flèche horizontale 4"/>
            <p:cNvSpPr/>
            <p:nvPr/>
          </p:nvSpPr>
          <p:spPr>
            <a:xfrm>
              <a:off x="7827570" y="2676748"/>
              <a:ext cx="739752" cy="1730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1" name="Double flèche horizontale 30"/>
            <p:cNvSpPr/>
            <p:nvPr/>
          </p:nvSpPr>
          <p:spPr>
            <a:xfrm>
              <a:off x="7891068" y="4178436"/>
              <a:ext cx="739752" cy="1730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1" name="Double flèche horizontale 40"/>
            <p:cNvSpPr/>
            <p:nvPr/>
          </p:nvSpPr>
          <p:spPr>
            <a:xfrm>
              <a:off x="7891068" y="5834103"/>
              <a:ext cx="739752" cy="1730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8940" name="ZoneTexte 50"/>
            <p:cNvSpPr txBox="1">
              <a:spLocks noChangeArrowheads="1"/>
            </p:cNvSpPr>
            <p:nvPr/>
          </p:nvSpPr>
          <p:spPr bwMode="auto">
            <a:xfrm>
              <a:off x="503274" y="1921981"/>
              <a:ext cx="2698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1400">
                  <a:latin typeface="Arial" charset="0"/>
                </a:rPr>
                <a:t>Structure de soutien</a:t>
              </a:r>
            </a:p>
          </p:txBody>
        </p:sp>
        <p:sp>
          <p:nvSpPr>
            <p:cNvPr id="38941" name="ZoneTexte 52"/>
            <p:cNvSpPr txBox="1">
              <a:spLocks noChangeArrowheads="1"/>
            </p:cNvSpPr>
            <p:nvPr/>
          </p:nvSpPr>
          <p:spPr bwMode="auto">
            <a:xfrm>
              <a:off x="8830339" y="2006437"/>
              <a:ext cx="2698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1400">
                  <a:latin typeface="Arial" charset="0"/>
                </a:rPr>
                <a:t>Structure intersectorielle</a:t>
              </a:r>
            </a:p>
          </p:txBody>
        </p:sp>
        <p:cxnSp>
          <p:nvCxnSpPr>
            <p:cNvPr id="14" name="Connecteur droit avec flèche 13"/>
            <p:cNvCxnSpPr/>
            <p:nvPr/>
          </p:nvCxnSpPr>
          <p:spPr>
            <a:xfrm>
              <a:off x="3370010" y="4178436"/>
              <a:ext cx="12556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8915" name="ZoneTexte 49"/>
          <p:cNvSpPr txBox="1">
            <a:spLocks noChangeArrowheads="1"/>
          </p:cNvSpPr>
          <p:nvPr>
            <p:custDataLst>
              <p:tags r:id="rId2"/>
            </p:custDataLst>
          </p:nvPr>
        </p:nvSpPr>
        <p:spPr bwMode="auto">
          <a:xfrm>
            <a:off x="4437063" y="2308225"/>
            <a:ext cx="378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1800" b="1">
                <a:solidFill>
                  <a:srgbClr val="2B5AB7"/>
                </a:solidFill>
                <a:latin typeface="Arial" charset="0"/>
              </a:rPr>
              <a:t>Corporatif</a:t>
            </a:r>
          </a:p>
        </p:txBody>
      </p:sp>
      <p:sp>
        <p:nvSpPr>
          <p:cNvPr id="38916" name="ZoneTexte 5"/>
          <p:cNvSpPr txBox="1">
            <a:spLocks noChangeArrowheads="1"/>
          </p:cNvSpPr>
          <p:nvPr>
            <p:custDataLst>
              <p:tags r:id="rId3"/>
            </p:custDataLst>
          </p:nvPr>
        </p:nvSpPr>
        <p:spPr bwMode="auto">
          <a:xfrm>
            <a:off x="179388" y="174625"/>
            <a:ext cx="7348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b="1">
                <a:solidFill>
                  <a:srgbClr val="FFFFFF"/>
                </a:solidFill>
                <a:latin typeface="Helvetica Neue" charset="0"/>
              </a:rPr>
              <a:t>An 2. Objectif  3:</a:t>
            </a:r>
          </a:p>
          <a:p>
            <a:pPr algn="ctr" eaLnBrk="1" hangingPunct="1">
              <a:lnSpc>
                <a:spcPct val="100000"/>
              </a:lnSpc>
              <a:spcBef>
                <a:spcPct val="0"/>
              </a:spcBef>
              <a:buFontTx/>
              <a:buNone/>
            </a:pPr>
            <a:r>
              <a:rPr lang="fr-CA" altLang="fr-FR" b="1">
                <a:solidFill>
                  <a:srgbClr val="FFFFFF"/>
                </a:solidFill>
                <a:latin typeface="Helvetica Neue" charset="0"/>
              </a:rPr>
              <a:t>Développer un modèle de pratique</a:t>
            </a:r>
          </a:p>
        </p:txBody>
      </p:sp>
      <p:sp>
        <p:nvSpPr>
          <p:cNvPr id="54" name="Rectangle 53"/>
          <p:cNvSpPr/>
          <p:nvPr>
            <p:custDataLst>
              <p:tags r:id="rId4"/>
            </p:custDataLst>
          </p:nvPr>
        </p:nvSpPr>
        <p:spPr>
          <a:xfrm>
            <a:off x="8434388" y="685800"/>
            <a:ext cx="2771775" cy="400050"/>
          </a:xfrm>
          <a:prstGeom prst="rect">
            <a:avLst/>
          </a:prstGeom>
        </p:spPr>
        <p:txBody>
          <a:bodyPr wrap="none">
            <a:spAutoFit/>
          </a:bodyPr>
          <a:lstStyle/>
          <a:p>
            <a:pPr>
              <a:defRPr/>
            </a:pPr>
            <a:r>
              <a:rPr lang="fr-CA" sz="2000" b="1" i="1" dirty="0">
                <a:solidFill>
                  <a:schemeClr val="bg1"/>
                </a:solidFill>
                <a:latin typeface="+mn-lt"/>
              </a:rPr>
              <a:t>Structure opérationnelle</a:t>
            </a:r>
            <a:endParaRPr lang="fr-CA" sz="2400" b="1" i="1" dirty="0">
              <a:solidFill>
                <a:schemeClr val="bg1"/>
              </a:solidFill>
              <a:latin typeface="+mn-lt"/>
            </a:endParaRPr>
          </a:p>
        </p:txBody>
      </p:sp>
      <p:sp>
        <p:nvSpPr>
          <p:cNvPr id="56" name="Rectangle 55"/>
          <p:cNvSpPr/>
          <p:nvPr>
            <p:custDataLst>
              <p:tags r:id="rId5"/>
            </p:custDataLst>
          </p:nvPr>
        </p:nvSpPr>
        <p:spPr>
          <a:xfrm>
            <a:off x="8342313" y="223838"/>
            <a:ext cx="2863850" cy="461962"/>
          </a:xfrm>
          <a:prstGeom prst="rect">
            <a:avLst/>
          </a:prstGeom>
        </p:spPr>
        <p:txBody>
          <a:bodyPr wrap="none">
            <a:spAutoFit/>
          </a:bodyPr>
          <a:lstStyle/>
          <a:p>
            <a:pPr>
              <a:defRPr/>
            </a:pPr>
            <a:r>
              <a:rPr lang="fr-CA" sz="2400" b="1" i="1" dirty="0">
                <a:solidFill>
                  <a:schemeClr val="bg1"/>
                </a:solidFill>
                <a:latin typeface="+mn-lt"/>
              </a:rPr>
              <a:t>Modèle opérationnel</a:t>
            </a:r>
          </a:p>
        </p:txBody>
      </p:sp>
      <p:sp>
        <p:nvSpPr>
          <p:cNvPr id="57"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26</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txBox="1">
            <a:spLocks/>
          </p:cNvSpPr>
          <p:nvPr>
            <p:custDataLst>
              <p:tags r:id="rId1"/>
            </p:custDataLst>
          </p:nvPr>
        </p:nvSpPr>
        <p:spPr bwMode="auto">
          <a:xfrm>
            <a:off x="165100" y="149225"/>
            <a:ext cx="728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b="1">
                <a:solidFill>
                  <a:srgbClr val="FFFFFF"/>
                </a:solidFill>
                <a:latin typeface="Helvetica Neue" charset="0"/>
              </a:rPr>
              <a:t>An 2. </a:t>
            </a:r>
            <a:r>
              <a:rPr lang="fr-FR" altLang="fr-FR" b="1">
                <a:solidFill>
                  <a:srgbClr val="FFFFFF"/>
                </a:solidFill>
                <a:latin typeface="Helvetica Neue" charset="0"/>
              </a:rPr>
              <a:t>Objectif</a:t>
            </a:r>
            <a:r>
              <a:rPr lang="en-CA" altLang="fr-FR" b="1">
                <a:solidFill>
                  <a:srgbClr val="FFFFFF"/>
                </a:solidFill>
                <a:latin typeface="Helvetica Neue" charset="0"/>
              </a:rPr>
              <a:t> 4:</a:t>
            </a:r>
          </a:p>
          <a:p>
            <a:pPr algn="ctr" eaLnBrk="1" hangingPunct="1">
              <a:lnSpc>
                <a:spcPct val="100000"/>
              </a:lnSpc>
              <a:spcBef>
                <a:spcPct val="0"/>
              </a:spcBef>
              <a:buFontTx/>
              <a:buNone/>
            </a:pPr>
            <a:r>
              <a:rPr lang="en-CA" altLang="fr-FR" b="1">
                <a:solidFill>
                  <a:srgbClr val="FFFFFF"/>
                </a:solidFill>
                <a:latin typeface="Helvetica Neue" charset="0"/>
              </a:rPr>
              <a:t> </a:t>
            </a:r>
            <a:r>
              <a:rPr lang="fr-CA" altLang="fr-FR" b="1">
                <a:solidFill>
                  <a:srgbClr val="FFFFFF"/>
                </a:solidFill>
                <a:latin typeface="Helvetica Neue" charset="0"/>
              </a:rPr>
              <a:t>Implanter un modèle de pratique</a:t>
            </a:r>
            <a:endParaRPr lang="fr-FR" altLang="fr-FR" b="1">
              <a:solidFill>
                <a:srgbClr val="FFFFFF"/>
              </a:solidFill>
              <a:latin typeface="Helvetica Neue" charset="0"/>
            </a:endParaRPr>
          </a:p>
        </p:txBody>
      </p:sp>
      <p:sp>
        <p:nvSpPr>
          <p:cNvPr id="39939" name="Titre 1"/>
          <p:cNvSpPr txBox="1">
            <a:spLocks/>
          </p:cNvSpPr>
          <p:nvPr>
            <p:custDataLst>
              <p:tags r:id="rId2"/>
            </p:custDataLst>
          </p:nvPr>
        </p:nvSpPr>
        <p:spPr bwMode="auto">
          <a:xfrm>
            <a:off x="9029700" y="693738"/>
            <a:ext cx="149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CA" altLang="fr-FR" sz="2000" b="1" i="1">
                <a:solidFill>
                  <a:schemeClr val="bg1"/>
                </a:solidFill>
              </a:rPr>
              <a:t>Projet Pilote</a:t>
            </a:r>
          </a:p>
        </p:txBody>
      </p:sp>
      <p:grpSp>
        <p:nvGrpSpPr>
          <p:cNvPr id="39940" name="Groupe 1"/>
          <p:cNvGrpSpPr>
            <a:grpSpLocks/>
          </p:cNvGrpSpPr>
          <p:nvPr>
            <p:custDataLst>
              <p:tags r:id="rId3"/>
            </p:custDataLst>
          </p:nvPr>
        </p:nvGrpSpPr>
        <p:grpSpPr bwMode="auto">
          <a:xfrm>
            <a:off x="1092200" y="2157413"/>
            <a:ext cx="9866313" cy="2581275"/>
            <a:chOff x="338710" y="5105320"/>
            <a:chExt cx="7014458" cy="1801092"/>
          </a:xfrm>
        </p:grpSpPr>
        <p:sp>
          <p:nvSpPr>
            <p:cNvPr id="11" name="Rectangle 10"/>
            <p:cNvSpPr/>
            <p:nvPr>
              <p:custDataLst>
                <p:tags r:id="rId6"/>
              </p:custDataLst>
            </p:nvPr>
          </p:nvSpPr>
          <p:spPr>
            <a:xfrm>
              <a:off x="368054" y="5105320"/>
              <a:ext cx="5820364" cy="322335"/>
            </a:xfrm>
            <a:prstGeom prst="rect">
              <a:avLst/>
            </a:prstGeom>
          </p:spPr>
          <p:txBody>
            <a:bodyPr wrap="none">
              <a:spAutoFit/>
            </a:bodyPr>
            <a:lstStyle/>
            <a:p>
              <a:pPr algn="ctr">
                <a:defRPr/>
              </a:pPr>
              <a:r>
                <a:rPr lang="fr-FR" sz="2400" b="1" u="sng" dirty="0">
                  <a:latin typeface="+mn-lt"/>
                </a:rPr>
                <a:t>Phase-1 </a:t>
              </a:r>
              <a:r>
                <a:rPr lang="fr-FR" sz="2000" b="1" u="sng" dirty="0">
                  <a:solidFill>
                    <a:schemeClr val="bg1">
                      <a:lumMod val="50000"/>
                    </a:schemeClr>
                  </a:solidFill>
                  <a:latin typeface="+mn-lt"/>
                </a:rPr>
                <a:t>(mai – octobre 2015):  </a:t>
              </a:r>
              <a:r>
                <a:rPr lang="fr-FR" sz="2400" u="sng" dirty="0">
                  <a:latin typeface="+mn-lt"/>
                </a:rPr>
                <a:t>3 PDQ , 3 Divisions(Nord, Est, Ouest)</a:t>
              </a:r>
            </a:p>
          </p:txBody>
        </p:sp>
        <p:sp>
          <p:nvSpPr>
            <p:cNvPr id="12" name="Rectangle 11"/>
            <p:cNvSpPr/>
            <p:nvPr>
              <p:custDataLst>
                <p:tags r:id="rId7"/>
              </p:custDataLst>
            </p:nvPr>
          </p:nvSpPr>
          <p:spPr>
            <a:xfrm>
              <a:off x="338710" y="6584076"/>
              <a:ext cx="7014458" cy="322336"/>
            </a:xfrm>
            <a:prstGeom prst="rect">
              <a:avLst/>
            </a:prstGeom>
          </p:spPr>
          <p:txBody>
            <a:bodyPr wrap="none">
              <a:spAutoFit/>
            </a:bodyPr>
            <a:lstStyle/>
            <a:p>
              <a:pPr algn="ctr">
                <a:defRPr/>
              </a:pPr>
              <a:r>
                <a:rPr lang="fr-CA" sz="2400" b="1" u="sng" dirty="0">
                  <a:latin typeface="+mn-lt"/>
                </a:rPr>
                <a:t>Phase-2 </a:t>
              </a:r>
              <a:r>
                <a:rPr lang="fr-CA" sz="2000" b="1" u="sng" dirty="0">
                  <a:solidFill>
                    <a:schemeClr val="bg1">
                      <a:lumMod val="50000"/>
                    </a:schemeClr>
                  </a:solidFill>
                  <a:latin typeface="+mn-lt"/>
                </a:rPr>
                <a:t>(novembre 2015 –février 2016) : </a:t>
              </a:r>
              <a:r>
                <a:rPr lang="fr-CA" sz="2400" u="sng" dirty="0">
                  <a:latin typeface="+mn-lt"/>
                </a:rPr>
                <a:t>Ajout de 4 PDQ  et de la 4è Division (Sud</a:t>
              </a:r>
              <a:r>
                <a:rPr lang="en-CA" sz="2400" u="sng" dirty="0">
                  <a:latin typeface="+mn-lt"/>
                </a:rPr>
                <a:t>) </a:t>
              </a:r>
              <a:endParaRPr lang="fr-CA" sz="2400" u="sng" dirty="0">
                <a:latin typeface="+mn-lt"/>
              </a:endParaRPr>
            </a:p>
          </p:txBody>
        </p:sp>
      </p:grpSp>
      <p:sp>
        <p:nvSpPr>
          <p:cNvPr id="13" name="Rectangle 12"/>
          <p:cNvSpPr/>
          <p:nvPr>
            <p:custDataLst>
              <p:tags r:id="rId4"/>
            </p:custDataLst>
          </p:nvPr>
        </p:nvSpPr>
        <p:spPr>
          <a:xfrm>
            <a:off x="2654300" y="1379538"/>
            <a:ext cx="6605588" cy="522287"/>
          </a:xfrm>
          <a:prstGeom prst="rect">
            <a:avLst/>
          </a:prstGeom>
        </p:spPr>
        <p:txBody>
          <a:bodyPr wrap="none">
            <a:spAutoFit/>
          </a:bodyPr>
          <a:lstStyle/>
          <a:p>
            <a:pPr algn="ctr">
              <a:defRPr/>
            </a:pPr>
            <a:r>
              <a:rPr lang="fr-FR" sz="2800" b="1" dirty="0">
                <a:solidFill>
                  <a:srgbClr val="0070C0"/>
                </a:solidFill>
                <a:latin typeface="+mn-lt"/>
              </a:rPr>
              <a:t>Implantation en projet pilote: deux phases </a:t>
            </a:r>
            <a:endParaRPr lang="fr-FR" sz="2800" dirty="0">
              <a:solidFill>
                <a:srgbClr val="0070C0"/>
              </a:solidFill>
              <a:latin typeface="+mn-lt"/>
            </a:endParaRPr>
          </a:p>
        </p:txBody>
      </p:sp>
      <p:sp>
        <p:nvSpPr>
          <p:cNvPr id="15" name="Rectangle 14"/>
          <p:cNvSpPr/>
          <p:nvPr>
            <p:custDataLst>
              <p:tags r:id="rId5"/>
            </p:custDataLst>
          </p:nvPr>
        </p:nvSpPr>
        <p:spPr>
          <a:xfrm>
            <a:off x="8342313" y="223838"/>
            <a:ext cx="2863850" cy="461962"/>
          </a:xfrm>
          <a:prstGeom prst="rect">
            <a:avLst/>
          </a:prstGeom>
        </p:spPr>
        <p:txBody>
          <a:bodyPr wrap="none">
            <a:spAutoFit/>
          </a:bodyPr>
          <a:lstStyle/>
          <a:p>
            <a:pPr>
              <a:defRPr/>
            </a:pPr>
            <a:r>
              <a:rPr lang="fr-CA" sz="2400" b="1" i="1" dirty="0">
                <a:solidFill>
                  <a:schemeClr val="bg1"/>
                </a:solidFill>
                <a:latin typeface="+mn-lt"/>
              </a:rPr>
              <a:t>Modèle opérationnel</a:t>
            </a:r>
          </a:p>
        </p:txBody>
      </p:sp>
      <p:sp>
        <p:nvSpPr>
          <p:cNvPr id="14" name="ZoneTexte 13"/>
          <p:cNvSpPr txBox="1"/>
          <p:nvPr/>
        </p:nvSpPr>
        <p:spPr>
          <a:xfrm>
            <a:off x="1649413" y="2833688"/>
            <a:ext cx="6648450" cy="984250"/>
          </a:xfrm>
          <a:prstGeom prst="rect">
            <a:avLst/>
          </a:prstGeom>
          <a:solidFill>
            <a:schemeClr val="bg1">
              <a:lumMod val="85000"/>
            </a:schemeClr>
          </a:solidFill>
        </p:spPr>
        <p:txBody>
          <a:bodyPr>
            <a:spAutoFit/>
          </a:bodyPr>
          <a:lstStyle/>
          <a:p>
            <a:pPr marL="450850" indent="-450850">
              <a:spcAft>
                <a:spcPts val="1200"/>
              </a:spcAft>
              <a:buFont typeface="Wingdings" pitchFamily="2" charset="2"/>
              <a:buChar char="Ø"/>
              <a:defRPr/>
            </a:pPr>
            <a:r>
              <a:rPr lang="fr-CA" sz="2400" dirty="0">
                <a:latin typeface="+mn-lt"/>
              </a:rPr>
              <a:t>Pré-lancement le 29 avril 2015</a:t>
            </a:r>
          </a:p>
          <a:p>
            <a:pPr marL="450850" indent="-450850">
              <a:spcAft>
                <a:spcPts val="1200"/>
              </a:spcAft>
              <a:buFont typeface="Wingdings" pitchFamily="2" charset="2"/>
              <a:buChar char="Ø"/>
              <a:defRPr/>
            </a:pPr>
            <a:r>
              <a:rPr lang="fr-CA" sz="2400" dirty="0">
                <a:latin typeface="+mn-lt"/>
              </a:rPr>
              <a:t>Implantation débute le 13 mai 2015</a:t>
            </a:r>
          </a:p>
        </p:txBody>
      </p:sp>
      <p:sp>
        <p:nvSpPr>
          <p:cNvPr id="17" name="ZoneTexte 16"/>
          <p:cNvSpPr txBox="1"/>
          <p:nvPr/>
        </p:nvSpPr>
        <p:spPr>
          <a:xfrm>
            <a:off x="1649413" y="5100638"/>
            <a:ext cx="6648450" cy="984250"/>
          </a:xfrm>
          <a:prstGeom prst="rect">
            <a:avLst/>
          </a:prstGeom>
          <a:solidFill>
            <a:schemeClr val="bg1">
              <a:lumMod val="85000"/>
            </a:schemeClr>
          </a:solidFill>
        </p:spPr>
        <p:txBody>
          <a:bodyPr>
            <a:spAutoFit/>
          </a:bodyPr>
          <a:lstStyle/>
          <a:p>
            <a:pPr marL="450850" indent="-450850">
              <a:spcAft>
                <a:spcPts val="1200"/>
              </a:spcAft>
              <a:buFont typeface="Wingdings" pitchFamily="2" charset="2"/>
              <a:buChar char="Ø"/>
              <a:defRPr/>
            </a:pPr>
            <a:r>
              <a:rPr lang="fr-CA" sz="2400" dirty="0">
                <a:latin typeface="+mn-lt"/>
              </a:rPr>
              <a:t>Pré-lancement le 3 novembre 2015</a:t>
            </a:r>
          </a:p>
          <a:p>
            <a:pPr marL="450850" indent="-450850">
              <a:spcAft>
                <a:spcPts val="1200"/>
              </a:spcAft>
              <a:buFont typeface="Wingdings" pitchFamily="2" charset="2"/>
              <a:buChar char="Ø"/>
              <a:defRPr/>
            </a:pPr>
            <a:r>
              <a:rPr lang="fr-CA" sz="2400" dirty="0">
                <a:latin typeface="+mn-lt"/>
              </a:rPr>
              <a:t>Implantation débute le 24 novembre 2015</a:t>
            </a:r>
          </a:p>
        </p:txBody>
      </p:sp>
      <p:sp>
        <p:nvSpPr>
          <p:cNvPr id="18"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27</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e 8"/>
          <p:cNvGrpSpPr>
            <a:grpSpLocks/>
          </p:cNvGrpSpPr>
          <p:nvPr/>
        </p:nvGrpSpPr>
        <p:grpSpPr bwMode="auto">
          <a:xfrm>
            <a:off x="355600" y="3370263"/>
            <a:ext cx="5597525" cy="1795462"/>
            <a:chOff x="355396" y="4091794"/>
            <a:chExt cx="5597729" cy="1795477"/>
          </a:xfrm>
        </p:grpSpPr>
        <p:sp>
          <p:nvSpPr>
            <p:cNvPr id="5" name="Rectangle à coins arrondis 4"/>
            <p:cNvSpPr/>
            <p:nvPr/>
          </p:nvSpPr>
          <p:spPr>
            <a:xfrm>
              <a:off x="355396" y="4096556"/>
              <a:ext cx="5492950" cy="177960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7890" name="Rectangle 3"/>
            <p:cNvSpPr txBox="1">
              <a:spLocks/>
            </p:cNvSpPr>
            <p:nvPr/>
          </p:nvSpPr>
          <p:spPr bwMode="auto">
            <a:xfrm>
              <a:off x="576067" y="4091794"/>
              <a:ext cx="5377058" cy="1795477"/>
            </a:xfrm>
            <a:prstGeom prst="rect">
              <a:avLst/>
            </a:prstGeom>
            <a:noFill/>
            <a:ln w="9525">
              <a:noFill/>
              <a:miter lim="800000"/>
              <a:headEnd/>
              <a:tailEnd/>
            </a:ln>
          </p:spPr>
          <p:txBody>
            <a:bodyPr/>
            <a:lstStyle/>
            <a:p>
              <a:pPr>
                <a:lnSpc>
                  <a:spcPct val="90000"/>
                </a:lnSpc>
                <a:spcBef>
                  <a:spcPts val="1000"/>
                </a:spcBef>
                <a:defRPr/>
              </a:pPr>
              <a:r>
                <a:rPr lang="fr-CA" sz="2400" b="1" dirty="0">
                  <a:latin typeface="+mn-lt"/>
                  <a:cs typeface="Helvetica Neue" panose="020B0604020202020204" charset="0"/>
                </a:rPr>
                <a:t>But</a:t>
              </a:r>
              <a:r>
                <a:rPr lang="fr-CA" sz="2400" dirty="0">
                  <a:latin typeface="+mn-lt"/>
                  <a:cs typeface="Helvetica Neue" panose="020B0604020202020204" charset="0"/>
                </a:rPr>
                <a:t> :  </a:t>
              </a:r>
            </a:p>
            <a:p>
              <a:pPr marL="228600" indent="-228600">
                <a:lnSpc>
                  <a:spcPct val="90000"/>
                </a:lnSpc>
                <a:spcBef>
                  <a:spcPts val="1000"/>
                </a:spcBef>
                <a:buFont typeface="Arial" charset="0"/>
                <a:buChar char="•"/>
                <a:defRPr/>
              </a:pPr>
              <a:r>
                <a:rPr lang="fr-CA" sz="2400" dirty="0">
                  <a:latin typeface="+mn-lt"/>
                  <a:cs typeface="Helvetica Neue" panose="020B0604020202020204" charset="0"/>
                </a:rPr>
                <a:t>L’implantation a-t-elle fonctionné? </a:t>
              </a:r>
            </a:p>
            <a:p>
              <a:pPr marL="228600" indent="-228600">
                <a:lnSpc>
                  <a:spcPct val="90000"/>
                </a:lnSpc>
                <a:spcBef>
                  <a:spcPts val="1000"/>
                </a:spcBef>
                <a:buFont typeface="Arial" charset="0"/>
                <a:buChar char="•"/>
                <a:defRPr/>
              </a:pPr>
              <a:r>
                <a:rPr lang="fr-CA" sz="2400" dirty="0">
                  <a:latin typeface="+mn-lt"/>
                  <a:cs typeface="Helvetica Neue" panose="020B0604020202020204" charset="0"/>
                </a:rPr>
                <a:t>Quels éléments clés ont favorisé ou freiné l’implantation? </a:t>
              </a:r>
              <a:endParaRPr lang="fr-CA" sz="2400" dirty="0">
                <a:latin typeface="Helvetica Neue" panose="020B0604020202020204" charset="0"/>
                <a:cs typeface="Helvetica Neue" panose="020B0604020202020204" charset="0"/>
              </a:endParaRPr>
            </a:p>
          </p:txBody>
        </p:sp>
      </p:grpSp>
      <p:sp>
        <p:nvSpPr>
          <p:cNvPr id="3" name="ZoneTexte 2"/>
          <p:cNvSpPr txBox="1"/>
          <p:nvPr/>
        </p:nvSpPr>
        <p:spPr>
          <a:xfrm>
            <a:off x="1223963" y="2470150"/>
            <a:ext cx="2325687" cy="523875"/>
          </a:xfrm>
          <a:prstGeom prst="rect">
            <a:avLst/>
          </a:prstGeom>
          <a:noFill/>
        </p:spPr>
        <p:txBody>
          <a:bodyPr wrap="none">
            <a:spAutoFit/>
          </a:bodyPr>
          <a:lstStyle/>
          <a:p>
            <a:pPr>
              <a:defRPr/>
            </a:pPr>
            <a:r>
              <a:rPr lang="fr-CA" sz="2800" b="1" dirty="0">
                <a:solidFill>
                  <a:srgbClr val="586873"/>
                </a:solidFill>
                <a:latin typeface="+mn-lt"/>
              </a:rPr>
              <a:t>L’implantation</a:t>
            </a:r>
          </a:p>
        </p:txBody>
      </p:sp>
      <p:sp>
        <p:nvSpPr>
          <p:cNvPr id="4" name="Rectangle 3"/>
          <p:cNvSpPr/>
          <p:nvPr/>
        </p:nvSpPr>
        <p:spPr>
          <a:xfrm>
            <a:off x="3549650" y="1603375"/>
            <a:ext cx="4992688" cy="523875"/>
          </a:xfrm>
          <a:prstGeom prst="rect">
            <a:avLst/>
          </a:prstGeom>
        </p:spPr>
        <p:txBody>
          <a:bodyPr wrap="none">
            <a:spAutoFit/>
          </a:bodyPr>
          <a:lstStyle/>
          <a:p>
            <a:pPr>
              <a:defRPr/>
            </a:pPr>
            <a:r>
              <a:rPr lang="fr-CA" sz="2800" dirty="0">
                <a:latin typeface="+mn-lt"/>
              </a:rPr>
              <a:t>L’évaluation a un double objectif:</a:t>
            </a:r>
          </a:p>
        </p:txBody>
      </p:sp>
      <p:sp>
        <p:nvSpPr>
          <p:cNvPr id="40965" name="ZoneTexte 6"/>
          <p:cNvSpPr txBox="1">
            <a:spLocks noChangeArrowheads="1"/>
          </p:cNvSpPr>
          <p:nvPr/>
        </p:nvSpPr>
        <p:spPr bwMode="auto">
          <a:xfrm>
            <a:off x="6934200" y="2398713"/>
            <a:ext cx="398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CA" altLang="fr-FR" b="1">
                <a:solidFill>
                  <a:srgbClr val="586873"/>
                </a:solidFill>
              </a:rPr>
              <a:t>Des effets sur la pratique </a:t>
            </a:r>
          </a:p>
        </p:txBody>
      </p:sp>
      <p:grpSp>
        <p:nvGrpSpPr>
          <p:cNvPr id="40966" name="Groupe 16"/>
          <p:cNvGrpSpPr>
            <a:grpSpLocks/>
          </p:cNvGrpSpPr>
          <p:nvPr/>
        </p:nvGrpSpPr>
        <p:grpSpPr bwMode="auto">
          <a:xfrm>
            <a:off x="6702425" y="3376613"/>
            <a:ext cx="5013325" cy="1555750"/>
            <a:chOff x="6702723" y="4087350"/>
            <a:chExt cx="5013027" cy="1556717"/>
          </a:xfrm>
        </p:grpSpPr>
        <p:sp>
          <p:nvSpPr>
            <p:cNvPr id="10" name="Rectangle à coins arrondis 9"/>
            <p:cNvSpPr/>
            <p:nvPr/>
          </p:nvSpPr>
          <p:spPr>
            <a:xfrm>
              <a:off x="6702723" y="4087350"/>
              <a:ext cx="5013027" cy="1556717"/>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0970" name="Rectangle 3"/>
            <p:cNvSpPr txBox="1">
              <a:spLocks/>
            </p:cNvSpPr>
            <p:nvPr/>
          </p:nvSpPr>
          <p:spPr bwMode="auto">
            <a:xfrm>
              <a:off x="6857411" y="4118623"/>
              <a:ext cx="4515439" cy="13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buFontTx/>
                <a:buNone/>
              </a:pPr>
              <a:r>
                <a:rPr lang="fr-CA" altLang="fr-FR" sz="2400" b="1"/>
                <a:t>But :  </a:t>
              </a:r>
            </a:p>
            <a:p>
              <a:pPr eaLnBrk="1" hangingPunct="1">
                <a:buFontTx/>
                <a:buNone/>
              </a:pPr>
              <a:r>
                <a:rPr lang="fr-CA" altLang="fr-FR" sz="2400"/>
                <a:t>Voir les effets directs de IPAM sur</a:t>
              </a:r>
            </a:p>
            <a:p>
              <a:pPr eaLnBrk="1" hangingPunct="1">
                <a:buFontTx/>
                <a:buNone/>
              </a:pPr>
              <a:r>
                <a:rPr lang="fr-CA" altLang="fr-FR" sz="2400"/>
                <a:t>    la pratique policière</a:t>
              </a:r>
            </a:p>
          </p:txBody>
        </p:sp>
      </p:grpSp>
      <p:sp>
        <p:nvSpPr>
          <p:cNvPr id="40967" name="Titre 1"/>
          <p:cNvSpPr txBox="1">
            <a:spLocks/>
          </p:cNvSpPr>
          <p:nvPr>
            <p:custDataLst>
              <p:tags r:id="rId1"/>
            </p:custDataLst>
          </p:nvPr>
        </p:nvSpPr>
        <p:spPr bwMode="auto">
          <a:xfrm>
            <a:off x="165100" y="53975"/>
            <a:ext cx="728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sz="2400" b="1">
                <a:solidFill>
                  <a:srgbClr val="FFFFFF"/>
                </a:solidFill>
                <a:latin typeface="Helvetica Neue" charset="0"/>
              </a:rPr>
              <a:t>An 2: </a:t>
            </a:r>
            <a:r>
              <a:rPr lang="fr-FR" altLang="fr-FR" sz="2400" b="1">
                <a:solidFill>
                  <a:srgbClr val="FFFFFF"/>
                </a:solidFill>
                <a:latin typeface="Helvetica Neue" charset="0"/>
              </a:rPr>
              <a:t>Objectif</a:t>
            </a:r>
            <a:r>
              <a:rPr lang="en-CA" altLang="fr-FR" sz="2400" b="1">
                <a:solidFill>
                  <a:srgbClr val="FFFFFF"/>
                </a:solidFill>
                <a:latin typeface="Helvetica Neue" charset="0"/>
              </a:rPr>
              <a:t> 5:</a:t>
            </a:r>
          </a:p>
          <a:p>
            <a:pPr algn="ctr" eaLnBrk="1" hangingPunct="1">
              <a:lnSpc>
                <a:spcPct val="100000"/>
              </a:lnSpc>
              <a:spcBef>
                <a:spcPct val="0"/>
              </a:spcBef>
              <a:buFontTx/>
              <a:buNone/>
            </a:pPr>
            <a:r>
              <a:rPr lang="fr-CA" altLang="fr-FR" sz="2400" b="1">
                <a:solidFill>
                  <a:srgbClr val="FFFFFF"/>
                </a:solidFill>
                <a:latin typeface="Helvetica Neue" charset="0"/>
              </a:rPr>
              <a:t>Évaluer l’implantation et les effets du modèle </a:t>
            </a:r>
            <a:br>
              <a:rPr lang="fr-CA" altLang="fr-FR" sz="2400" b="1">
                <a:solidFill>
                  <a:srgbClr val="FFFFFF"/>
                </a:solidFill>
                <a:latin typeface="Helvetica Neue" charset="0"/>
              </a:rPr>
            </a:br>
            <a:r>
              <a:rPr lang="fr-CA" altLang="fr-FR" sz="2400" b="1">
                <a:solidFill>
                  <a:srgbClr val="FFFFFF"/>
                </a:solidFill>
                <a:latin typeface="Helvetica Neue" charset="0"/>
              </a:rPr>
              <a:t>de pratique </a:t>
            </a:r>
            <a:endParaRPr lang="fr-FR" altLang="fr-FR" sz="2400" b="1">
              <a:solidFill>
                <a:srgbClr val="FFFFFF"/>
              </a:solidFill>
              <a:latin typeface="Helvetica Neue" charset="0"/>
            </a:endParaRPr>
          </a:p>
        </p:txBody>
      </p:sp>
      <p:sp>
        <p:nvSpPr>
          <p:cNvPr id="13"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28</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50" y="2274888"/>
            <a:ext cx="7391400" cy="2308225"/>
          </a:xfrm>
          <a:prstGeom prst="rect">
            <a:avLst/>
          </a:prstGeom>
        </p:spPr>
        <p:txBody>
          <a:bodyPr>
            <a:spAutoFit/>
          </a:bodyPr>
          <a:lstStyle/>
          <a:p>
            <a:pPr marL="285750" indent="-285750">
              <a:buFont typeface="Arial" pitchFamily="34" charset="0"/>
              <a:buChar char="•"/>
              <a:defRPr/>
            </a:pPr>
            <a:r>
              <a:rPr lang="fr-CA" sz="2400" dirty="0">
                <a:latin typeface="+mn-lt"/>
              </a:rPr>
              <a:t>Quantitatif et qualitatif</a:t>
            </a:r>
          </a:p>
          <a:p>
            <a:pPr marL="285750" indent="-285750">
              <a:buFont typeface="Arial" pitchFamily="34" charset="0"/>
              <a:buChar char="•"/>
              <a:defRPr/>
            </a:pPr>
            <a:endParaRPr lang="fr-CA" sz="2400" dirty="0">
              <a:latin typeface="+mn-lt"/>
            </a:endParaRPr>
          </a:p>
          <a:p>
            <a:pPr marL="285750" indent="-285750">
              <a:buFont typeface="Arial" pitchFamily="34" charset="0"/>
              <a:buChar char="•"/>
              <a:defRPr/>
            </a:pPr>
            <a:r>
              <a:rPr lang="fr-CA" sz="2400" b="1" dirty="0">
                <a:solidFill>
                  <a:srgbClr val="7030A0"/>
                </a:solidFill>
                <a:latin typeface="+mn-lt"/>
              </a:rPr>
              <a:t>11 activités </a:t>
            </a:r>
            <a:r>
              <a:rPr lang="fr-CA" sz="2400" dirty="0">
                <a:latin typeface="+mn-lt"/>
              </a:rPr>
              <a:t>d’évaluation: entrevues, groupes focalisés, questionnaires, analyse de rapports policiers</a:t>
            </a:r>
          </a:p>
          <a:p>
            <a:pPr marL="285750" indent="-285750">
              <a:buFont typeface="Arial" pitchFamily="34" charset="0"/>
              <a:buChar char="•"/>
              <a:defRPr/>
            </a:pPr>
            <a:endParaRPr lang="fr-CA" sz="2400" dirty="0">
              <a:latin typeface="+mn-lt"/>
            </a:endParaRPr>
          </a:p>
          <a:p>
            <a:pPr marL="285750" indent="-285750">
              <a:buFont typeface="Arial" pitchFamily="34" charset="0"/>
              <a:buChar char="•"/>
              <a:defRPr/>
            </a:pPr>
            <a:r>
              <a:rPr lang="fr-CA" sz="2400" dirty="0">
                <a:latin typeface="+mn-lt"/>
              </a:rPr>
              <a:t>Plus de </a:t>
            </a:r>
            <a:r>
              <a:rPr lang="fr-CA" sz="2400" b="1" dirty="0">
                <a:solidFill>
                  <a:srgbClr val="7030A0"/>
                </a:solidFill>
                <a:latin typeface="+mn-lt"/>
              </a:rPr>
              <a:t>300 participants </a:t>
            </a:r>
            <a:r>
              <a:rPr lang="fr-CA" sz="2400" dirty="0">
                <a:latin typeface="+mn-lt"/>
              </a:rPr>
              <a:t>ou sources</a:t>
            </a:r>
          </a:p>
        </p:txBody>
      </p:sp>
      <p:sp>
        <p:nvSpPr>
          <p:cNvPr id="4" name="Accolade fermante 3"/>
          <p:cNvSpPr/>
          <p:nvPr/>
        </p:nvSpPr>
        <p:spPr>
          <a:xfrm>
            <a:off x="7594600" y="1914525"/>
            <a:ext cx="663575" cy="2254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8" name="Rectangle 7"/>
          <p:cNvSpPr/>
          <p:nvPr/>
        </p:nvSpPr>
        <p:spPr>
          <a:xfrm>
            <a:off x="8159750" y="1468438"/>
            <a:ext cx="3065463" cy="3784600"/>
          </a:xfrm>
          <a:prstGeom prst="rect">
            <a:avLst/>
          </a:prstGeom>
        </p:spPr>
        <p:txBody>
          <a:bodyPr>
            <a:spAutoFit/>
          </a:bodyPr>
          <a:lstStyle/>
          <a:p>
            <a:pPr marL="285750" indent="-285750">
              <a:buFont typeface="Arial" pitchFamily="34" charset="0"/>
              <a:buChar char="•"/>
              <a:defRPr/>
            </a:pPr>
            <a:r>
              <a:rPr lang="fr-CA" sz="2400" b="1" dirty="0">
                <a:solidFill>
                  <a:srgbClr val="0070C0"/>
                </a:solidFill>
                <a:latin typeface="+mn-lt"/>
              </a:rPr>
              <a:t>Patrouilleurs</a:t>
            </a:r>
          </a:p>
          <a:p>
            <a:pPr marL="285750" indent="-285750">
              <a:buFont typeface="Arial" pitchFamily="34" charset="0"/>
              <a:buChar char="•"/>
              <a:defRPr/>
            </a:pPr>
            <a:r>
              <a:rPr lang="fr-CA" sz="2400" b="1" dirty="0">
                <a:solidFill>
                  <a:srgbClr val="0070C0"/>
                </a:solidFill>
                <a:latin typeface="+mn-lt"/>
              </a:rPr>
              <a:t>Enquêteurs</a:t>
            </a:r>
          </a:p>
          <a:p>
            <a:pPr marL="285750" indent="-285750">
              <a:buFont typeface="Arial" pitchFamily="34" charset="0"/>
              <a:buChar char="•"/>
              <a:defRPr/>
            </a:pPr>
            <a:r>
              <a:rPr lang="fr-CA" sz="2400" b="1" dirty="0">
                <a:solidFill>
                  <a:srgbClr val="0070C0"/>
                </a:solidFill>
                <a:latin typeface="+mn-lt"/>
              </a:rPr>
              <a:t>Pivots locaux</a:t>
            </a:r>
          </a:p>
          <a:p>
            <a:pPr marL="285750" indent="-285750">
              <a:buFont typeface="Arial" pitchFamily="34" charset="0"/>
              <a:buChar char="•"/>
              <a:defRPr/>
            </a:pPr>
            <a:r>
              <a:rPr lang="fr-CA" sz="2400" b="1" dirty="0">
                <a:solidFill>
                  <a:srgbClr val="0070C0"/>
                </a:solidFill>
                <a:latin typeface="+mn-lt"/>
              </a:rPr>
              <a:t>Pivots régionaux</a:t>
            </a:r>
          </a:p>
          <a:p>
            <a:pPr marL="285750" indent="-285750">
              <a:buFont typeface="Arial" pitchFamily="34" charset="0"/>
              <a:buChar char="•"/>
              <a:defRPr/>
            </a:pPr>
            <a:r>
              <a:rPr lang="fr-CA" sz="2400" b="1" dirty="0">
                <a:solidFill>
                  <a:srgbClr val="0070C0"/>
                </a:solidFill>
                <a:latin typeface="+mn-lt"/>
              </a:rPr>
              <a:t>Pivot corporatif</a:t>
            </a:r>
          </a:p>
          <a:p>
            <a:pPr marL="285750" indent="-285750">
              <a:buFont typeface="Arial" pitchFamily="34" charset="0"/>
              <a:buChar char="•"/>
              <a:defRPr/>
            </a:pPr>
            <a:r>
              <a:rPr lang="fr-CA" sz="2400" b="1" dirty="0">
                <a:solidFill>
                  <a:srgbClr val="0070C0"/>
                </a:solidFill>
                <a:latin typeface="+mn-lt"/>
              </a:rPr>
              <a:t>Chefs d’unité</a:t>
            </a:r>
          </a:p>
          <a:p>
            <a:pPr marL="285750" indent="-285750">
              <a:buFont typeface="Arial" pitchFamily="34" charset="0"/>
              <a:buChar char="•"/>
              <a:defRPr/>
            </a:pPr>
            <a:r>
              <a:rPr lang="fr-CA" sz="2400" b="1" dirty="0">
                <a:solidFill>
                  <a:srgbClr val="0070C0"/>
                </a:solidFill>
                <a:latin typeface="+mn-lt"/>
              </a:rPr>
              <a:t>Cadres </a:t>
            </a:r>
            <a:r>
              <a:rPr lang="fr-CA" sz="2400" b="1" dirty="0">
                <a:solidFill>
                  <a:schemeClr val="accent1">
                    <a:lumMod val="75000"/>
                  </a:schemeClr>
                </a:solidFill>
                <a:latin typeface="+mn-lt"/>
              </a:rPr>
              <a:t>corporatifs</a:t>
            </a:r>
          </a:p>
          <a:p>
            <a:pPr marL="285750" indent="-285750">
              <a:buFont typeface="Arial" pitchFamily="34" charset="0"/>
              <a:buChar char="•"/>
              <a:defRPr/>
            </a:pPr>
            <a:r>
              <a:rPr lang="fr-CA" sz="2400" b="1" dirty="0">
                <a:solidFill>
                  <a:srgbClr val="0070C0"/>
                </a:solidFill>
                <a:latin typeface="+mn-lt"/>
              </a:rPr>
              <a:t>Partenaires</a:t>
            </a:r>
          </a:p>
          <a:p>
            <a:pPr marL="285750" indent="-285750">
              <a:buFont typeface="Arial" pitchFamily="34" charset="0"/>
              <a:buChar char="•"/>
              <a:defRPr/>
            </a:pPr>
            <a:endParaRPr lang="fr-CA" sz="2400" b="1" dirty="0">
              <a:solidFill>
                <a:srgbClr val="0070C0"/>
              </a:solidFill>
              <a:latin typeface="+mn-lt"/>
            </a:endParaRPr>
          </a:p>
          <a:p>
            <a:pPr marL="285750" indent="-285750">
              <a:buFont typeface="Arial" pitchFamily="34" charset="0"/>
              <a:buChar char="•"/>
              <a:defRPr/>
            </a:pPr>
            <a:endParaRPr lang="fr-CA" sz="2400" dirty="0">
              <a:solidFill>
                <a:srgbClr val="0070C0"/>
              </a:solidFill>
              <a:latin typeface="+mn-lt"/>
            </a:endParaRPr>
          </a:p>
        </p:txBody>
      </p:sp>
      <p:sp>
        <p:nvSpPr>
          <p:cNvPr id="9" name="Rectangle 8"/>
          <p:cNvSpPr/>
          <p:nvPr/>
        </p:nvSpPr>
        <p:spPr>
          <a:xfrm>
            <a:off x="2854325" y="4819650"/>
            <a:ext cx="8039100" cy="1200150"/>
          </a:xfrm>
          <a:prstGeom prst="rect">
            <a:avLst/>
          </a:prstGeom>
        </p:spPr>
        <p:txBody>
          <a:bodyPr>
            <a:spAutoFit/>
          </a:bodyPr>
          <a:lstStyle/>
          <a:p>
            <a:pPr marL="285750" indent="-285750">
              <a:buFont typeface="Arial" pitchFamily="34" charset="0"/>
              <a:buChar char="•"/>
              <a:defRPr/>
            </a:pPr>
            <a:r>
              <a:rPr lang="fr-CA" sz="2400" dirty="0">
                <a:latin typeface="+mn-lt"/>
              </a:rPr>
              <a:t>Rapport de </a:t>
            </a:r>
            <a:r>
              <a:rPr lang="fr-CA" sz="2400" b="1" dirty="0">
                <a:solidFill>
                  <a:srgbClr val="7030A0"/>
                </a:solidFill>
                <a:latin typeface="+mn-lt"/>
              </a:rPr>
              <a:t>l’implantation</a:t>
            </a:r>
            <a:r>
              <a:rPr lang="fr-CA" sz="2400" dirty="0">
                <a:latin typeface="+mn-lt"/>
              </a:rPr>
              <a:t> (hiver 2016)</a:t>
            </a:r>
          </a:p>
          <a:p>
            <a:pPr marL="285750" indent="-285750">
              <a:buFont typeface="Arial" pitchFamily="34" charset="0"/>
              <a:buChar char="•"/>
              <a:defRPr/>
            </a:pPr>
            <a:endParaRPr lang="fr-CA" sz="2400" dirty="0">
              <a:latin typeface="+mn-lt"/>
            </a:endParaRPr>
          </a:p>
          <a:p>
            <a:pPr marL="285750" indent="-285750">
              <a:buFont typeface="Arial" pitchFamily="34" charset="0"/>
              <a:buChar char="•"/>
              <a:defRPr/>
            </a:pPr>
            <a:r>
              <a:rPr lang="fr-CA" sz="2400" dirty="0">
                <a:latin typeface="+mn-lt"/>
              </a:rPr>
              <a:t>Rapport des</a:t>
            </a:r>
            <a:r>
              <a:rPr lang="fr-CA" sz="2400" b="1" dirty="0">
                <a:solidFill>
                  <a:srgbClr val="7030A0"/>
                </a:solidFill>
                <a:latin typeface="+mn-lt"/>
              </a:rPr>
              <a:t> effets </a:t>
            </a:r>
            <a:r>
              <a:rPr lang="fr-CA" sz="2400" dirty="0">
                <a:latin typeface="+mn-lt"/>
              </a:rPr>
              <a:t>sur la pratique  (hiver 2016)</a:t>
            </a:r>
          </a:p>
        </p:txBody>
      </p:sp>
      <p:cxnSp>
        <p:nvCxnSpPr>
          <p:cNvPr id="6" name="Connecteur droit 5"/>
          <p:cNvCxnSpPr/>
          <p:nvPr/>
        </p:nvCxnSpPr>
        <p:spPr>
          <a:xfrm>
            <a:off x="1387475" y="4752975"/>
            <a:ext cx="0" cy="6826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387475" y="5419725"/>
            <a:ext cx="124460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992" name="Rectangle 2"/>
          <p:cNvSpPr>
            <a:spLocks noChangeArrowheads="1"/>
          </p:cNvSpPr>
          <p:nvPr/>
        </p:nvSpPr>
        <p:spPr bwMode="auto">
          <a:xfrm>
            <a:off x="646113" y="1506538"/>
            <a:ext cx="2132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CA" altLang="fr-FR" sz="2400" b="1">
                <a:solidFill>
                  <a:srgbClr val="0070C0"/>
                </a:solidFill>
                <a:latin typeface="Arial" charset="0"/>
              </a:rPr>
              <a:t>DEVIS MIXTE</a:t>
            </a:r>
          </a:p>
        </p:txBody>
      </p:sp>
      <p:sp>
        <p:nvSpPr>
          <p:cNvPr id="41993" name="Titre 1"/>
          <p:cNvSpPr txBox="1">
            <a:spLocks/>
          </p:cNvSpPr>
          <p:nvPr>
            <p:custDataLst>
              <p:tags r:id="rId1"/>
            </p:custDataLst>
          </p:nvPr>
        </p:nvSpPr>
        <p:spPr bwMode="auto">
          <a:xfrm>
            <a:off x="165100" y="53975"/>
            <a:ext cx="728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sz="2400" b="1">
                <a:solidFill>
                  <a:srgbClr val="FFFFFF"/>
                </a:solidFill>
                <a:latin typeface="Helvetica Neue" charset="0"/>
              </a:rPr>
              <a:t>An 2: </a:t>
            </a:r>
            <a:r>
              <a:rPr lang="fr-FR" altLang="fr-FR" sz="2400" b="1">
                <a:solidFill>
                  <a:srgbClr val="FFFFFF"/>
                </a:solidFill>
                <a:latin typeface="Helvetica Neue" charset="0"/>
              </a:rPr>
              <a:t>Objectif</a:t>
            </a:r>
            <a:r>
              <a:rPr lang="en-CA" altLang="fr-FR" sz="2400" b="1">
                <a:solidFill>
                  <a:srgbClr val="FFFFFF"/>
                </a:solidFill>
                <a:latin typeface="Helvetica Neue" charset="0"/>
              </a:rPr>
              <a:t> 5:</a:t>
            </a:r>
          </a:p>
          <a:p>
            <a:pPr algn="ctr" eaLnBrk="1" hangingPunct="1">
              <a:lnSpc>
                <a:spcPct val="100000"/>
              </a:lnSpc>
              <a:spcBef>
                <a:spcPct val="0"/>
              </a:spcBef>
              <a:buFontTx/>
              <a:buNone/>
            </a:pPr>
            <a:r>
              <a:rPr lang="fr-CA" altLang="fr-FR" sz="2400" b="1">
                <a:solidFill>
                  <a:srgbClr val="FFFFFF"/>
                </a:solidFill>
                <a:latin typeface="Helvetica Neue" charset="0"/>
              </a:rPr>
              <a:t>Évaluer l’implantation et les effets du modèle </a:t>
            </a:r>
            <a:br>
              <a:rPr lang="fr-CA" altLang="fr-FR" sz="2400" b="1">
                <a:solidFill>
                  <a:srgbClr val="FFFFFF"/>
                </a:solidFill>
                <a:latin typeface="Helvetica Neue" charset="0"/>
              </a:rPr>
            </a:br>
            <a:r>
              <a:rPr lang="fr-CA" altLang="fr-FR" sz="2400" b="1">
                <a:solidFill>
                  <a:srgbClr val="FFFFFF"/>
                </a:solidFill>
                <a:latin typeface="Helvetica Neue" charset="0"/>
              </a:rPr>
              <a:t>de pratique </a:t>
            </a:r>
            <a:endParaRPr lang="fr-FR" altLang="fr-FR" sz="2400" b="1">
              <a:solidFill>
                <a:srgbClr val="FFFFFF"/>
              </a:solidFill>
              <a:latin typeface="Helvetica Neue" charset="0"/>
            </a:endParaRPr>
          </a:p>
        </p:txBody>
      </p:sp>
      <p:sp>
        <p:nvSpPr>
          <p:cNvPr id="13"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29</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3888" y="188913"/>
            <a:ext cx="10972800" cy="1143000"/>
          </a:xfrm>
          <a:solidFill>
            <a:schemeClr val="tx2">
              <a:lumMod val="20000"/>
              <a:lumOff val="80000"/>
            </a:schemeClr>
          </a:solidFill>
        </p:spPr>
        <p:txBody>
          <a:bodyPr>
            <a:normAutofit fontScale="90000"/>
          </a:bodyPr>
          <a:lstStyle/>
          <a:p>
            <a:pPr eaLnBrk="1" hangingPunct="1">
              <a:defRPr/>
            </a:pPr>
            <a:r>
              <a:rPr lang="en-CA" sz="3200" b="1" dirty="0" smtClean="0">
                <a:solidFill>
                  <a:srgbClr val="660033"/>
                </a:solidFill>
              </a:rPr>
              <a:t>Comment poser </a:t>
            </a:r>
            <a:r>
              <a:rPr lang="en-CA" sz="3200" b="1" dirty="0" err="1" smtClean="0">
                <a:solidFill>
                  <a:srgbClr val="660033"/>
                </a:solidFill>
              </a:rPr>
              <a:t>une</a:t>
            </a:r>
            <a:r>
              <a:rPr lang="en-CA" sz="3200" b="1" dirty="0" smtClean="0">
                <a:solidFill>
                  <a:srgbClr val="660033"/>
                </a:solidFill>
              </a:rPr>
              <a:t> question </a:t>
            </a:r>
            <a:r>
              <a:rPr lang="en-CA" sz="3200" b="1" dirty="0" err="1" smtClean="0">
                <a:solidFill>
                  <a:srgbClr val="660033"/>
                </a:solidFill>
              </a:rPr>
              <a:t>ou</a:t>
            </a:r>
            <a:r>
              <a:rPr lang="en-CA" sz="3200" b="1" dirty="0" smtClean="0">
                <a:solidFill>
                  <a:srgbClr val="660033"/>
                </a:solidFill>
              </a:rPr>
              <a:t> un </a:t>
            </a:r>
            <a:r>
              <a:rPr lang="en-CA" sz="3200" b="1" dirty="0" err="1" smtClean="0">
                <a:solidFill>
                  <a:srgbClr val="660033"/>
                </a:solidFill>
              </a:rPr>
              <a:t>commentaire</a:t>
            </a:r>
            <a:r>
              <a:rPr lang="en-CA" sz="3200" b="1" dirty="0" smtClean="0">
                <a:solidFill>
                  <a:srgbClr val="660033"/>
                </a:solidFill>
              </a:rPr>
              <a:t> </a:t>
            </a:r>
            <a:r>
              <a:rPr lang="en-CA" sz="3200" b="1" dirty="0" err="1" smtClean="0">
                <a:solidFill>
                  <a:srgbClr val="660033"/>
                </a:solidFill>
              </a:rPr>
              <a:t>durant</a:t>
            </a:r>
            <a:r>
              <a:rPr lang="en-CA" sz="3200" b="1" dirty="0" smtClean="0">
                <a:solidFill>
                  <a:srgbClr val="660033"/>
                </a:solidFill>
              </a:rPr>
              <a:t> le </a:t>
            </a:r>
            <a:r>
              <a:rPr lang="en-CA" sz="3200" b="1" dirty="0" err="1" smtClean="0">
                <a:solidFill>
                  <a:srgbClr val="660033"/>
                </a:solidFill>
              </a:rPr>
              <a:t>webinaire</a:t>
            </a:r>
            <a:r>
              <a:rPr lang="en-CA" sz="3200" b="1" dirty="0" smtClean="0">
                <a:solidFill>
                  <a:srgbClr val="660033"/>
                </a:solidFill>
              </a:rPr>
              <a:t/>
            </a:r>
            <a:br>
              <a:rPr lang="en-CA" sz="3200" b="1" dirty="0" smtClean="0">
                <a:solidFill>
                  <a:srgbClr val="660033"/>
                </a:solidFill>
              </a:rPr>
            </a:br>
            <a:endParaRPr lang="en-CA" sz="3200" dirty="0" smtClean="0">
              <a:solidFill>
                <a:srgbClr val="660033"/>
              </a:solidFill>
            </a:endParaRPr>
          </a:p>
        </p:txBody>
      </p:sp>
      <p:sp>
        <p:nvSpPr>
          <p:cNvPr id="8196" name="TextBox 4"/>
          <p:cNvSpPr txBox="1">
            <a:spLocks noChangeArrowheads="1"/>
          </p:cNvSpPr>
          <p:nvPr/>
        </p:nvSpPr>
        <p:spPr bwMode="auto">
          <a:xfrm>
            <a:off x="719138" y="1781175"/>
            <a:ext cx="5014912" cy="2154238"/>
          </a:xfrm>
          <a:prstGeom prst="rect">
            <a:avLst/>
          </a:prstGeom>
          <a:solidFill>
            <a:schemeClr val="tx2">
              <a:lumMod val="20000"/>
              <a:lumOff val="80000"/>
            </a:schemeClr>
          </a:solidFill>
          <a:ln w="38100">
            <a:solidFill>
              <a:schemeClr val="tx1"/>
            </a:solidFill>
            <a:miter lim="800000"/>
            <a:headEnd/>
            <a:tailEnd/>
          </a:ln>
        </p:spPr>
        <p:txBody>
          <a:bodyPr>
            <a:spAutoFit/>
          </a:bodyPr>
          <a:lstStyle/>
          <a:p>
            <a:pPr algn="ctr" defTabSz="909638" fontAlgn="auto">
              <a:spcBef>
                <a:spcPts val="0"/>
              </a:spcBef>
              <a:spcAft>
                <a:spcPts val="0"/>
              </a:spcAft>
              <a:defRPr/>
            </a:pPr>
            <a:endParaRPr lang="en-CA" b="1" dirty="0">
              <a:solidFill>
                <a:srgbClr val="660033"/>
              </a:solidFill>
              <a:latin typeface="Calibri"/>
              <a:ea typeface="ＭＳ Ｐゴシック"/>
              <a:cs typeface="ＭＳ Ｐゴシック"/>
            </a:endParaRPr>
          </a:p>
          <a:p>
            <a:pPr algn="ctr" defTabSz="909638" fontAlgn="auto">
              <a:spcBef>
                <a:spcPts val="0"/>
              </a:spcBef>
              <a:spcAft>
                <a:spcPts val="0"/>
              </a:spcAft>
              <a:defRPr/>
            </a:pPr>
            <a:r>
              <a:rPr lang="en-CA" b="1" dirty="0">
                <a:solidFill>
                  <a:srgbClr val="660033"/>
                </a:solidFill>
                <a:latin typeface="Calibri"/>
                <a:ea typeface="ＭＳ Ｐゴシック"/>
                <a:cs typeface="ＭＳ Ｐゴシック"/>
              </a:rPr>
              <a:t>Par </a:t>
            </a:r>
            <a:r>
              <a:rPr lang="en-CA" b="1" dirty="0" err="1">
                <a:solidFill>
                  <a:srgbClr val="660033"/>
                </a:solidFill>
                <a:latin typeface="Calibri"/>
                <a:ea typeface="ＭＳ Ｐゴシック"/>
                <a:cs typeface="ＭＳ Ｐゴシック"/>
              </a:rPr>
              <a:t>téléphone</a:t>
            </a:r>
            <a:r>
              <a:rPr lang="en-CA" b="1" dirty="0">
                <a:solidFill>
                  <a:srgbClr val="660033"/>
                </a:solidFill>
                <a:latin typeface="Calibri"/>
                <a:ea typeface="ＭＳ Ｐゴシック"/>
                <a:cs typeface="ＭＳ Ｐゴシック"/>
              </a:rPr>
              <a:t> </a:t>
            </a:r>
          </a:p>
          <a:p>
            <a:pPr algn="ctr" defTabSz="909638" fontAlgn="auto">
              <a:spcBef>
                <a:spcPts val="0"/>
              </a:spcBef>
              <a:spcAft>
                <a:spcPts val="0"/>
              </a:spcAft>
              <a:defRPr/>
            </a:pPr>
            <a:r>
              <a:rPr lang="en-CA" b="1" dirty="0">
                <a:solidFill>
                  <a:srgbClr val="660033"/>
                </a:solidFill>
                <a:latin typeface="Calibri"/>
                <a:ea typeface="ＭＳ Ｐゴシック"/>
                <a:cs typeface="ＭＳ Ｐゴシック"/>
              </a:rPr>
              <a:t> </a:t>
            </a:r>
          </a:p>
          <a:p>
            <a:pPr algn="ctr" defTabSz="909638" fontAlgn="auto">
              <a:spcBef>
                <a:spcPts val="0"/>
              </a:spcBef>
              <a:spcAft>
                <a:spcPts val="0"/>
              </a:spcAft>
              <a:defRPr/>
            </a:pPr>
            <a:r>
              <a:rPr lang="en-CA" b="1" dirty="0">
                <a:solidFill>
                  <a:srgbClr val="660033"/>
                </a:solidFill>
                <a:latin typeface="Calibri"/>
                <a:ea typeface="ＭＳ Ｐゴシック"/>
                <a:cs typeface="ＭＳ Ｐゴシック"/>
              </a:rPr>
              <a:t>+</a:t>
            </a:r>
            <a:br>
              <a:rPr lang="en-CA" b="1" dirty="0">
                <a:solidFill>
                  <a:srgbClr val="660033"/>
                </a:solidFill>
                <a:latin typeface="Calibri"/>
                <a:ea typeface="ＭＳ Ｐゴシック"/>
                <a:cs typeface="ＭＳ Ｐゴシック"/>
              </a:rPr>
            </a:br>
            <a:r>
              <a:rPr lang="en-CA" b="1" dirty="0">
                <a:solidFill>
                  <a:srgbClr val="660033"/>
                </a:solidFill>
                <a:latin typeface="Calibri"/>
                <a:ea typeface="ＭＳ Ｐゴシック"/>
                <a:cs typeface="ＭＳ Ｐゴシック"/>
              </a:rPr>
              <a:t>Adobe Connect Internet </a:t>
            </a:r>
            <a:r>
              <a:rPr lang="en-CA" b="1" dirty="0" err="1">
                <a:solidFill>
                  <a:srgbClr val="660033"/>
                </a:solidFill>
                <a:latin typeface="Calibri"/>
                <a:ea typeface="ＭＳ Ｐゴシック"/>
                <a:cs typeface="ＭＳ Ｐゴシック"/>
              </a:rPr>
              <a:t>Conférence</a:t>
            </a:r>
            <a:endParaRPr lang="en-CA" b="1" dirty="0">
              <a:solidFill>
                <a:srgbClr val="660033"/>
              </a:solidFill>
              <a:latin typeface="Calibri"/>
              <a:ea typeface="ＭＳ Ｐゴシック"/>
              <a:cs typeface="ＭＳ Ｐゴシック"/>
            </a:endParaRPr>
          </a:p>
          <a:p>
            <a:pPr algn="ctr" defTabSz="909638" fontAlgn="auto">
              <a:spcBef>
                <a:spcPts val="0"/>
              </a:spcBef>
              <a:spcAft>
                <a:spcPts val="0"/>
              </a:spcAft>
              <a:defRPr/>
            </a:pPr>
            <a:endParaRPr lang="en-CA" sz="1200" b="1" dirty="0">
              <a:solidFill>
                <a:srgbClr val="660033"/>
              </a:solidFill>
              <a:latin typeface="Calibri"/>
              <a:ea typeface="ＭＳ Ｐゴシック"/>
              <a:cs typeface="ＭＳ Ｐゴシック"/>
            </a:endParaRPr>
          </a:p>
          <a:p>
            <a:pPr algn="ctr" defTabSz="909638" fontAlgn="auto">
              <a:spcBef>
                <a:spcPts val="0"/>
              </a:spcBef>
              <a:spcAft>
                <a:spcPts val="0"/>
              </a:spcAft>
              <a:defRPr/>
            </a:pPr>
            <a:r>
              <a:rPr lang="en-CA" sz="1600" b="1" i="1" dirty="0" err="1">
                <a:solidFill>
                  <a:srgbClr val="660033"/>
                </a:solidFill>
                <a:latin typeface="Calibri"/>
                <a:ea typeface="ＭＳ Ｐゴシック"/>
                <a:cs typeface="ＭＳ Ｐゴシック"/>
              </a:rPr>
              <a:t>Utilisez</a:t>
            </a:r>
            <a:r>
              <a:rPr lang="en-CA" sz="1600" b="1" i="1" dirty="0">
                <a:solidFill>
                  <a:srgbClr val="660033"/>
                </a:solidFill>
                <a:latin typeface="Calibri"/>
                <a:ea typeface="ＭＳ Ｐゴシック"/>
                <a:cs typeface="ＭＳ Ｐゴシック"/>
              </a:rPr>
              <a:t> la </a:t>
            </a:r>
            <a:r>
              <a:rPr lang="en-CA" sz="1600" b="1" i="1" dirty="0" err="1">
                <a:solidFill>
                  <a:srgbClr val="660033"/>
                </a:solidFill>
                <a:latin typeface="Calibri"/>
                <a:ea typeface="ＭＳ Ｐゴシック"/>
                <a:cs typeface="ＭＳ Ｐゴシック"/>
              </a:rPr>
              <a:t>boîte</a:t>
            </a:r>
            <a:r>
              <a:rPr lang="en-CA" sz="1600" b="1" i="1" dirty="0">
                <a:solidFill>
                  <a:srgbClr val="660033"/>
                </a:solidFill>
                <a:latin typeface="Calibri"/>
                <a:ea typeface="ＭＳ Ｐゴシック"/>
                <a:cs typeface="ＭＳ Ｐゴシック"/>
              </a:rPr>
              <a:t> de dialogue!</a:t>
            </a:r>
          </a:p>
          <a:p>
            <a:pPr algn="ctr" defTabSz="909638" fontAlgn="auto">
              <a:spcBef>
                <a:spcPts val="0"/>
              </a:spcBef>
              <a:spcAft>
                <a:spcPts val="0"/>
              </a:spcAft>
              <a:defRPr/>
            </a:pPr>
            <a:endParaRPr lang="en-CA" sz="1600" b="1" i="1" dirty="0">
              <a:solidFill>
                <a:srgbClr val="660033"/>
              </a:solidFill>
              <a:latin typeface="Calibri"/>
              <a:ea typeface="ＭＳ Ｐゴシック"/>
              <a:cs typeface="ＭＳ Ｐゴシック"/>
            </a:endParaRPr>
          </a:p>
        </p:txBody>
      </p:sp>
      <p:sp>
        <p:nvSpPr>
          <p:cNvPr id="8197" name="Rectangle 5"/>
          <p:cNvSpPr>
            <a:spLocks noChangeArrowheads="1"/>
          </p:cNvSpPr>
          <p:nvPr/>
        </p:nvSpPr>
        <p:spPr bwMode="auto">
          <a:xfrm>
            <a:off x="719138" y="4225925"/>
            <a:ext cx="5014912" cy="1847850"/>
          </a:xfrm>
          <a:prstGeom prst="rect">
            <a:avLst/>
          </a:prstGeom>
          <a:solidFill>
            <a:schemeClr val="tx2">
              <a:lumMod val="20000"/>
              <a:lumOff val="80000"/>
            </a:schemeClr>
          </a:solidFill>
          <a:ln w="38100">
            <a:solidFill>
              <a:schemeClr val="tx1"/>
            </a:solidFill>
            <a:miter lim="800000"/>
            <a:headEnd/>
            <a:tailEnd/>
          </a:ln>
        </p:spPr>
        <p:txBody>
          <a:bodyPr>
            <a:spAutoFit/>
          </a:bodyPr>
          <a:lstStyle/>
          <a:p>
            <a:pPr algn="ctr" defTabSz="909638" fontAlgn="auto">
              <a:spcBef>
                <a:spcPts val="0"/>
              </a:spcBef>
              <a:spcAft>
                <a:spcPts val="0"/>
              </a:spcAft>
              <a:defRPr/>
            </a:pPr>
            <a:endParaRPr lang="en-CA" b="1" dirty="0">
              <a:solidFill>
                <a:srgbClr val="660033"/>
              </a:solidFill>
              <a:latin typeface="Calibri"/>
              <a:ea typeface="ＭＳ Ｐゴシック"/>
              <a:cs typeface="ＭＳ Ｐゴシック"/>
            </a:endParaRPr>
          </a:p>
          <a:p>
            <a:pPr algn="ctr" defTabSz="909638" fontAlgn="auto">
              <a:spcBef>
                <a:spcPts val="0"/>
              </a:spcBef>
              <a:spcAft>
                <a:spcPts val="0"/>
              </a:spcAft>
              <a:defRPr/>
            </a:pPr>
            <a:r>
              <a:rPr lang="en-CA" b="1" dirty="0">
                <a:solidFill>
                  <a:srgbClr val="660033"/>
                </a:solidFill>
                <a:latin typeface="Calibri"/>
                <a:ea typeface="ＭＳ Ｐゴシック"/>
                <a:cs typeface="ＭＳ Ｐゴシック"/>
              </a:rPr>
              <a:t>Par </a:t>
            </a:r>
            <a:r>
              <a:rPr lang="en-CA" b="1" dirty="0" err="1">
                <a:solidFill>
                  <a:srgbClr val="660033"/>
                </a:solidFill>
                <a:latin typeface="Calibri"/>
                <a:ea typeface="ＭＳ Ｐゴシック"/>
                <a:cs typeface="ＭＳ Ｐゴシック"/>
              </a:rPr>
              <a:t>téléphone</a:t>
            </a:r>
            <a:r>
              <a:rPr lang="en-CA" b="1" dirty="0">
                <a:solidFill>
                  <a:srgbClr val="660033"/>
                </a:solidFill>
                <a:latin typeface="Calibri"/>
                <a:ea typeface="ＭＳ Ｐゴシック"/>
                <a:cs typeface="ＭＳ Ｐゴシック"/>
              </a:rPr>
              <a:t>  +</a:t>
            </a:r>
          </a:p>
          <a:p>
            <a:pPr algn="ctr" defTabSz="909638" fontAlgn="auto">
              <a:spcBef>
                <a:spcPts val="0"/>
              </a:spcBef>
              <a:spcAft>
                <a:spcPts val="0"/>
              </a:spcAft>
              <a:defRPr/>
            </a:pPr>
            <a:r>
              <a:rPr lang="en-CA" b="1" dirty="0" err="1">
                <a:solidFill>
                  <a:srgbClr val="660033"/>
                </a:solidFill>
                <a:latin typeface="Calibri"/>
                <a:ea typeface="ＭＳ Ｐゴシック"/>
                <a:cs typeface="ＭＳ Ｐゴシック"/>
              </a:rPr>
              <a:t>Présentation</a:t>
            </a:r>
            <a:r>
              <a:rPr lang="en-CA" b="1" dirty="0">
                <a:solidFill>
                  <a:srgbClr val="660033"/>
                </a:solidFill>
                <a:latin typeface="Calibri"/>
                <a:ea typeface="ＭＳ Ｐゴシック"/>
                <a:cs typeface="ＭＳ Ｐゴシック"/>
              </a:rPr>
              <a:t> PowerPoint  </a:t>
            </a:r>
            <a:br>
              <a:rPr lang="en-CA" b="1" dirty="0">
                <a:solidFill>
                  <a:srgbClr val="660033"/>
                </a:solidFill>
                <a:latin typeface="Calibri"/>
                <a:ea typeface="ＭＳ Ｐゴシック"/>
                <a:cs typeface="ＭＳ Ｐゴシック"/>
              </a:rPr>
            </a:br>
            <a:r>
              <a:rPr lang="en-CA" sz="1400" b="1" dirty="0">
                <a:solidFill>
                  <a:srgbClr val="660033"/>
                </a:solidFill>
                <a:latin typeface="Calibri"/>
                <a:ea typeface="ＭＳ Ｐゴシック"/>
                <a:cs typeface="ＭＳ Ｐゴシック"/>
              </a:rPr>
              <a:t/>
            </a:r>
            <a:br>
              <a:rPr lang="en-CA" sz="1400" b="1" dirty="0">
                <a:solidFill>
                  <a:srgbClr val="660033"/>
                </a:solidFill>
                <a:latin typeface="Calibri"/>
                <a:ea typeface="ＭＳ Ｐゴシック"/>
                <a:cs typeface="ＭＳ Ｐゴシック"/>
              </a:rPr>
            </a:br>
            <a:r>
              <a:rPr lang="en-CA" sz="1400" b="1" dirty="0" err="1">
                <a:solidFill>
                  <a:srgbClr val="660033"/>
                </a:solidFill>
                <a:latin typeface="Calibri"/>
                <a:ea typeface="ＭＳ Ｐゴシック"/>
                <a:cs typeface="ＭＳ Ｐゴシック"/>
              </a:rPr>
              <a:t>Répondez</a:t>
            </a:r>
            <a:r>
              <a:rPr lang="en-CA" sz="1400" b="1" dirty="0">
                <a:solidFill>
                  <a:srgbClr val="660033"/>
                </a:solidFill>
                <a:latin typeface="Calibri"/>
                <a:ea typeface="ＭＳ Ｐゴシック"/>
                <a:cs typeface="ＭＳ Ｐゴシック"/>
              </a:rPr>
              <a:t> </a:t>
            </a:r>
            <a:r>
              <a:rPr lang="en-CA" sz="1400" b="1" dirty="0" err="1">
                <a:solidFill>
                  <a:srgbClr val="660033"/>
                </a:solidFill>
                <a:latin typeface="Calibri"/>
                <a:ea typeface="ＭＳ Ｐゴシック"/>
                <a:cs typeface="ＭＳ Ｐゴシック"/>
              </a:rPr>
              <a:t>à</a:t>
            </a:r>
            <a:r>
              <a:rPr lang="en-CA" sz="1400" b="1" dirty="0">
                <a:solidFill>
                  <a:srgbClr val="660033"/>
                </a:solidFill>
                <a:latin typeface="Calibri"/>
                <a:ea typeface="ＭＳ Ｐゴシック"/>
                <a:cs typeface="ＭＳ Ｐゴシック"/>
              </a:rPr>
              <a:t> </a:t>
            </a:r>
            <a:r>
              <a:rPr lang="en-CA" sz="1400" b="1" dirty="0" err="1">
                <a:solidFill>
                  <a:srgbClr val="660033"/>
                </a:solidFill>
                <a:latin typeface="Calibri"/>
                <a:ea typeface="ＭＳ Ｐゴシック"/>
                <a:cs typeface="ＭＳ Ｐゴシック"/>
              </a:rPr>
              <a:t>l’adresse</a:t>
            </a:r>
            <a:r>
              <a:rPr lang="en-CA" sz="1400" b="1" dirty="0">
                <a:solidFill>
                  <a:srgbClr val="660033"/>
                </a:solidFill>
                <a:latin typeface="Calibri"/>
                <a:ea typeface="ＭＳ Ｐゴシック"/>
                <a:cs typeface="ＭＳ Ｐゴシック"/>
              </a:rPr>
              <a:t> </a:t>
            </a:r>
            <a:r>
              <a:rPr lang="en-CA" sz="1400" b="1" dirty="0" err="1">
                <a:solidFill>
                  <a:srgbClr val="660033"/>
                </a:solidFill>
                <a:latin typeface="Calibri"/>
                <a:ea typeface="ＭＳ Ｐゴシック"/>
                <a:cs typeface="ＭＳ Ｐゴシック"/>
              </a:rPr>
              <a:t>courriel</a:t>
            </a:r>
            <a:r>
              <a:rPr lang="en-CA" sz="1400" b="1" dirty="0">
                <a:solidFill>
                  <a:srgbClr val="660033"/>
                </a:solidFill>
                <a:latin typeface="Calibri"/>
                <a:ea typeface="ＭＳ Ｐゴシック"/>
                <a:cs typeface="ＭＳ Ｐゴシック"/>
              </a:rPr>
              <a:t> :</a:t>
            </a:r>
            <a:br>
              <a:rPr lang="en-CA" sz="1400" b="1" dirty="0">
                <a:solidFill>
                  <a:srgbClr val="660033"/>
                </a:solidFill>
                <a:latin typeface="Calibri"/>
                <a:ea typeface="ＭＳ Ｐゴシック"/>
                <a:cs typeface="ＭＳ Ｐゴシック"/>
              </a:rPr>
            </a:br>
            <a:r>
              <a:rPr lang="en-CA" sz="1400" b="1" dirty="0">
                <a:solidFill>
                  <a:srgbClr val="000000"/>
                </a:solidFill>
                <a:latin typeface="Calibri"/>
                <a:ea typeface="ＭＳ Ｐゴシック"/>
                <a:cs typeface="ＭＳ Ｐゴシック"/>
                <a:hlinkClick r:id="rId2"/>
              </a:rPr>
              <a:t>animateur@chnet-works.ca</a:t>
            </a:r>
            <a:endParaRPr lang="en-CA" sz="1400" b="1" dirty="0">
              <a:solidFill>
                <a:srgbClr val="000000"/>
              </a:solidFill>
              <a:latin typeface="Calibri"/>
              <a:ea typeface="ＭＳ Ｐゴシック"/>
              <a:cs typeface="ＭＳ Ｐゴシック"/>
            </a:endParaRPr>
          </a:p>
          <a:p>
            <a:pPr algn="ctr" defTabSz="909638" fontAlgn="auto">
              <a:spcBef>
                <a:spcPts val="0"/>
              </a:spcBef>
              <a:spcAft>
                <a:spcPts val="0"/>
              </a:spcAft>
              <a:defRPr/>
            </a:pPr>
            <a:endParaRPr lang="en-CA" b="1" dirty="0">
              <a:solidFill>
                <a:srgbClr val="000000"/>
              </a:solidFill>
              <a:latin typeface="Calibri"/>
              <a:ea typeface="ＭＳ Ｐゴシック"/>
              <a:cs typeface="ＭＳ Ｐゴシック"/>
            </a:endParaRPr>
          </a:p>
        </p:txBody>
      </p:sp>
      <p:pic>
        <p:nvPicPr>
          <p:cNvPr id="8198" name="Picture 2" descr="C:\Documents and Settings\user\Local Settings\Temporary Internet Files\Content.IE5\JNB54XLY\MP900308887[1].jpg"/>
          <p:cNvPicPr>
            <a:picLocks noChangeAspect="1" noChangeArrowheads="1"/>
          </p:cNvPicPr>
          <p:nvPr/>
        </p:nvPicPr>
        <p:blipFill>
          <a:blip r:embed="rId3"/>
          <a:srcRect/>
          <a:stretch>
            <a:fillRect/>
          </a:stretch>
        </p:blipFill>
        <p:spPr bwMode="auto">
          <a:xfrm>
            <a:off x="4956175" y="3636963"/>
            <a:ext cx="1331913" cy="657225"/>
          </a:xfrm>
          <a:prstGeom prst="rect">
            <a:avLst/>
          </a:prstGeom>
          <a:solidFill>
            <a:schemeClr val="tx2">
              <a:lumMod val="20000"/>
              <a:lumOff val="80000"/>
            </a:schemeClr>
          </a:solidFill>
          <a:ln w="9525">
            <a:noFill/>
            <a:miter lim="800000"/>
            <a:headEnd/>
            <a:tailEnd/>
          </a:ln>
        </p:spPr>
      </p:pic>
      <p:sp>
        <p:nvSpPr>
          <p:cNvPr id="8" name="Slide Number Placeholder 7"/>
          <p:cNvSpPr>
            <a:spLocks noGrp="1"/>
          </p:cNvSpPr>
          <p:nvPr>
            <p:ph type="sldNum" sz="quarter" idx="12"/>
          </p:nvPr>
        </p:nvSpPr>
        <p:spPr/>
        <p:txBody>
          <a:bodyPr/>
          <a:lstStyle/>
          <a:p>
            <a:pPr>
              <a:defRPr/>
            </a:pPr>
            <a:fld id="{FBC729DF-3A3F-4F2E-B7EC-428F9DE3D996}" type="slidenum">
              <a:rPr lang="en-CA" smtClean="0">
                <a:solidFill>
                  <a:prstClr val="black">
                    <a:tint val="75000"/>
                  </a:prstClr>
                </a:solidFill>
              </a:rPr>
              <a:pPr>
                <a:defRPr/>
              </a:pPr>
              <a:t>3</a:t>
            </a:fld>
            <a:endParaRPr lang="en-CA">
              <a:solidFill>
                <a:prstClr val="black">
                  <a:tint val="75000"/>
                </a:prstClr>
              </a:solidFill>
            </a:endParaRPr>
          </a:p>
        </p:txBody>
      </p:sp>
      <p:sp>
        <p:nvSpPr>
          <p:cNvPr id="11" name="TextBox 10"/>
          <p:cNvSpPr txBox="1"/>
          <p:nvPr/>
        </p:nvSpPr>
        <p:spPr>
          <a:xfrm>
            <a:off x="7199313" y="1817688"/>
            <a:ext cx="4330700" cy="2308225"/>
          </a:xfrm>
          <a:prstGeom prst="rect">
            <a:avLst/>
          </a:prstGeom>
          <a:solidFill>
            <a:schemeClr val="tx2">
              <a:lumMod val="20000"/>
              <a:lumOff val="80000"/>
            </a:schemeClr>
          </a:solidFill>
          <a:ln w="38100">
            <a:solidFill>
              <a:schemeClr val="tx1"/>
            </a:solidFill>
          </a:ln>
        </p:spPr>
        <p:txBody>
          <a:bodyPr>
            <a:spAutoFit/>
          </a:bodyPr>
          <a:lstStyle/>
          <a:p>
            <a:pPr fontAlgn="auto">
              <a:spcBef>
                <a:spcPts val="0"/>
              </a:spcBef>
              <a:spcAft>
                <a:spcPts val="0"/>
              </a:spcAft>
              <a:defRPr/>
            </a:pPr>
            <a:r>
              <a:rPr lang="en-CA" sz="1400" dirty="0" err="1">
                <a:latin typeface="Arial"/>
                <a:cs typeface="Arial"/>
              </a:rPr>
              <a:t>Présentez-vous</a:t>
            </a:r>
            <a:r>
              <a:rPr lang="en-CA" sz="1400" dirty="0">
                <a:latin typeface="Arial"/>
                <a:cs typeface="Arial"/>
              </a:rPr>
              <a:t>! </a:t>
            </a:r>
          </a:p>
          <a:p>
            <a:pPr fontAlgn="auto">
              <a:spcBef>
                <a:spcPts val="0"/>
              </a:spcBef>
              <a:spcAft>
                <a:spcPts val="0"/>
              </a:spcAft>
              <a:defRPr/>
            </a:pPr>
            <a:r>
              <a:rPr lang="en-CA" sz="1400" i="1" dirty="0">
                <a:latin typeface="Arial"/>
                <a:cs typeface="Arial"/>
              </a:rPr>
              <a:t>  </a:t>
            </a:r>
          </a:p>
          <a:p>
            <a:pPr marL="285750" indent="-285750" fontAlgn="auto">
              <a:spcBef>
                <a:spcPts val="0"/>
              </a:spcBef>
              <a:spcAft>
                <a:spcPts val="0"/>
              </a:spcAft>
              <a:buFont typeface="Arial" pitchFamily="34" charset="0"/>
              <a:buChar char="•"/>
              <a:defRPr/>
            </a:pPr>
            <a:r>
              <a:rPr lang="en-CA" sz="1400" i="1" dirty="0">
                <a:latin typeface="Arial"/>
                <a:cs typeface="Arial"/>
              </a:rPr>
              <a:t>Nom</a:t>
            </a:r>
          </a:p>
          <a:p>
            <a:pPr marL="285750" indent="-285750" fontAlgn="auto">
              <a:spcBef>
                <a:spcPts val="0"/>
              </a:spcBef>
              <a:spcAft>
                <a:spcPts val="0"/>
              </a:spcAft>
              <a:buFont typeface="Arial" pitchFamily="34" charset="0"/>
              <a:buChar char="•"/>
              <a:defRPr/>
            </a:pPr>
            <a:r>
              <a:rPr lang="en-CA" sz="1400" i="1" dirty="0">
                <a:latin typeface="Arial"/>
                <a:cs typeface="Arial"/>
              </a:rPr>
              <a:t>Organisation</a:t>
            </a:r>
          </a:p>
          <a:p>
            <a:pPr marL="285750" indent="-285750" fontAlgn="auto">
              <a:spcBef>
                <a:spcPts val="0"/>
              </a:spcBef>
              <a:spcAft>
                <a:spcPts val="0"/>
              </a:spcAft>
              <a:buFont typeface="Arial" pitchFamily="34" charset="0"/>
              <a:buChar char="•"/>
              <a:defRPr/>
            </a:pPr>
            <a:r>
              <a:rPr lang="en-CA" sz="1400" i="1" dirty="0">
                <a:latin typeface="Arial"/>
                <a:cs typeface="Arial"/>
              </a:rPr>
              <a:t>Lieu</a:t>
            </a:r>
          </a:p>
          <a:p>
            <a:pPr marL="285750" indent="-285750" fontAlgn="auto">
              <a:spcBef>
                <a:spcPts val="0"/>
              </a:spcBef>
              <a:spcAft>
                <a:spcPts val="0"/>
              </a:spcAft>
              <a:buFont typeface="Arial" pitchFamily="34" charset="0"/>
              <a:buChar char="•"/>
              <a:defRPr/>
            </a:pPr>
            <a:r>
              <a:rPr lang="en-CA" sz="1400" i="1" dirty="0" err="1">
                <a:latin typeface="Arial"/>
                <a:cs typeface="Arial"/>
              </a:rPr>
              <a:t>Groupe</a:t>
            </a:r>
            <a:r>
              <a:rPr lang="en-CA" sz="1400" i="1" dirty="0">
                <a:latin typeface="Arial"/>
                <a:cs typeface="Arial"/>
              </a:rPr>
              <a:t> </a:t>
            </a:r>
            <a:r>
              <a:rPr lang="en-CA" sz="1400" i="1" dirty="0" err="1">
                <a:latin typeface="Arial"/>
                <a:cs typeface="Arial"/>
              </a:rPr>
              <a:t>ou</a:t>
            </a:r>
            <a:r>
              <a:rPr lang="en-CA" sz="1400" i="1" dirty="0">
                <a:latin typeface="Arial"/>
                <a:cs typeface="Arial"/>
              </a:rPr>
              <a:t> </a:t>
            </a:r>
            <a:r>
              <a:rPr lang="en-CA" sz="1400" i="1" dirty="0" err="1">
                <a:latin typeface="Arial"/>
                <a:cs typeface="Arial"/>
              </a:rPr>
              <a:t>individu</a:t>
            </a:r>
            <a:r>
              <a:rPr lang="en-CA" sz="1400" i="1" dirty="0">
                <a:latin typeface="Arial"/>
                <a:cs typeface="Arial"/>
              </a:rPr>
              <a:t>?</a:t>
            </a:r>
          </a:p>
          <a:p>
            <a:pPr marL="285750" indent="-285750" fontAlgn="auto">
              <a:spcBef>
                <a:spcPts val="0"/>
              </a:spcBef>
              <a:spcAft>
                <a:spcPts val="0"/>
              </a:spcAft>
              <a:buFont typeface="Arial" pitchFamily="34" charset="0"/>
              <a:buChar char="•"/>
              <a:defRPr/>
            </a:pPr>
            <a:r>
              <a:rPr lang="en-CA" sz="1400" i="1" dirty="0" err="1">
                <a:latin typeface="Arial"/>
                <a:cs typeface="Arial"/>
              </a:rPr>
              <a:t>À</a:t>
            </a:r>
            <a:r>
              <a:rPr lang="en-CA" sz="1400" i="1" dirty="0">
                <a:latin typeface="Arial"/>
                <a:cs typeface="Arial"/>
              </a:rPr>
              <a:t> qui </a:t>
            </a:r>
            <a:r>
              <a:rPr lang="en-CA" sz="1400" i="1" dirty="0" err="1">
                <a:latin typeface="Arial"/>
                <a:cs typeface="Arial"/>
              </a:rPr>
              <a:t>s’adresse</a:t>
            </a:r>
            <a:r>
              <a:rPr lang="en-CA" sz="1400" i="1" dirty="0">
                <a:latin typeface="Arial"/>
                <a:cs typeface="Arial"/>
              </a:rPr>
              <a:t> la question?</a:t>
            </a:r>
          </a:p>
          <a:p>
            <a:pPr marL="285750" indent="-285750" fontAlgn="auto">
              <a:spcBef>
                <a:spcPts val="0"/>
              </a:spcBef>
              <a:spcAft>
                <a:spcPts val="0"/>
              </a:spcAft>
              <a:buFont typeface="Arial" pitchFamily="34" charset="0"/>
              <a:buChar char="•"/>
              <a:defRPr/>
            </a:pPr>
            <a:r>
              <a:rPr lang="en-CA" sz="1400" i="1" dirty="0" err="1">
                <a:latin typeface="Arial"/>
                <a:cs typeface="Arial"/>
              </a:rPr>
              <a:t>Spécifiez</a:t>
            </a:r>
            <a:r>
              <a:rPr lang="en-CA" sz="1400" i="1" dirty="0">
                <a:latin typeface="Arial"/>
                <a:cs typeface="Arial"/>
              </a:rPr>
              <a:t> la page </a:t>
            </a:r>
            <a:r>
              <a:rPr lang="en-CA" sz="1400" i="1" dirty="0" err="1">
                <a:latin typeface="Arial"/>
                <a:cs typeface="Arial"/>
              </a:rPr>
              <a:t>à</a:t>
            </a:r>
            <a:r>
              <a:rPr lang="en-CA" sz="1400" i="1" dirty="0">
                <a:latin typeface="Arial"/>
                <a:cs typeface="Arial"/>
              </a:rPr>
              <a:t> </a:t>
            </a:r>
            <a:r>
              <a:rPr lang="en-CA" sz="1400" i="1" dirty="0" err="1">
                <a:latin typeface="Arial"/>
                <a:cs typeface="Arial"/>
              </a:rPr>
              <a:t>laquelle</a:t>
            </a:r>
            <a:r>
              <a:rPr lang="en-CA" sz="1400" i="1" dirty="0">
                <a:latin typeface="Arial"/>
                <a:cs typeface="Arial"/>
              </a:rPr>
              <a:t> </a:t>
            </a:r>
            <a:r>
              <a:rPr lang="en-CA" sz="1400" i="1" dirty="0" err="1">
                <a:latin typeface="Arial"/>
                <a:cs typeface="Arial"/>
              </a:rPr>
              <a:t>vous</a:t>
            </a:r>
            <a:r>
              <a:rPr lang="en-CA" sz="1400" i="1" dirty="0">
                <a:latin typeface="Arial"/>
                <a:cs typeface="Arial"/>
              </a:rPr>
              <a:t> </a:t>
            </a:r>
            <a:r>
              <a:rPr lang="en-CA" sz="1400" i="1" dirty="0" err="1">
                <a:latin typeface="Arial"/>
                <a:cs typeface="Arial"/>
              </a:rPr>
              <a:t>faites</a:t>
            </a:r>
            <a:r>
              <a:rPr lang="en-CA" sz="1400" i="1" dirty="0">
                <a:latin typeface="Arial"/>
                <a:cs typeface="Arial"/>
              </a:rPr>
              <a:t> allusion</a:t>
            </a:r>
          </a:p>
          <a:p>
            <a:pPr marL="285750" indent="-285750" fontAlgn="auto">
              <a:spcBef>
                <a:spcPts val="0"/>
              </a:spcBef>
              <a:spcAft>
                <a:spcPts val="0"/>
              </a:spcAft>
              <a:buFont typeface="Arial" pitchFamily="34" charset="0"/>
              <a:buChar char="•"/>
              <a:defRPr/>
            </a:pPr>
            <a:endParaRPr lang="en-CA" b="1" i="1" dirty="0">
              <a:solidFill>
                <a:srgbClr val="1F497D">
                  <a:lumMod val="75000"/>
                </a:srgbClr>
              </a:solidFill>
            </a:endParaRPr>
          </a:p>
          <a:p>
            <a:pPr fontAlgn="auto">
              <a:spcBef>
                <a:spcPts val="0"/>
              </a:spcBef>
              <a:spcAft>
                <a:spcPts val="0"/>
              </a:spcAft>
              <a:defRPr/>
            </a:pPr>
            <a:endParaRPr lang="en-CA" sz="1400" b="1" i="1" dirty="0">
              <a:solidFill>
                <a:srgbClr val="1F497D">
                  <a:lumMod val="75000"/>
                </a:srgbClr>
              </a:solidFill>
            </a:endParaRPr>
          </a:p>
        </p:txBody>
      </p:sp>
      <p:cxnSp>
        <p:nvCxnSpPr>
          <p:cNvPr id="12" name="Straight Arrow Connector 11"/>
          <p:cNvCxnSpPr/>
          <p:nvPr/>
        </p:nvCxnSpPr>
        <p:spPr>
          <a:xfrm flipV="1">
            <a:off x="6137275" y="4141788"/>
            <a:ext cx="1428750" cy="1146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11875" y="2857500"/>
            <a:ext cx="865188" cy="73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4034" name="Picture 2" descr="C:\Documents and Settings\siera\Local Settings\Temporary Internet Files\Content.IE5\3VWYZ2IH\MP900438482[1].jpg"/>
          <p:cNvPicPr>
            <a:picLocks noChangeAspect="1" noChangeArrowheads="1"/>
          </p:cNvPicPr>
          <p:nvPr/>
        </p:nvPicPr>
        <p:blipFill>
          <a:blip r:embed="rId4"/>
          <a:srcRect/>
          <a:stretch>
            <a:fillRect/>
          </a:stretch>
        </p:blipFill>
        <p:spPr bwMode="auto">
          <a:xfrm>
            <a:off x="946150" y="1938338"/>
            <a:ext cx="1247775" cy="627062"/>
          </a:xfrm>
          <a:prstGeom prst="rect">
            <a:avLst/>
          </a:prstGeom>
          <a:solidFill>
            <a:schemeClr val="tx2">
              <a:lumMod val="20000"/>
              <a:lumOff val="80000"/>
            </a:schemeClr>
          </a:solid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contenu 2"/>
          <p:cNvSpPr txBox="1">
            <a:spLocks/>
          </p:cNvSpPr>
          <p:nvPr>
            <p:custDataLst>
              <p:tags r:id="rId1"/>
            </p:custDataLst>
          </p:nvPr>
        </p:nvSpPr>
        <p:spPr bwMode="auto">
          <a:xfrm>
            <a:off x="2322513" y="1525588"/>
            <a:ext cx="825023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685800" indent="-22860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fr-FR" altLang="fr-FR" b="1">
                <a:solidFill>
                  <a:srgbClr val="7030A0"/>
                </a:solidFill>
              </a:rPr>
              <a:t>Implantation du projet pilote Phase-1</a:t>
            </a:r>
          </a:p>
        </p:txBody>
      </p:sp>
      <p:sp>
        <p:nvSpPr>
          <p:cNvPr id="43011" name="ZoneTexte 1"/>
          <p:cNvSpPr txBox="1">
            <a:spLocks noChangeArrowheads="1"/>
          </p:cNvSpPr>
          <p:nvPr>
            <p:custDataLst>
              <p:tags r:id="rId2"/>
            </p:custDataLst>
          </p:nvPr>
        </p:nvSpPr>
        <p:spPr bwMode="auto">
          <a:xfrm>
            <a:off x="492125" y="1439863"/>
            <a:ext cx="250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fr-CA" altLang="fr-FR" sz="1800" b="1">
              <a:solidFill>
                <a:srgbClr val="FF0000"/>
              </a:solidFill>
              <a:latin typeface="Arial" charset="0"/>
            </a:endParaRPr>
          </a:p>
        </p:txBody>
      </p:sp>
      <p:sp>
        <p:nvSpPr>
          <p:cNvPr id="43012" name="Titre 1"/>
          <p:cNvSpPr txBox="1">
            <a:spLocks/>
          </p:cNvSpPr>
          <p:nvPr>
            <p:custDataLst>
              <p:tags r:id="rId3"/>
            </p:custDataLst>
          </p:nvPr>
        </p:nvSpPr>
        <p:spPr bwMode="auto">
          <a:xfrm>
            <a:off x="165100" y="53975"/>
            <a:ext cx="728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sz="2400" b="1">
                <a:solidFill>
                  <a:srgbClr val="FFFFFF"/>
                </a:solidFill>
                <a:latin typeface="Helvetica Neue" charset="0"/>
              </a:rPr>
              <a:t>An 2: </a:t>
            </a:r>
            <a:r>
              <a:rPr lang="fr-FR" altLang="fr-FR" sz="2400" b="1">
                <a:solidFill>
                  <a:srgbClr val="FFFFFF"/>
                </a:solidFill>
                <a:latin typeface="Helvetica Neue" charset="0"/>
              </a:rPr>
              <a:t>Objectif</a:t>
            </a:r>
            <a:r>
              <a:rPr lang="en-CA" altLang="fr-FR" sz="2400" b="1">
                <a:solidFill>
                  <a:srgbClr val="FFFFFF"/>
                </a:solidFill>
                <a:latin typeface="Helvetica Neue" charset="0"/>
              </a:rPr>
              <a:t> 5:</a:t>
            </a:r>
          </a:p>
          <a:p>
            <a:pPr algn="ctr" eaLnBrk="1" hangingPunct="1">
              <a:lnSpc>
                <a:spcPct val="100000"/>
              </a:lnSpc>
              <a:spcBef>
                <a:spcPct val="0"/>
              </a:spcBef>
              <a:buFontTx/>
              <a:buNone/>
            </a:pPr>
            <a:r>
              <a:rPr lang="fr-CA" altLang="fr-FR" sz="2400" b="1">
                <a:solidFill>
                  <a:srgbClr val="FFFFFF"/>
                </a:solidFill>
                <a:latin typeface="Helvetica Neue" charset="0"/>
              </a:rPr>
              <a:t>Évaluer l’implantation et les effets du modèle </a:t>
            </a:r>
            <a:br>
              <a:rPr lang="fr-CA" altLang="fr-FR" sz="2400" b="1">
                <a:solidFill>
                  <a:srgbClr val="FFFFFF"/>
                </a:solidFill>
                <a:latin typeface="Helvetica Neue" charset="0"/>
              </a:rPr>
            </a:br>
            <a:r>
              <a:rPr lang="fr-CA" altLang="fr-FR" sz="2400" b="1">
                <a:solidFill>
                  <a:srgbClr val="FFFFFF"/>
                </a:solidFill>
                <a:latin typeface="Helvetica Neue" charset="0"/>
              </a:rPr>
              <a:t>de pratique </a:t>
            </a:r>
            <a:endParaRPr lang="fr-FR" altLang="fr-FR" sz="2400" b="1">
              <a:solidFill>
                <a:srgbClr val="FFFFFF"/>
              </a:solidFill>
              <a:latin typeface="Helvetica Neue" charset="0"/>
            </a:endParaRPr>
          </a:p>
        </p:txBody>
      </p:sp>
      <p:sp>
        <p:nvSpPr>
          <p:cNvPr id="43013" name="Rectangle 2"/>
          <p:cNvSpPr>
            <a:spLocks noChangeArrowheads="1"/>
          </p:cNvSpPr>
          <p:nvPr>
            <p:custDataLst>
              <p:tags r:id="rId4"/>
            </p:custDataLst>
          </p:nvPr>
        </p:nvSpPr>
        <p:spPr bwMode="auto">
          <a:xfrm>
            <a:off x="8162925" y="469900"/>
            <a:ext cx="307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2000" b="1" i="1">
                <a:solidFill>
                  <a:schemeClr val="bg1"/>
                </a:solidFill>
                <a:latin typeface="Arial" charset="0"/>
              </a:rPr>
              <a:t>Résultats préliminaires </a:t>
            </a:r>
          </a:p>
        </p:txBody>
      </p:sp>
      <p:sp>
        <p:nvSpPr>
          <p:cNvPr id="5" name="Rectangle 4"/>
          <p:cNvSpPr/>
          <p:nvPr>
            <p:custDataLst>
              <p:tags r:id="rId5"/>
            </p:custDataLst>
          </p:nvPr>
        </p:nvSpPr>
        <p:spPr>
          <a:xfrm>
            <a:off x="492125" y="2146300"/>
            <a:ext cx="11380788" cy="3970338"/>
          </a:xfrm>
          <a:prstGeom prst="rect">
            <a:avLst/>
          </a:prstGeom>
        </p:spPr>
        <p:txBody>
          <a:bodyPr>
            <a:spAutoFit/>
          </a:bodyPr>
          <a:lstStyle/>
          <a:p>
            <a:pPr marL="285750" indent="-285750">
              <a:buFont typeface="Arial" panose="020B0604020202020204" pitchFamily="34" charset="0"/>
              <a:buChar char="•"/>
              <a:defRPr/>
            </a:pPr>
            <a:r>
              <a:rPr lang="fr-CA" dirty="0">
                <a:latin typeface="+mn-lt"/>
              </a:rPr>
              <a:t>Rôle clé du </a:t>
            </a:r>
            <a:r>
              <a:rPr lang="fr-CA" b="1" dirty="0">
                <a:solidFill>
                  <a:srgbClr val="0070C0"/>
                </a:solidFill>
                <a:latin typeface="+mn-lt"/>
              </a:rPr>
              <a:t>comité opérationnel </a:t>
            </a:r>
            <a:r>
              <a:rPr lang="fr-CA" dirty="0">
                <a:latin typeface="+mn-lt"/>
              </a:rPr>
              <a:t>dans le développement et la mise en œuvre du modèle de pratique</a:t>
            </a:r>
          </a:p>
          <a:p>
            <a:pPr marL="285750" indent="-285750">
              <a:buFont typeface="Arial" panose="020B0604020202020204" pitchFamily="34" charset="0"/>
              <a:buChar char="•"/>
              <a:defRPr/>
            </a:pPr>
            <a:endParaRPr lang="fr-CA" dirty="0">
              <a:latin typeface="+mn-lt"/>
            </a:endParaRPr>
          </a:p>
          <a:p>
            <a:pPr marL="285750" indent="-285750">
              <a:buFont typeface="Arial" panose="020B0604020202020204" pitchFamily="34" charset="0"/>
              <a:buChar char="•"/>
              <a:defRPr/>
            </a:pPr>
            <a:r>
              <a:rPr lang="fr-CA" b="1" dirty="0">
                <a:solidFill>
                  <a:srgbClr val="0070C0"/>
                </a:solidFill>
                <a:latin typeface="+mn-lt"/>
              </a:rPr>
              <a:t>Pivots</a:t>
            </a:r>
            <a:r>
              <a:rPr lang="fr-CA" b="1" dirty="0">
                <a:latin typeface="+mn-lt"/>
              </a:rPr>
              <a:t> </a:t>
            </a:r>
            <a:r>
              <a:rPr lang="fr-CA" b="1" dirty="0">
                <a:solidFill>
                  <a:srgbClr val="0070C0"/>
                </a:solidFill>
                <a:latin typeface="+mn-lt"/>
              </a:rPr>
              <a:t>(régionaux et locaux) jouent </a:t>
            </a:r>
            <a:r>
              <a:rPr lang="fr-CA" dirty="0">
                <a:latin typeface="+mn-lt"/>
              </a:rPr>
              <a:t>un rôle central dans l’implantation du modèle</a:t>
            </a:r>
            <a:endParaRPr lang="en-US" dirty="0">
              <a:latin typeface="+mn-lt"/>
            </a:endParaRPr>
          </a:p>
          <a:p>
            <a:pPr>
              <a:defRPr/>
            </a:pPr>
            <a:endParaRPr lang="en-US" dirty="0">
              <a:latin typeface="+mn-lt"/>
            </a:endParaRPr>
          </a:p>
          <a:p>
            <a:pPr marL="285750" indent="-285750">
              <a:buFont typeface="Arial" panose="020B0604020202020204" pitchFamily="34" charset="0"/>
              <a:buChar char="•"/>
              <a:defRPr/>
            </a:pPr>
            <a:r>
              <a:rPr lang="fr-CA" dirty="0">
                <a:latin typeface="+mn-lt"/>
              </a:rPr>
              <a:t>L'engagement dans une </a:t>
            </a:r>
            <a:r>
              <a:rPr lang="fr-CA" b="1" dirty="0">
                <a:solidFill>
                  <a:srgbClr val="0070C0"/>
                </a:solidFill>
                <a:latin typeface="+mn-lt"/>
              </a:rPr>
              <a:t>démarche autoréflexive et d’amélioration continue</a:t>
            </a:r>
          </a:p>
          <a:p>
            <a:pPr marL="285750" indent="-285750">
              <a:buFont typeface="Arial" panose="020B0604020202020204" pitchFamily="34" charset="0"/>
              <a:buChar char="•"/>
              <a:defRPr/>
            </a:pPr>
            <a:endParaRPr lang="fr-CA" dirty="0">
              <a:latin typeface="+mn-lt"/>
            </a:endParaRPr>
          </a:p>
          <a:p>
            <a:pPr marL="285750" indent="-285750">
              <a:buFont typeface="Arial" panose="020B0604020202020204" pitchFamily="34" charset="0"/>
              <a:buChar char="•"/>
              <a:defRPr/>
            </a:pPr>
            <a:r>
              <a:rPr lang="fr-CA" dirty="0">
                <a:latin typeface="+mn-lt"/>
              </a:rPr>
              <a:t>Stratégies continues de </a:t>
            </a:r>
            <a:r>
              <a:rPr lang="fr-CA" b="1" dirty="0">
                <a:solidFill>
                  <a:srgbClr val="0070C0"/>
                </a:solidFill>
                <a:latin typeface="+mn-lt"/>
              </a:rPr>
              <a:t>coaching, de mentorat et de stages </a:t>
            </a:r>
            <a:r>
              <a:rPr lang="fr-CA" dirty="0">
                <a:latin typeface="+mn-lt"/>
              </a:rPr>
              <a:t>pour les nouveaux pivots</a:t>
            </a:r>
          </a:p>
          <a:p>
            <a:pPr>
              <a:defRPr/>
            </a:pPr>
            <a:endParaRPr lang="en-US" dirty="0">
              <a:latin typeface="+mn-lt"/>
            </a:endParaRPr>
          </a:p>
          <a:p>
            <a:pPr marL="285750" indent="-285750">
              <a:buFont typeface="Arial" panose="020B0604020202020204" pitchFamily="34" charset="0"/>
              <a:buChar char="•"/>
              <a:defRPr/>
            </a:pPr>
            <a:r>
              <a:rPr lang="en-US" b="1" dirty="0">
                <a:solidFill>
                  <a:srgbClr val="0070C0"/>
                </a:solidFill>
                <a:latin typeface="+mn-lt"/>
              </a:rPr>
              <a:t>D</a:t>
            </a:r>
            <a:r>
              <a:rPr lang="fr-CA" b="1" dirty="0">
                <a:solidFill>
                  <a:srgbClr val="0070C0"/>
                </a:solidFill>
                <a:latin typeface="+mn-lt"/>
              </a:rPr>
              <a:t>iffusion du modèle de pratique au sein du SPVM : </a:t>
            </a:r>
            <a:r>
              <a:rPr lang="fr-CA" dirty="0">
                <a:latin typeface="+mn-lt"/>
              </a:rPr>
              <a:t>importance de la communication de gestion et de la communication en continu aux relèves- basée sur bons coups et des exemples concrets </a:t>
            </a:r>
          </a:p>
          <a:p>
            <a:pPr>
              <a:defRPr/>
            </a:pPr>
            <a:endParaRPr lang="fr-CA" dirty="0">
              <a:latin typeface="+mn-lt"/>
            </a:endParaRPr>
          </a:p>
          <a:p>
            <a:pPr marL="285750" indent="-285750">
              <a:buFont typeface="Arial" panose="020B0604020202020204" pitchFamily="34" charset="0"/>
              <a:buChar char="•"/>
              <a:defRPr/>
            </a:pPr>
            <a:r>
              <a:rPr lang="fr-CA" b="1" dirty="0">
                <a:solidFill>
                  <a:srgbClr val="0070C0"/>
                </a:solidFill>
                <a:latin typeface="+mn-lt"/>
              </a:rPr>
              <a:t>Rôle clé des partenaires : </a:t>
            </a:r>
            <a:r>
              <a:rPr lang="fr-CA" dirty="0">
                <a:latin typeface="+mn-lt"/>
              </a:rPr>
              <a:t>CAVAC, réseau public de la santé et des services sociaux et organismes communautaires</a:t>
            </a:r>
          </a:p>
          <a:p>
            <a:pPr marL="285750" indent="-285750">
              <a:buFont typeface="Arial" panose="020B0604020202020204" pitchFamily="34" charset="0"/>
              <a:buChar char="•"/>
              <a:defRPr/>
            </a:pPr>
            <a:endParaRPr lang="fr-CA" dirty="0">
              <a:latin typeface="+mn-lt"/>
            </a:endParaRPr>
          </a:p>
          <a:p>
            <a:pPr marL="285750" indent="-285750">
              <a:buFont typeface="Arial" panose="020B0604020202020204" pitchFamily="34" charset="0"/>
              <a:buChar char="•"/>
              <a:defRPr/>
            </a:pPr>
            <a:r>
              <a:rPr lang="fr-CA" b="1" dirty="0">
                <a:solidFill>
                  <a:srgbClr val="0070C0"/>
                </a:solidFill>
                <a:latin typeface="+mn-lt"/>
              </a:rPr>
              <a:t>Intervention en «duo» </a:t>
            </a:r>
            <a:r>
              <a:rPr lang="fr-CA" dirty="0">
                <a:latin typeface="+mn-lt"/>
              </a:rPr>
              <a:t>(pivot local + travailleur de milieu): précieuse pour les agents pivots locaux</a:t>
            </a:r>
          </a:p>
        </p:txBody>
      </p:sp>
      <p:sp>
        <p:nvSpPr>
          <p:cNvPr id="9"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30</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contenu 2"/>
          <p:cNvSpPr txBox="1">
            <a:spLocks/>
          </p:cNvSpPr>
          <p:nvPr>
            <p:custDataLst>
              <p:tags r:id="rId1"/>
            </p:custDataLst>
          </p:nvPr>
        </p:nvSpPr>
        <p:spPr bwMode="auto">
          <a:xfrm>
            <a:off x="773113" y="1577975"/>
            <a:ext cx="109569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685800" indent="-22860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fr-FR" altLang="fr-FR" b="1">
                <a:solidFill>
                  <a:srgbClr val="7030A0"/>
                </a:solidFill>
              </a:rPr>
              <a:t>Principaux ajustements à la pratique suite à l’évaluation d’implantation du projet pilote Phase-1 </a:t>
            </a:r>
          </a:p>
        </p:txBody>
      </p:sp>
      <p:sp>
        <p:nvSpPr>
          <p:cNvPr id="44035" name="ZoneTexte 1"/>
          <p:cNvSpPr txBox="1">
            <a:spLocks noChangeArrowheads="1"/>
          </p:cNvSpPr>
          <p:nvPr>
            <p:custDataLst>
              <p:tags r:id="rId2"/>
            </p:custDataLst>
          </p:nvPr>
        </p:nvSpPr>
        <p:spPr bwMode="auto">
          <a:xfrm>
            <a:off x="492125" y="1439863"/>
            <a:ext cx="250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fr-CA" altLang="fr-FR" sz="1800" b="1">
              <a:solidFill>
                <a:srgbClr val="FF0000"/>
              </a:solidFill>
              <a:latin typeface="Arial" charset="0"/>
            </a:endParaRPr>
          </a:p>
        </p:txBody>
      </p:sp>
      <p:sp>
        <p:nvSpPr>
          <p:cNvPr id="44036" name="Titre 1"/>
          <p:cNvSpPr txBox="1">
            <a:spLocks/>
          </p:cNvSpPr>
          <p:nvPr>
            <p:custDataLst>
              <p:tags r:id="rId3"/>
            </p:custDataLst>
          </p:nvPr>
        </p:nvSpPr>
        <p:spPr bwMode="auto">
          <a:xfrm>
            <a:off x="165100" y="206375"/>
            <a:ext cx="728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sz="2400" b="1">
                <a:solidFill>
                  <a:srgbClr val="FFFFFF"/>
                </a:solidFill>
                <a:latin typeface="Helvetica Neue" charset="0"/>
              </a:rPr>
              <a:t>An 3: </a:t>
            </a:r>
            <a:r>
              <a:rPr lang="fr-FR" altLang="fr-FR" sz="2400" b="1">
                <a:solidFill>
                  <a:srgbClr val="FFFFFF"/>
                </a:solidFill>
                <a:latin typeface="Helvetica Neue" charset="0"/>
              </a:rPr>
              <a:t>Objectif</a:t>
            </a:r>
            <a:r>
              <a:rPr lang="en-CA" altLang="fr-FR" sz="2400" b="1">
                <a:solidFill>
                  <a:srgbClr val="FFFFFF"/>
                </a:solidFill>
                <a:latin typeface="Helvetica Neue" charset="0"/>
              </a:rPr>
              <a:t> 6:</a:t>
            </a:r>
          </a:p>
          <a:p>
            <a:pPr algn="ctr" eaLnBrk="1" hangingPunct="1">
              <a:lnSpc>
                <a:spcPct val="100000"/>
              </a:lnSpc>
              <a:spcBef>
                <a:spcPct val="0"/>
              </a:spcBef>
              <a:buFontTx/>
              <a:buNone/>
            </a:pPr>
            <a:r>
              <a:rPr lang="fr-CA" altLang="fr-FR" sz="2400" b="1">
                <a:solidFill>
                  <a:srgbClr val="FFFFFF"/>
                </a:solidFill>
                <a:latin typeface="Helvetica Neue" charset="0"/>
              </a:rPr>
              <a:t>Réviser le modèle de pratique </a:t>
            </a:r>
            <a:endParaRPr lang="fr-FR" altLang="fr-FR" sz="2400" b="1">
              <a:solidFill>
                <a:srgbClr val="FFFFFF"/>
              </a:solidFill>
              <a:latin typeface="Helvetica Neue" charset="0"/>
            </a:endParaRPr>
          </a:p>
        </p:txBody>
      </p:sp>
      <p:sp>
        <p:nvSpPr>
          <p:cNvPr id="44037" name="Rectangle 2"/>
          <p:cNvSpPr>
            <a:spLocks noChangeArrowheads="1"/>
          </p:cNvSpPr>
          <p:nvPr>
            <p:custDataLst>
              <p:tags r:id="rId4"/>
            </p:custDataLst>
          </p:nvPr>
        </p:nvSpPr>
        <p:spPr bwMode="auto">
          <a:xfrm>
            <a:off x="8802688" y="469900"/>
            <a:ext cx="179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FR" altLang="fr-FR" sz="2000" b="1" i="1">
                <a:solidFill>
                  <a:schemeClr val="bg1"/>
                </a:solidFill>
                <a:latin typeface="Arial" charset="0"/>
              </a:rPr>
              <a:t>Ajustements </a:t>
            </a:r>
          </a:p>
        </p:txBody>
      </p:sp>
      <p:sp>
        <p:nvSpPr>
          <p:cNvPr id="5" name="Rectangle 4"/>
          <p:cNvSpPr/>
          <p:nvPr>
            <p:custDataLst>
              <p:tags r:id="rId5"/>
            </p:custDataLst>
          </p:nvPr>
        </p:nvSpPr>
        <p:spPr>
          <a:xfrm>
            <a:off x="492125" y="2811463"/>
            <a:ext cx="11380788" cy="3170237"/>
          </a:xfrm>
          <a:prstGeom prst="rect">
            <a:avLst/>
          </a:prstGeom>
        </p:spPr>
        <p:txBody>
          <a:bodyPr>
            <a:spAutoFit/>
          </a:bodyPr>
          <a:lstStyle/>
          <a:p>
            <a:pPr marL="342900" indent="-342900">
              <a:lnSpc>
                <a:spcPct val="200000"/>
              </a:lnSpc>
              <a:buFont typeface="+mj-lt"/>
              <a:buAutoNum type="arabicPeriod"/>
              <a:defRPr/>
            </a:pPr>
            <a:r>
              <a:rPr lang="fr-CA" sz="2000" dirty="0">
                <a:latin typeface="+mn-lt"/>
              </a:rPr>
              <a:t>Actualisation de la </a:t>
            </a:r>
            <a:r>
              <a:rPr lang="fr-CA" sz="2000" b="1" dirty="0">
                <a:solidFill>
                  <a:srgbClr val="0070C0"/>
                </a:solidFill>
                <a:latin typeface="+mn-lt"/>
              </a:rPr>
              <a:t>Directive locale</a:t>
            </a:r>
          </a:p>
          <a:p>
            <a:pPr marL="342900" indent="-342900">
              <a:lnSpc>
                <a:spcPct val="200000"/>
              </a:lnSpc>
              <a:buFont typeface="+mj-lt"/>
              <a:buAutoNum type="arabicPeriod"/>
              <a:defRPr/>
            </a:pPr>
            <a:r>
              <a:rPr lang="fr-CA" sz="2000" dirty="0">
                <a:latin typeface="+mn-lt"/>
              </a:rPr>
              <a:t>Renforcement de la </a:t>
            </a:r>
            <a:r>
              <a:rPr lang="fr-CA" sz="2000" b="1" dirty="0">
                <a:solidFill>
                  <a:srgbClr val="0070C0"/>
                </a:solidFill>
                <a:latin typeface="+mn-lt"/>
              </a:rPr>
              <a:t>communication de gestion</a:t>
            </a:r>
          </a:p>
          <a:p>
            <a:pPr marL="342900" indent="-342900">
              <a:lnSpc>
                <a:spcPct val="200000"/>
              </a:lnSpc>
              <a:buFont typeface="+mj-lt"/>
              <a:buAutoNum type="arabicPeriod"/>
              <a:defRPr/>
            </a:pPr>
            <a:r>
              <a:rPr lang="fr-CA" sz="2000" dirty="0">
                <a:latin typeface="+mn-lt"/>
              </a:rPr>
              <a:t>Actualisation de la </a:t>
            </a:r>
            <a:r>
              <a:rPr lang="fr-CA" sz="2000" b="1" dirty="0">
                <a:solidFill>
                  <a:srgbClr val="0070C0"/>
                </a:solidFill>
                <a:latin typeface="+mn-lt"/>
              </a:rPr>
              <a:t>structure opérationnelle:  </a:t>
            </a:r>
            <a:r>
              <a:rPr lang="fr-CA" sz="2000" dirty="0">
                <a:latin typeface="+mn-lt"/>
              </a:rPr>
              <a:t>rôle du pivot corporatif </a:t>
            </a:r>
          </a:p>
          <a:p>
            <a:pPr marL="342900" indent="-342900">
              <a:lnSpc>
                <a:spcPct val="200000"/>
              </a:lnSpc>
              <a:buFont typeface="+mj-lt"/>
              <a:buAutoNum type="arabicPeriod"/>
              <a:defRPr/>
            </a:pPr>
            <a:r>
              <a:rPr lang="fr-CA" sz="2000" dirty="0">
                <a:latin typeface="+mn-lt"/>
              </a:rPr>
              <a:t>Renforcement des </a:t>
            </a:r>
            <a:r>
              <a:rPr lang="fr-CA" sz="2000" b="1" dirty="0">
                <a:solidFill>
                  <a:srgbClr val="0070C0"/>
                </a:solidFill>
                <a:latin typeface="+mn-lt"/>
              </a:rPr>
              <a:t>activités de formation</a:t>
            </a:r>
          </a:p>
          <a:p>
            <a:pPr marL="342900" indent="-342900">
              <a:lnSpc>
                <a:spcPct val="200000"/>
              </a:lnSpc>
              <a:buFont typeface="+mj-lt"/>
              <a:buAutoNum type="arabicPeriod"/>
              <a:defRPr/>
            </a:pPr>
            <a:r>
              <a:rPr lang="fr-CA" sz="2000" dirty="0">
                <a:latin typeface="+mn-lt"/>
              </a:rPr>
              <a:t> Renforcement des activités facilitant le </a:t>
            </a:r>
            <a:r>
              <a:rPr lang="fr-CA" sz="2000" b="1" dirty="0">
                <a:solidFill>
                  <a:srgbClr val="0070C0"/>
                </a:solidFill>
                <a:latin typeface="+mn-lt"/>
              </a:rPr>
              <a:t>travail intersectoriel</a:t>
            </a:r>
            <a:endParaRPr lang="fr-CA" sz="1400" b="1" dirty="0">
              <a:solidFill>
                <a:schemeClr val="accent2">
                  <a:lumMod val="75000"/>
                </a:schemeClr>
              </a:solidFill>
              <a:latin typeface="+mn-lt"/>
            </a:endParaRPr>
          </a:p>
        </p:txBody>
      </p:sp>
      <p:sp>
        <p:nvSpPr>
          <p:cNvPr id="9"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31</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oneTexte 1"/>
          <p:cNvSpPr txBox="1">
            <a:spLocks noChangeArrowheads="1"/>
          </p:cNvSpPr>
          <p:nvPr>
            <p:custDataLst>
              <p:tags r:id="rId1"/>
            </p:custDataLst>
          </p:nvPr>
        </p:nvSpPr>
        <p:spPr bwMode="auto">
          <a:xfrm>
            <a:off x="492125" y="1439863"/>
            <a:ext cx="250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endParaRPr lang="fr-CA" altLang="fr-FR" sz="1800" b="1">
              <a:solidFill>
                <a:srgbClr val="FF0000"/>
              </a:solidFill>
              <a:latin typeface="Arial" charset="0"/>
            </a:endParaRPr>
          </a:p>
        </p:txBody>
      </p:sp>
      <p:sp>
        <p:nvSpPr>
          <p:cNvPr id="45059" name="Titre 1"/>
          <p:cNvSpPr txBox="1">
            <a:spLocks/>
          </p:cNvSpPr>
          <p:nvPr>
            <p:custDataLst>
              <p:tags r:id="rId2"/>
            </p:custDataLst>
          </p:nvPr>
        </p:nvSpPr>
        <p:spPr bwMode="auto">
          <a:xfrm>
            <a:off x="-300038" y="234950"/>
            <a:ext cx="81311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sz="2400" b="1">
                <a:solidFill>
                  <a:srgbClr val="FFFFFF"/>
                </a:solidFill>
                <a:latin typeface="Helvetica Neue" charset="0"/>
              </a:rPr>
              <a:t>An 3: </a:t>
            </a:r>
            <a:r>
              <a:rPr lang="fr-FR" altLang="fr-FR" sz="2400" b="1">
                <a:solidFill>
                  <a:srgbClr val="FFFFFF"/>
                </a:solidFill>
                <a:latin typeface="Helvetica Neue" charset="0"/>
              </a:rPr>
              <a:t>Objectif</a:t>
            </a:r>
            <a:r>
              <a:rPr lang="en-CA" altLang="fr-FR" sz="2400" b="1">
                <a:solidFill>
                  <a:srgbClr val="FFFFFF"/>
                </a:solidFill>
                <a:latin typeface="Helvetica Neue" charset="0"/>
              </a:rPr>
              <a:t> 8:</a:t>
            </a:r>
          </a:p>
          <a:p>
            <a:pPr algn="ctr" eaLnBrk="1" hangingPunct="1">
              <a:lnSpc>
                <a:spcPct val="100000"/>
              </a:lnSpc>
              <a:spcBef>
                <a:spcPct val="0"/>
              </a:spcBef>
              <a:buFontTx/>
              <a:buNone/>
            </a:pPr>
            <a:r>
              <a:rPr lang="fr-CA" altLang="fr-FR" sz="2400" b="1">
                <a:solidFill>
                  <a:srgbClr val="FFFFFF"/>
                </a:solidFill>
                <a:latin typeface="Helvetica Neue" charset="0"/>
              </a:rPr>
              <a:t>Faire rayonner ce nouveau modèle de pratique …</a:t>
            </a:r>
            <a:endParaRPr lang="fr-FR" altLang="fr-FR" sz="2400" b="1">
              <a:solidFill>
                <a:srgbClr val="FFFFFF"/>
              </a:solidFill>
              <a:latin typeface="Helvetica Neue" charset="0"/>
            </a:endParaRPr>
          </a:p>
        </p:txBody>
      </p:sp>
      <p:sp>
        <p:nvSpPr>
          <p:cNvPr id="7" name="Rectangle 6"/>
          <p:cNvSpPr/>
          <p:nvPr/>
        </p:nvSpPr>
        <p:spPr>
          <a:xfrm>
            <a:off x="142875" y="1252538"/>
            <a:ext cx="3186113" cy="400050"/>
          </a:xfrm>
          <a:prstGeom prst="rect">
            <a:avLst/>
          </a:prstGeom>
        </p:spPr>
        <p:txBody>
          <a:bodyPr wrap="none">
            <a:spAutoFit/>
          </a:bodyPr>
          <a:lstStyle/>
          <a:p>
            <a:pPr>
              <a:defRPr/>
            </a:pPr>
            <a:r>
              <a:rPr lang="fr-CA" sz="2000" b="1" dirty="0">
                <a:solidFill>
                  <a:srgbClr val="0070C0"/>
                </a:solidFill>
                <a:latin typeface="+mn-lt"/>
              </a:rPr>
              <a:t>Services policiers du Canada</a:t>
            </a:r>
          </a:p>
        </p:txBody>
      </p:sp>
      <p:sp>
        <p:nvSpPr>
          <p:cNvPr id="9" name="Rectangle 8"/>
          <p:cNvSpPr/>
          <p:nvPr/>
        </p:nvSpPr>
        <p:spPr>
          <a:xfrm>
            <a:off x="198438" y="3895725"/>
            <a:ext cx="8758237" cy="400050"/>
          </a:xfrm>
          <a:prstGeom prst="rect">
            <a:avLst/>
          </a:prstGeom>
        </p:spPr>
        <p:txBody>
          <a:bodyPr>
            <a:spAutoFit/>
          </a:bodyPr>
          <a:lstStyle/>
          <a:p>
            <a:pPr fontAlgn="auto">
              <a:spcBef>
                <a:spcPts val="0"/>
              </a:spcBef>
              <a:spcAft>
                <a:spcPts val="600"/>
              </a:spcAft>
              <a:defRPr/>
            </a:pPr>
            <a:r>
              <a:rPr lang="fr-CA" sz="2000" b="1" dirty="0">
                <a:solidFill>
                  <a:srgbClr val="7030A0"/>
                </a:solidFill>
                <a:latin typeface="+mn-lt"/>
              </a:rPr>
              <a:t>Communauté scientifique et praticiens (santé et services sociaux)</a:t>
            </a:r>
          </a:p>
        </p:txBody>
      </p:sp>
      <p:sp>
        <p:nvSpPr>
          <p:cNvPr id="13" name="ZoneTexte 12"/>
          <p:cNvSpPr txBox="1"/>
          <p:nvPr/>
        </p:nvSpPr>
        <p:spPr>
          <a:xfrm>
            <a:off x="165100" y="2005013"/>
            <a:ext cx="7331075" cy="1816100"/>
          </a:xfrm>
          <a:prstGeom prst="rect">
            <a:avLst/>
          </a:prstGeom>
          <a:solidFill>
            <a:schemeClr val="accent1">
              <a:lumMod val="20000"/>
              <a:lumOff val="80000"/>
            </a:schemeClr>
          </a:solidFill>
        </p:spPr>
        <p:txBody>
          <a:bodyPr>
            <a:spAutoFit/>
          </a:bodyPr>
          <a:lstStyle/>
          <a:p>
            <a:pPr>
              <a:defRPr/>
            </a:pPr>
            <a:r>
              <a:rPr lang="fr-CA" sz="1400" dirty="0">
                <a:latin typeface="+mn-lt"/>
              </a:rPr>
              <a:t>Communication écrite :</a:t>
            </a:r>
          </a:p>
          <a:p>
            <a:pPr marL="285750" indent="-285750">
              <a:buFont typeface="Arial" panose="020B0604020202020204" pitchFamily="34" charset="0"/>
              <a:buChar char="•"/>
              <a:defRPr/>
            </a:pPr>
            <a:r>
              <a:rPr lang="fr-CA" sz="1400" dirty="0">
                <a:latin typeface="+mn-lt"/>
              </a:rPr>
              <a:t>Synthèse des résultats de la 1</a:t>
            </a:r>
            <a:r>
              <a:rPr lang="fr-CA" sz="1400" baseline="30000" dirty="0">
                <a:latin typeface="+mn-lt"/>
              </a:rPr>
              <a:t>re</a:t>
            </a:r>
            <a:r>
              <a:rPr lang="fr-CA" sz="1400" dirty="0">
                <a:latin typeface="+mn-lt"/>
              </a:rPr>
              <a:t> phase de la recherche (distribué aux 46 corps policiers)</a:t>
            </a:r>
          </a:p>
          <a:p>
            <a:pPr>
              <a:defRPr/>
            </a:pPr>
            <a:r>
              <a:rPr lang="fr-CA" sz="1400" dirty="0">
                <a:latin typeface="+mn-lt"/>
              </a:rPr>
              <a:t> </a:t>
            </a:r>
          </a:p>
          <a:p>
            <a:pPr marL="285750" indent="-285750">
              <a:buFont typeface="Arial" panose="020B0604020202020204" pitchFamily="34" charset="0"/>
              <a:buChar char="•"/>
              <a:defRPr/>
            </a:pPr>
            <a:r>
              <a:rPr lang="fr-CA" sz="1400" b="1" dirty="0">
                <a:latin typeface="+mn-lt"/>
              </a:rPr>
              <a:t>Comité de travail du Ministère de la Sécurité publique du Québec (MSP</a:t>
            </a:r>
            <a:r>
              <a:rPr lang="fr-CA" sz="1400" dirty="0">
                <a:latin typeface="+mn-lt"/>
              </a:rPr>
              <a:t>)</a:t>
            </a:r>
          </a:p>
          <a:p>
            <a:pPr marL="285750" indent="-285750">
              <a:buFont typeface="Arial" panose="020B0604020202020204" pitchFamily="34" charset="0"/>
              <a:buChar char="•"/>
              <a:defRPr/>
            </a:pPr>
            <a:endParaRPr lang="fr-CA" sz="1400" dirty="0">
              <a:latin typeface="+mn-lt"/>
            </a:endParaRPr>
          </a:p>
          <a:p>
            <a:pPr marL="285750" indent="-285750">
              <a:buFont typeface="Arial" panose="020B0604020202020204" pitchFamily="34" charset="0"/>
              <a:buChar char="•"/>
              <a:defRPr/>
            </a:pPr>
            <a:r>
              <a:rPr lang="fr-CA" sz="1400" dirty="0">
                <a:latin typeface="+mn-lt"/>
              </a:rPr>
              <a:t>Communications orales:</a:t>
            </a:r>
          </a:p>
          <a:p>
            <a:pPr marL="742950" lvl="1" indent="-285750">
              <a:buFont typeface="Arial" panose="020B0604020202020204" pitchFamily="34" charset="0"/>
              <a:buChar char="•"/>
              <a:defRPr/>
            </a:pPr>
            <a:r>
              <a:rPr lang="fr-CA" sz="1400" dirty="0">
                <a:latin typeface="+mn-lt"/>
              </a:rPr>
              <a:t>Congrès de la Société de criminologie du Québec (Québec, 28-30 oct. 2015)</a:t>
            </a:r>
          </a:p>
          <a:p>
            <a:pPr marL="742950" lvl="1" indent="-285750">
              <a:buFont typeface="Arial" panose="020B0604020202020204" pitchFamily="34" charset="0"/>
              <a:buChar char="•"/>
              <a:defRPr/>
            </a:pPr>
            <a:r>
              <a:rPr lang="fr-CA" sz="1400" dirty="0">
                <a:latin typeface="+mn-lt"/>
              </a:rPr>
              <a:t>Canadian Conférence on Elder Law  (Vancouver, 12 Nov. 2015)</a:t>
            </a:r>
          </a:p>
        </p:txBody>
      </p:sp>
      <p:sp>
        <p:nvSpPr>
          <p:cNvPr id="17" name="ZoneTexte 16"/>
          <p:cNvSpPr txBox="1"/>
          <p:nvPr/>
        </p:nvSpPr>
        <p:spPr>
          <a:xfrm>
            <a:off x="174625" y="1698625"/>
            <a:ext cx="1173163" cy="306388"/>
          </a:xfrm>
          <a:prstGeom prst="rect">
            <a:avLst/>
          </a:prstGeom>
          <a:solidFill>
            <a:schemeClr val="accent1">
              <a:lumMod val="75000"/>
            </a:schemeClr>
          </a:solidFill>
        </p:spPr>
        <p:txBody>
          <a:bodyPr>
            <a:spAutoFit/>
          </a:bodyPr>
          <a:lstStyle/>
          <a:p>
            <a:pPr>
              <a:defRPr/>
            </a:pPr>
            <a:r>
              <a:rPr lang="fr-CA" sz="1400" b="1" dirty="0">
                <a:solidFill>
                  <a:schemeClr val="bg1"/>
                </a:solidFill>
                <a:latin typeface="+mn-lt"/>
              </a:rPr>
              <a:t>Réalisé:</a:t>
            </a:r>
          </a:p>
        </p:txBody>
      </p:sp>
      <p:sp>
        <p:nvSpPr>
          <p:cNvPr id="18" name="ZoneTexte 17"/>
          <p:cNvSpPr txBox="1"/>
          <p:nvPr/>
        </p:nvSpPr>
        <p:spPr>
          <a:xfrm>
            <a:off x="7639050" y="2014538"/>
            <a:ext cx="4076700" cy="1816100"/>
          </a:xfrm>
          <a:prstGeom prst="rect">
            <a:avLst/>
          </a:prstGeom>
          <a:noFill/>
          <a:ln>
            <a:solidFill>
              <a:srgbClr val="2B5AB7"/>
            </a:solidFill>
            <a:prstDash val="lgDash"/>
          </a:ln>
        </p:spPr>
        <p:txBody>
          <a:bodyPr>
            <a:spAutoFit/>
          </a:bodyPr>
          <a:lstStyle/>
          <a:p>
            <a:pPr>
              <a:defRPr/>
            </a:pPr>
            <a:r>
              <a:rPr lang="fr-CA" sz="1400" dirty="0">
                <a:latin typeface="+mn-lt"/>
              </a:rPr>
              <a:t>Communications écrites:</a:t>
            </a:r>
          </a:p>
          <a:p>
            <a:pPr marL="285750" indent="-285750">
              <a:buFont typeface="Arial" panose="020B0604020202020204" pitchFamily="34" charset="0"/>
              <a:buChar char="•"/>
              <a:defRPr/>
            </a:pPr>
            <a:r>
              <a:rPr lang="fr-CA" sz="1400" dirty="0">
                <a:latin typeface="+mn-lt"/>
              </a:rPr>
              <a:t>Synthèse des résultats du projet </a:t>
            </a:r>
          </a:p>
          <a:p>
            <a:pPr marL="285750" indent="-285750">
              <a:buFont typeface="Arial" panose="020B0604020202020204" pitchFamily="34" charset="0"/>
              <a:buChar char="•"/>
              <a:defRPr/>
            </a:pPr>
            <a:r>
              <a:rPr lang="fr-CA" sz="1400" dirty="0">
                <a:latin typeface="+mn-lt"/>
              </a:rPr>
              <a:t>Guide d’accompagnement à l’implantation du modèle</a:t>
            </a:r>
          </a:p>
          <a:p>
            <a:pPr>
              <a:defRPr/>
            </a:pPr>
            <a:endParaRPr lang="fr-CA" sz="1400" dirty="0">
              <a:latin typeface="+mn-lt"/>
            </a:endParaRPr>
          </a:p>
          <a:p>
            <a:pPr>
              <a:defRPr/>
            </a:pPr>
            <a:r>
              <a:rPr lang="fr-CA" sz="1400" dirty="0">
                <a:latin typeface="+mn-lt"/>
              </a:rPr>
              <a:t>Communications orales:</a:t>
            </a:r>
          </a:p>
          <a:p>
            <a:pPr marL="285750" indent="-285750">
              <a:buFont typeface="Arial" panose="020B0604020202020204" pitchFamily="34" charset="0"/>
              <a:buChar char="•"/>
              <a:defRPr/>
            </a:pPr>
            <a:r>
              <a:rPr lang="fr-CA" sz="1400" dirty="0">
                <a:latin typeface="+mn-lt"/>
              </a:rPr>
              <a:t>Présentation à l’ENPQ </a:t>
            </a:r>
          </a:p>
          <a:p>
            <a:pPr marL="285750" indent="-285750">
              <a:buFont typeface="Arial" panose="020B0604020202020204" pitchFamily="34" charset="0"/>
              <a:buChar char="•"/>
              <a:defRPr/>
            </a:pPr>
            <a:r>
              <a:rPr lang="fr-CA" sz="1400" dirty="0">
                <a:latin typeface="+mn-lt"/>
              </a:rPr>
              <a:t>Colloque Intersection</a:t>
            </a:r>
          </a:p>
        </p:txBody>
      </p:sp>
      <p:sp>
        <p:nvSpPr>
          <p:cNvPr id="4" name="Rectangle 3"/>
          <p:cNvSpPr/>
          <p:nvPr/>
        </p:nvSpPr>
        <p:spPr>
          <a:xfrm>
            <a:off x="7639050" y="1709738"/>
            <a:ext cx="801688" cy="307975"/>
          </a:xfrm>
          <a:prstGeom prst="rect">
            <a:avLst/>
          </a:prstGeom>
          <a:solidFill>
            <a:schemeClr val="accent1">
              <a:lumMod val="75000"/>
            </a:schemeClr>
          </a:solidFill>
        </p:spPr>
        <p:txBody>
          <a:bodyPr>
            <a:spAutoFit/>
          </a:bodyPr>
          <a:lstStyle/>
          <a:p>
            <a:pPr>
              <a:defRPr/>
            </a:pPr>
            <a:r>
              <a:rPr lang="fr-CA" sz="1400" b="1" dirty="0">
                <a:solidFill>
                  <a:schemeClr val="bg1"/>
                </a:solidFill>
                <a:latin typeface="+mn-lt"/>
              </a:rPr>
              <a:t>À venir: </a:t>
            </a:r>
          </a:p>
        </p:txBody>
      </p:sp>
      <p:sp>
        <p:nvSpPr>
          <p:cNvPr id="19" name="ZoneTexte 18"/>
          <p:cNvSpPr txBox="1"/>
          <p:nvPr/>
        </p:nvSpPr>
        <p:spPr>
          <a:xfrm>
            <a:off x="236538" y="4578350"/>
            <a:ext cx="7259637" cy="2032000"/>
          </a:xfrm>
          <a:prstGeom prst="rect">
            <a:avLst/>
          </a:prstGeom>
          <a:solidFill>
            <a:srgbClr val="ECECEC"/>
          </a:solidFill>
        </p:spPr>
        <p:txBody>
          <a:bodyPr>
            <a:spAutoFit/>
          </a:bodyPr>
          <a:lstStyle/>
          <a:p>
            <a:pPr>
              <a:defRPr/>
            </a:pPr>
            <a:r>
              <a:rPr lang="fr-CA" sz="1400" dirty="0">
                <a:latin typeface="+mn-lt"/>
              </a:rPr>
              <a:t>Communications écrites :</a:t>
            </a:r>
          </a:p>
          <a:p>
            <a:pPr marL="285750" indent="-285750">
              <a:buFont typeface="Arial" panose="020B0604020202020204" pitchFamily="34" charset="0"/>
              <a:buChar char="•"/>
              <a:defRPr/>
            </a:pPr>
            <a:r>
              <a:rPr lang="fr-CA" sz="1400" dirty="0">
                <a:latin typeface="+mn-lt"/>
              </a:rPr>
              <a:t>Synthèse des résultats de la 1</a:t>
            </a:r>
            <a:r>
              <a:rPr lang="fr-CA" sz="1400" baseline="30000" dirty="0">
                <a:latin typeface="+mn-lt"/>
              </a:rPr>
              <a:t>re</a:t>
            </a:r>
            <a:r>
              <a:rPr lang="fr-CA" sz="1400" dirty="0">
                <a:latin typeface="+mn-lt"/>
              </a:rPr>
              <a:t> phase de la recherche (distribué aux partenaires chercheurs </a:t>
            </a:r>
            <a:br>
              <a:rPr lang="fr-CA" sz="1400" dirty="0">
                <a:latin typeface="+mn-lt"/>
              </a:rPr>
            </a:br>
            <a:r>
              <a:rPr lang="fr-CA" sz="1400" dirty="0">
                <a:latin typeface="+mn-lt"/>
              </a:rPr>
              <a:t>et public at large)</a:t>
            </a:r>
          </a:p>
          <a:p>
            <a:pPr marL="285750" indent="-285750">
              <a:buFont typeface="Arial" panose="020B0604020202020204" pitchFamily="34" charset="0"/>
              <a:buChar char="•"/>
              <a:defRPr/>
            </a:pPr>
            <a:r>
              <a:rPr lang="fr-CA" sz="1400" dirty="0">
                <a:latin typeface="+mn-lt"/>
              </a:rPr>
              <a:t>Article revue </a:t>
            </a:r>
            <a:r>
              <a:rPr lang="fr-CA" sz="1400" i="1" dirty="0">
                <a:latin typeface="+mn-lt"/>
              </a:rPr>
              <a:t>Vie et Vieillissement </a:t>
            </a:r>
            <a:r>
              <a:rPr lang="fr-CA" sz="1400" dirty="0">
                <a:latin typeface="+mn-lt"/>
              </a:rPr>
              <a:t>(avril 2015)</a:t>
            </a:r>
            <a:br>
              <a:rPr lang="fr-CA" sz="1400" dirty="0">
                <a:latin typeface="+mn-lt"/>
              </a:rPr>
            </a:br>
            <a:endParaRPr lang="fr-CA" sz="1400" dirty="0">
              <a:latin typeface="+mn-lt"/>
            </a:endParaRPr>
          </a:p>
          <a:p>
            <a:pPr>
              <a:defRPr/>
            </a:pPr>
            <a:r>
              <a:rPr lang="fr-CA" sz="1400" dirty="0">
                <a:latin typeface="+mn-lt"/>
              </a:rPr>
              <a:t>Communications orales:</a:t>
            </a:r>
          </a:p>
          <a:p>
            <a:pPr marL="285750" indent="-285750">
              <a:buFont typeface="Arial" panose="020B0604020202020204" pitchFamily="34" charset="0"/>
              <a:buChar char="•"/>
              <a:defRPr/>
            </a:pPr>
            <a:r>
              <a:rPr lang="fr-CA" sz="1400" dirty="0">
                <a:latin typeface="+mn-lt"/>
              </a:rPr>
              <a:t>Échelle québécoise (6): </a:t>
            </a:r>
            <a:r>
              <a:rPr lang="fr-CA" sz="1400" dirty="0">
                <a:solidFill>
                  <a:schemeClr val="accent2">
                    <a:lumMod val="75000"/>
                  </a:schemeClr>
                </a:solidFill>
                <a:latin typeface="+mn-lt"/>
              </a:rPr>
              <a:t>Nicolet, Sherbrooke, Beaupré, Montréal (3)</a:t>
            </a:r>
          </a:p>
          <a:p>
            <a:pPr marL="285750" indent="-285750">
              <a:buFont typeface="Arial" panose="020B0604020202020204" pitchFamily="34" charset="0"/>
              <a:buChar char="•"/>
              <a:defRPr/>
            </a:pPr>
            <a:r>
              <a:rPr lang="fr-CA" sz="1400" dirty="0">
                <a:latin typeface="+mn-lt"/>
              </a:rPr>
              <a:t>Échelle canadienne (3): </a:t>
            </a:r>
            <a:r>
              <a:rPr lang="fr-CA" sz="1400" dirty="0">
                <a:solidFill>
                  <a:schemeClr val="accent2">
                    <a:lumMod val="75000"/>
                  </a:schemeClr>
                </a:solidFill>
                <a:latin typeface="+mn-lt"/>
              </a:rPr>
              <a:t>Niagara </a:t>
            </a:r>
            <a:r>
              <a:rPr lang="fr-CA" sz="1400" dirty="0" err="1">
                <a:solidFill>
                  <a:schemeClr val="accent2">
                    <a:lumMod val="75000"/>
                  </a:schemeClr>
                </a:solidFill>
                <a:latin typeface="+mn-lt"/>
              </a:rPr>
              <a:t>Falls</a:t>
            </a:r>
            <a:r>
              <a:rPr lang="fr-CA" sz="1400" dirty="0">
                <a:solidFill>
                  <a:schemeClr val="accent2">
                    <a:lumMod val="75000"/>
                  </a:schemeClr>
                </a:solidFill>
                <a:latin typeface="+mn-lt"/>
              </a:rPr>
              <a:t>, Calgary et Vancouver</a:t>
            </a:r>
          </a:p>
          <a:p>
            <a:pPr marL="285750" indent="-285750">
              <a:buFont typeface="Arial" panose="020B0604020202020204" pitchFamily="34" charset="0"/>
              <a:buChar char="•"/>
              <a:defRPr/>
            </a:pPr>
            <a:r>
              <a:rPr lang="fr-CA" sz="1400" dirty="0">
                <a:latin typeface="+mn-lt"/>
              </a:rPr>
              <a:t>Échelle internationale (3): </a:t>
            </a:r>
            <a:r>
              <a:rPr lang="fr-CA" sz="1400" dirty="0">
                <a:solidFill>
                  <a:schemeClr val="accent2">
                    <a:lumMod val="75000"/>
                  </a:schemeClr>
                </a:solidFill>
                <a:latin typeface="+mn-lt"/>
              </a:rPr>
              <a:t>Belgique, Inde, Angleterre </a:t>
            </a:r>
          </a:p>
        </p:txBody>
      </p:sp>
      <p:sp>
        <p:nvSpPr>
          <p:cNvPr id="20" name="ZoneTexte 19"/>
          <p:cNvSpPr txBox="1"/>
          <p:nvPr/>
        </p:nvSpPr>
        <p:spPr>
          <a:xfrm>
            <a:off x="282575" y="4283075"/>
            <a:ext cx="1173163" cy="307975"/>
          </a:xfrm>
          <a:prstGeom prst="rect">
            <a:avLst/>
          </a:prstGeom>
          <a:solidFill>
            <a:srgbClr val="4B2A78"/>
          </a:solidFill>
        </p:spPr>
        <p:txBody>
          <a:bodyPr>
            <a:spAutoFit/>
          </a:bodyPr>
          <a:lstStyle/>
          <a:p>
            <a:pPr>
              <a:defRPr/>
            </a:pPr>
            <a:r>
              <a:rPr lang="fr-CA" sz="1400" b="1" dirty="0">
                <a:solidFill>
                  <a:schemeClr val="bg1"/>
                </a:solidFill>
                <a:latin typeface="+mn-lt"/>
              </a:rPr>
              <a:t>Réalisé:</a:t>
            </a:r>
          </a:p>
        </p:txBody>
      </p:sp>
      <p:sp>
        <p:nvSpPr>
          <p:cNvPr id="21" name="ZoneTexte 20"/>
          <p:cNvSpPr txBox="1"/>
          <p:nvPr/>
        </p:nvSpPr>
        <p:spPr>
          <a:xfrm>
            <a:off x="7639050" y="4584700"/>
            <a:ext cx="4095750" cy="1816100"/>
          </a:xfrm>
          <a:prstGeom prst="rect">
            <a:avLst/>
          </a:prstGeom>
          <a:noFill/>
          <a:ln>
            <a:solidFill>
              <a:srgbClr val="2B5AB7"/>
            </a:solidFill>
            <a:prstDash val="lgDash"/>
          </a:ln>
        </p:spPr>
        <p:txBody>
          <a:bodyPr>
            <a:spAutoFit/>
          </a:bodyPr>
          <a:lstStyle/>
          <a:p>
            <a:pPr>
              <a:defRPr/>
            </a:pPr>
            <a:r>
              <a:rPr lang="fr-CA" sz="1400" dirty="0">
                <a:latin typeface="+mn-lt"/>
              </a:rPr>
              <a:t>Communications écrites :</a:t>
            </a:r>
          </a:p>
          <a:p>
            <a:pPr marL="285750" indent="-285750">
              <a:buFont typeface="Arial" panose="020B0604020202020204" pitchFamily="34" charset="0"/>
              <a:buChar char="•"/>
              <a:defRPr/>
            </a:pPr>
            <a:r>
              <a:rPr lang="fr-CA" sz="1400" dirty="0">
                <a:latin typeface="+mn-lt"/>
              </a:rPr>
              <a:t>Échelle québécoise: 1 à venir (2016)</a:t>
            </a:r>
          </a:p>
          <a:p>
            <a:pPr marL="285750" indent="-285750">
              <a:buFont typeface="Arial" panose="020B0604020202020204" pitchFamily="34" charset="0"/>
              <a:buChar char="•"/>
              <a:defRPr/>
            </a:pPr>
            <a:r>
              <a:rPr lang="fr-CA" sz="1400" dirty="0">
                <a:latin typeface="+mn-lt"/>
              </a:rPr>
              <a:t>Échelle canadienne : 1 à venir (2016)</a:t>
            </a:r>
          </a:p>
          <a:p>
            <a:pPr marL="285750" indent="-285750">
              <a:buFont typeface="Arial" panose="020B0604020202020204" pitchFamily="34" charset="0"/>
              <a:buChar char="•"/>
              <a:defRPr/>
            </a:pPr>
            <a:r>
              <a:rPr lang="fr-CA" sz="1400" dirty="0">
                <a:latin typeface="+mn-lt"/>
              </a:rPr>
              <a:t>Échelle internationale: 3 à venir (2016)</a:t>
            </a:r>
          </a:p>
          <a:p>
            <a:pPr>
              <a:defRPr/>
            </a:pPr>
            <a:endParaRPr lang="fr-CA" sz="1400" dirty="0">
              <a:latin typeface="+mn-lt"/>
            </a:endParaRPr>
          </a:p>
          <a:p>
            <a:pPr>
              <a:defRPr/>
            </a:pPr>
            <a:r>
              <a:rPr lang="fr-CA" sz="1400" dirty="0">
                <a:latin typeface="+mn-lt"/>
              </a:rPr>
              <a:t>Communication orale:</a:t>
            </a:r>
          </a:p>
          <a:p>
            <a:pPr marL="285750" indent="-285750">
              <a:buFont typeface="Arial" panose="020B0604020202020204" pitchFamily="34" charset="0"/>
              <a:buChar char="•"/>
              <a:defRPr/>
            </a:pPr>
            <a:r>
              <a:rPr lang="en-US" sz="1400" dirty="0">
                <a:latin typeface="+mn-lt"/>
              </a:rPr>
              <a:t>(IFA) 13th Global Conference on Ageing </a:t>
            </a:r>
            <a:r>
              <a:rPr lang="en-US" sz="1400" dirty="0">
                <a:solidFill>
                  <a:schemeClr val="accent2">
                    <a:lumMod val="75000"/>
                  </a:schemeClr>
                </a:solidFill>
                <a:latin typeface="+mn-lt"/>
              </a:rPr>
              <a:t>(</a:t>
            </a:r>
            <a:r>
              <a:rPr lang="fr-FR" sz="1400" dirty="0">
                <a:solidFill>
                  <a:schemeClr val="accent2">
                    <a:lumMod val="75000"/>
                  </a:schemeClr>
                </a:solidFill>
                <a:latin typeface="+mn-lt"/>
              </a:rPr>
              <a:t>Australie</a:t>
            </a:r>
            <a:r>
              <a:rPr lang="en-US" sz="1400" dirty="0">
                <a:solidFill>
                  <a:schemeClr val="accent2">
                    <a:lumMod val="75000"/>
                  </a:schemeClr>
                </a:solidFill>
                <a:latin typeface="+mn-lt"/>
              </a:rPr>
              <a:t>)</a:t>
            </a:r>
          </a:p>
          <a:p>
            <a:pPr marL="285750" indent="-285750">
              <a:buFont typeface="Arial" panose="020B0604020202020204" pitchFamily="34" charset="0"/>
              <a:buChar char="•"/>
              <a:defRPr/>
            </a:pPr>
            <a:endParaRPr lang="fr-CA" sz="1400" dirty="0">
              <a:latin typeface="+mn-lt"/>
            </a:endParaRPr>
          </a:p>
        </p:txBody>
      </p:sp>
      <p:sp>
        <p:nvSpPr>
          <p:cNvPr id="22" name="Rectangle 21"/>
          <p:cNvSpPr/>
          <p:nvPr/>
        </p:nvSpPr>
        <p:spPr>
          <a:xfrm>
            <a:off x="7639050" y="4273550"/>
            <a:ext cx="801688" cy="307975"/>
          </a:xfrm>
          <a:prstGeom prst="rect">
            <a:avLst/>
          </a:prstGeom>
          <a:solidFill>
            <a:srgbClr val="4B2A78"/>
          </a:solidFill>
        </p:spPr>
        <p:txBody>
          <a:bodyPr>
            <a:spAutoFit/>
          </a:bodyPr>
          <a:lstStyle/>
          <a:p>
            <a:pPr>
              <a:defRPr/>
            </a:pPr>
            <a:r>
              <a:rPr lang="fr-CA" sz="1400" b="1" dirty="0">
                <a:solidFill>
                  <a:schemeClr val="bg1"/>
                </a:solidFill>
                <a:latin typeface="+mn-lt"/>
              </a:rPr>
              <a:t>À venir: </a:t>
            </a:r>
          </a:p>
        </p:txBody>
      </p:sp>
      <p:sp>
        <p:nvSpPr>
          <p:cNvPr id="15"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32</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1388" y="3200400"/>
            <a:ext cx="2859087" cy="1200150"/>
          </a:xfrm>
          <a:prstGeom prst="rect">
            <a:avLst/>
          </a:prstGeom>
        </p:spPr>
        <p:txBody>
          <a:bodyPr wrap="none">
            <a:spAutoFit/>
          </a:bodyPr>
          <a:lstStyle/>
          <a:p>
            <a:pPr algn="ctr">
              <a:defRPr/>
            </a:pPr>
            <a:r>
              <a:rPr lang="fr-CA" sz="3600" b="1" dirty="0">
                <a:latin typeface="+mn-lt"/>
              </a:rPr>
              <a:t>Étapes à venir</a:t>
            </a:r>
          </a:p>
          <a:p>
            <a:pPr algn="ctr">
              <a:defRPr/>
            </a:pPr>
            <a:r>
              <a:rPr lang="fr-CA" sz="3600" b="1" dirty="0">
                <a:latin typeface="+mn-lt"/>
              </a:rPr>
              <a:t> </a:t>
            </a:r>
          </a:p>
        </p:txBody>
      </p:sp>
      <p:sp>
        <p:nvSpPr>
          <p:cNvPr id="4"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33</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e 3"/>
          <p:cNvGrpSpPr>
            <a:grpSpLocks/>
          </p:cNvGrpSpPr>
          <p:nvPr>
            <p:custDataLst>
              <p:tags r:id="rId1"/>
            </p:custDataLst>
          </p:nvPr>
        </p:nvGrpSpPr>
        <p:grpSpPr bwMode="auto">
          <a:xfrm>
            <a:off x="960438" y="1565275"/>
            <a:ext cx="400050" cy="4578350"/>
            <a:chOff x="175940" y="2361851"/>
            <a:chExt cx="319304" cy="3913046"/>
          </a:xfrm>
        </p:grpSpPr>
        <p:sp>
          <p:nvSpPr>
            <p:cNvPr id="6" name="ZoneTexte 5"/>
            <p:cNvSpPr txBox="1"/>
            <p:nvPr/>
          </p:nvSpPr>
          <p:spPr bwMode="auto">
            <a:xfrm>
              <a:off x="175940" y="2361851"/>
              <a:ext cx="319304" cy="811990"/>
            </a:xfrm>
            <a:prstGeom prst="rect">
              <a:avLst/>
            </a:prstGeom>
            <a:ln/>
          </p:spPr>
          <p:style>
            <a:lnRef idx="0">
              <a:schemeClr val="accent1"/>
            </a:lnRef>
            <a:fillRef idx="3">
              <a:schemeClr val="accent1"/>
            </a:fillRef>
            <a:effectRef idx="3">
              <a:schemeClr val="accent1"/>
            </a:effectRef>
            <a:fontRef idx="minor">
              <a:schemeClr val="lt1"/>
            </a:fontRef>
          </p:style>
          <p:txBody>
            <a:bodyPr vert="vert270" anchor="ctr">
              <a:spAutoFit/>
            </a:bodyPr>
            <a:lstStyle/>
            <a:p>
              <a:pPr algn="ctr">
                <a:defRPr/>
              </a:pPr>
              <a:r>
                <a:rPr lang="fr-CA" sz="1400" b="1" dirty="0">
                  <a:solidFill>
                    <a:schemeClr val="bg1"/>
                  </a:solidFill>
                </a:rPr>
                <a:t>AN  1</a:t>
              </a:r>
            </a:p>
          </p:txBody>
        </p:sp>
        <p:sp>
          <p:nvSpPr>
            <p:cNvPr id="7" name="ZoneTexte 6"/>
            <p:cNvSpPr txBox="1"/>
            <p:nvPr/>
          </p:nvSpPr>
          <p:spPr bwMode="auto">
            <a:xfrm>
              <a:off x="175940" y="5153478"/>
              <a:ext cx="319304" cy="1121419"/>
            </a:xfrm>
            <a:prstGeom prst="rect">
              <a:avLst/>
            </a:prstGeom>
            <a:gradFill>
              <a:gsLst>
                <a:gs pos="0">
                  <a:schemeClr val="accent4">
                    <a:lumMod val="75000"/>
                  </a:schemeClr>
                </a:gs>
                <a:gs pos="80000">
                  <a:schemeClr val="accent4">
                    <a:lumMod val="75000"/>
                  </a:schemeClr>
                </a:gs>
                <a:gs pos="100000">
                  <a:schemeClr val="accent4">
                    <a:lumMod val="75000"/>
                  </a:schemeClr>
                </a:gs>
              </a:gsLst>
            </a:gradFill>
            <a:ln/>
          </p:spPr>
          <p:style>
            <a:lnRef idx="0">
              <a:schemeClr val="accent1"/>
            </a:lnRef>
            <a:fillRef idx="3">
              <a:schemeClr val="accent1"/>
            </a:fillRef>
            <a:effectRef idx="3">
              <a:schemeClr val="accent1"/>
            </a:effectRef>
            <a:fontRef idx="minor">
              <a:schemeClr val="lt1"/>
            </a:fontRef>
          </p:style>
          <p:txBody>
            <a:bodyPr vert="vert270" anchor="ctr">
              <a:spAutoFit/>
            </a:bodyPr>
            <a:lstStyle/>
            <a:p>
              <a:pPr algn="ctr">
                <a:defRPr/>
              </a:pPr>
              <a:r>
                <a:rPr lang="fr-CA" sz="1400" b="1" dirty="0">
                  <a:solidFill>
                    <a:schemeClr val="bg1"/>
                  </a:solidFill>
                </a:rPr>
                <a:t>AN  3</a:t>
              </a:r>
            </a:p>
          </p:txBody>
        </p:sp>
        <p:sp>
          <p:nvSpPr>
            <p:cNvPr id="8" name="ZoneTexte 7"/>
            <p:cNvSpPr txBox="1"/>
            <p:nvPr/>
          </p:nvSpPr>
          <p:spPr bwMode="auto">
            <a:xfrm>
              <a:off x="175940" y="3581204"/>
              <a:ext cx="319304" cy="1251998"/>
            </a:xfrm>
            <a:prstGeom prst="rect">
              <a:avLst/>
            </a:prstGeom>
            <a:gradFill>
              <a:gsLst>
                <a:gs pos="0">
                  <a:schemeClr val="accent6">
                    <a:lumMod val="75000"/>
                  </a:schemeClr>
                </a:gs>
                <a:gs pos="80000">
                  <a:schemeClr val="accent6">
                    <a:lumMod val="75000"/>
                  </a:schemeClr>
                </a:gs>
                <a:gs pos="100000">
                  <a:schemeClr val="accent6">
                    <a:lumMod val="75000"/>
                  </a:schemeClr>
                </a:gs>
              </a:gsLst>
            </a:gradFill>
            <a:ln/>
          </p:spPr>
          <p:style>
            <a:lnRef idx="0">
              <a:schemeClr val="accent1"/>
            </a:lnRef>
            <a:fillRef idx="3">
              <a:schemeClr val="accent1"/>
            </a:fillRef>
            <a:effectRef idx="3">
              <a:schemeClr val="accent1"/>
            </a:effectRef>
            <a:fontRef idx="minor">
              <a:schemeClr val="lt1"/>
            </a:fontRef>
          </p:style>
          <p:txBody>
            <a:bodyPr vert="vert270" anchor="ctr">
              <a:spAutoFit/>
            </a:bodyPr>
            <a:lstStyle/>
            <a:p>
              <a:pPr algn="ctr">
                <a:defRPr/>
              </a:pPr>
              <a:r>
                <a:rPr lang="fr-CA" sz="1400" b="1" dirty="0">
                  <a:solidFill>
                    <a:schemeClr val="bg1"/>
                  </a:solidFill>
                </a:rPr>
                <a:t>AN 2</a:t>
              </a:r>
            </a:p>
          </p:txBody>
        </p:sp>
      </p:grpSp>
      <p:sp>
        <p:nvSpPr>
          <p:cNvPr id="11" name="ZoneTexte 10"/>
          <p:cNvSpPr txBox="1"/>
          <p:nvPr>
            <p:custDataLst>
              <p:tags r:id="rId2"/>
            </p:custDataLst>
          </p:nvPr>
        </p:nvSpPr>
        <p:spPr>
          <a:xfrm>
            <a:off x="1654175" y="1565275"/>
            <a:ext cx="8785225" cy="4940300"/>
          </a:xfrm>
          <a:prstGeom prst="rect">
            <a:avLst/>
          </a:prstGeom>
          <a:noFill/>
          <a:ln>
            <a:noFill/>
          </a:ln>
        </p:spPr>
        <p:txBody>
          <a:bodyPr>
            <a:spAutoFit/>
          </a:bodyPr>
          <a:lstStyle/>
          <a:p>
            <a:pPr marL="457200" indent="-457200" fontAlgn="auto">
              <a:spcBef>
                <a:spcPts val="0"/>
              </a:spcBef>
              <a:spcAft>
                <a:spcPts val="600"/>
              </a:spcAft>
              <a:buFont typeface="+mj-lt"/>
              <a:buAutoNum type="arabicPeriod"/>
              <a:defRPr/>
            </a:pPr>
            <a:r>
              <a:rPr lang="fr-CA" b="1" dirty="0">
                <a:solidFill>
                  <a:schemeClr val="tx2">
                    <a:lumMod val="60000"/>
                    <a:lumOff val="40000"/>
                  </a:schemeClr>
                </a:solidFill>
                <a:latin typeface="+mn-lt"/>
              </a:rPr>
              <a:t>Documenter les pratiques policières en matière de maltraitance envers les aînés; </a:t>
            </a:r>
          </a:p>
          <a:p>
            <a:pPr marL="457200" indent="-457200" fontAlgn="auto">
              <a:spcBef>
                <a:spcPts val="0"/>
              </a:spcBef>
              <a:spcAft>
                <a:spcPts val="600"/>
              </a:spcAft>
              <a:buFont typeface="+mj-lt"/>
              <a:buAutoNum type="arabicPeriod"/>
              <a:defRPr/>
            </a:pPr>
            <a:r>
              <a:rPr lang="fr-CA" b="1" dirty="0">
                <a:solidFill>
                  <a:schemeClr val="tx2">
                    <a:lumMod val="60000"/>
                    <a:lumOff val="40000"/>
                  </a:schemeClr>
                </a:solidFill>
                <a:latin typeface="+mn-lt"/>
              </a:rPr>
              <a:t>Documenter les pratiques et besoins des policiers du SPVM concernant la détection, le suivi et la collaboration intersectorielle; </a:t>
            </a:r>
          </a:p>
          <a:p>
            <a:pPr marL="457200" indent="-457200" fontAlgn="auto">
              <a:spcBef>
                <a:spcPts val="0"/>
              </a:spcBef>
              <a:spcAft>
                <a:spcPts val="600"/>
              </a:spcAft>
              <a:buFont typeface="+mj-lt"/>
              <a:buAutoNum type="arabicPeriod"/>
              <a:defRPr/>
            </a:pPr>
            <a:endParaRPr lang="fr-CA" b="1" dirty="0">
              <a:solidFill>
                <a:schemeClr val="tx2">
                  <a:lumMod val="60000"/>
                  <a:lumOff val="40000"/>
                </a:schemeClr>
              </a:solidFill>
              <a:latin typeface="+mn-lt"/>
            </a:endParaRPr>
          </a:p>
          <a:p>
            <a:pPr marL="457200" indent="-457200" fontAlgn="auto">
              <a:spcBef>
                <a:spcPts val="0"/>
              </a:spcBef>
              <a:spcAft>
                <a:spcPts val="600"/>
              </a:spcAft>
              <a:buFont typeface="+mj-lt"/>
              <a:buAutoNum type="arabicPeriod"/>
              <a:defRPr/>
            </a:pPr>
            <a:r>
              <a:rPr lang="fr-CA" b="1" dirty="0">
                <a:solidFill>
                  <a:schemeClr val="accent6">
                    <a:lumMod val="75000"/>
                  </a:schemeClr>
                </a:solidFill>
                <a:latin typeface="+mn-lt"/>
              </a:rPr>
              <a:t>Développer un modèle de pratique (détection, intervention et suivi) ou adapter ceux déjà existants;</a:t>
            </a:r>
          </a:p>
          <a:p>
            <a:pPr marL="457200" indent="-457200" fontAlgn="auto">
              <a:spcBef>
                <a:spcPts val="0"/>
              </a:spcBef>
              <a:spcAft>
                <a:spcPts val="600"/>
              </a:spcAft>
              <a:buFont typeface="+mj-lt"/>
              <a:buAutoNum type="arabicPeriod"/>
              <a:defRPr/>
            </a:pPr>
            <a:r>
              <a:rPr lang="fr-CA" b="1" dirty="0">
                <a:solidFill>
                  <a:schemeClr val="accent6">
                    <a:lumMod val="75000"/>
                  </a:schemeClr>
                </a:solidFill>
                <a:latin typeface="+mn-lt"/>
              </a:rPr>
              <a:t>Implanter le modèle de pratique dans un projet pilote au sein du SPVM, incluant des mécanismes d’accompagnement à la pratique policière; </a:t>
            </a:r>
          </a:p>
          <a:p>
            <a:pPr marL="457200" indent="-457200" fontAlgn="auto">
              <a:spcBef>
                <a:spcPts val="0"/>
              </a:spcBef>
              <a:spcAft>
                <a:spcPts val="600"/>
              </a:spcAft>
              <a:buFont typeface="+mj-lt"/>
              <a:buAutoNum type="arabicPeriod"/>
              <a:defRPr/>
            </a:pPr>
            <a:r>
              <a:rPr lang="fr-CA" b="1" dirty="0">
                <a:solidFill>
                  <a:schemeClr val="accent6">
                    <a:lumMod val="75000"/>
                  </a:schemeClr>
                </a:solidFill>
                <a:latin typeface="+mn-lt"/>
              </a:rPr>
              <a:t>Évaluer l’implantation et les effets du modèle de pratique implanté en projet pilote; </a:t>
            </a:r>
          </a:p>
          <a:p>
            <a:pPr marL="457200" indent="-457200" fontAlgn="auto">
              <a:spcBef>
                <a:spcPts val="0"/>
              </a:spcBef>
              <a:spcAft>
                <a:spcPts val="600"/>
              </a:spcAft>
              <a:buFont typeface="+mj-lt"/>
              <a:buAutoNum type="arabicPeriod"/>
              <a:defRPr/>
            </a:pPr>
            <a:endParaRPr lang="fr-CA" b="1" dirty="0">
              <a:solidFill>
                <a:schemeClr val="accent6">
                  <a:lumMod val="75000"/>
                </a:schemeClr>
              </a:solidFill>
              <a:latin typeface="+mn-lt"/>
            </a:endParaRPr>
          </a:p>
          <a:p>
            <a:pPr marL="457200" indent="-457200" fontAlgn="auto">
              <a:spcBef>
                <a:spcPts val="0"/>
              </a:spcBef>
              <a:spcAft>
                <a:spcPts val="600"/>
              </a:spcAft>
              <a:buFont typeface="+mj-lt"/>
              <a:buAutoNum type="arabicPeriod"/>
              <a:defRPr/>
            </a:pPr>
            <a:r>
              <a:rPr lang="fr-CA" b="1" dirty="0">
                <a:solidFill>
                  <a:schemeClr val="accent4">
                    <a:lumMod val="75000"/>
                  </a:schemeClr>
                </a:solidFill>
                <a:latin typeface="+mn-lt"/>
              </a:rPr>
              <a:t>Réviser le modèle de pratique;</a:t>
            </a:r>
            <a:endParaRPr lang="fr-CA" sz="1200" b="1" dirty="0">
              <a:solidFill>
                <a:srgbClr val="FF0000"/>
              </a:solidFill>
              <a:latin typeface="+mn-lt"/>
            </a:endParaRPr>
          </a:p>
          <a:p>
            <a:pPr marL="457200" indent="-457200" fontAlgn="auto">
              <a:spcBef>
                <a:spcPts val="0"/>
              </a:spcBef>
              <a:spcAft>
                <a:spcPts val="600"/>
              </a:spcAft>
              <a:buFont typeface="+mj-lt"/>
              <a:buAutoNum type="arabicPeriod"/>
              <a:defRPr/>
            </a:pPr>
            <a:r>
              <a:rPr lang="fr-CA" b="1" u="sng" dirty="0">
                <a:solidFill>
                  <a:schemeClr val="accent4">
                    <a:lumMod val="75000"/>
                  </a:schemeClr>
                </a:solidFill>
                <a:latin typeface="+mn-lt"/>
              </a:rPr>
              <a:t>Implanter le modèle de pratique révisé au sein de tout le SPVM; </a:t>
            </a:r>
            <a:r>
              <a:rPr lang="fr-CA" b="1" u="sng" dirty="0">
                <a:solidFill>
                  <a:srgbClr val="FF0000"/>
                </a:solidFill>
              </a:rPr>
              <a:t> </a:t>
            </a:r>
            <a:r>
              <a:rPr lang="fr-CA" sz="1200" b="1" dirty="0">
                <a:solidFill>
                  <a:srgbClr val="FF0000"/>
                </a:solidFill>
                <a:latin typeface="+mn-lt"/>
              </a:rPr>
              <a:t>D’ici juin 2016 </a:t>
            </a:r>
          </a:p>
          <a:p>
            <a:pPr marL="457200" indent="-457200" fontAlgn="auto">
              <a:spcBef>
                <a:spcPts val="0"/>
              </a:spcBef>
              <a:spcAft>
                <a:spcPts val="600"/>
              </a:spcAft>
              <a:buFont typeface="+mj-lt"/>
              <a:buAutoNum type="arabicPeriod"/>
              <a:defRPr/>
            </a:pPr>
            <a:r>
              <a:rPr lang="fr-CA" b="1" dirty="0">
                <a:solidFill>
                  <a:schemeClr val="accent4">
                    <a:lumMod val="75000"/>
                  </a:schemeClr>
                </a:solidFill>
                <a:latin typeface="+mn-lt"/>
              </a:rPr>
              <a:t>Faire rayonner ce nouveau modèle de pratique à travers les services policiers du Canada, la communauté scientifique et des praticiens des domaines de la santé et services sociaux. </a:t>
            </a:r>
            <a:endParaRPr lang="fr-CA" sz="1200" b="1" dirty="0">
              <a:solidFill>
                <a:srgbClr val="FF0000"/>
              </a:solidFill>
              <a:latin typeface="+mn-lt"/>
            </a:endParaRPr>
          </a:p>
        </p:txBody>
      </p:sp>
      <p:pic>
        <p:nvPicPr>
          <p:cNvPr id="4710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9400" y="1512888"/>
            <a:ext cx="1003300" cy="100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5438" y="3041650"/>
            <a:ext cx="1001712"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èche gauche 1"/>
          <p:cNvSpPr/>
          <p:nvPr/>
        </p:nvSpPr>
        <p:spPr>
          <a:xfrm>
            <a:off x="9404350" y="5187950"/>
            <a:ext cx="1023938" cy="34766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A"/>
          </a:p>
        </p:txBody>
      </p:sp>
      <p:sp>
        <p:nvSpPr>
          <p:cNvPr id="47111" name="ZoneTexte 11"/>
          <p:cNvSpPr txBox="1">
            <a:spLocks noChangeArrowheads="1"/>
          </p:cNvSpPr>
          <p:nvPr>
            <p:custDataLst>
              <p:tags r:id="rId3"/>
            </p:custDataLst>
          </p:nvPr>
        </p:nvSpPr>
        <p:spPr bwMode="auto">
          <a:xfrm>
            <a:off x="179388" y="282575"/>
            <a:ext cx="734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CA" altLang="fr-FR" sz="3200" b="1">
                <a:solidFill>
                  <a:srgbClr val="FFFFFF"/>
                </a:solidFill>
                <a:latin typeface="Helvetica Neue" charset="0"/>
              </a:rPr>
              <a:t>IPAM: </a:t>
            </a:r>
            <a:r>
              <a:rPr lang="fr-CA" altLang="fr-FR" sz="3200" b="1">
                <a:solidFill>
                  <a:srgbClr val="FFFFFF"/>
                </a:solidFill>
                <a:latin typeface="Helvetica Neue" charset="0"/>
              </a:rPr>
              <a:t>Objectifs du projet</a:t>
            </a:r>
            <a:endParaRPr lang="en-CA" altLang="fr-FR" sz="3200" b="1">
              <a:solidFill>
                <a:srgbClr val="FFFFFF"/>
              </a:solidFill>
              <a:latin typeface="Helvetica Neue" charset="0"/>
            </a:endParaRPr>
          </a:p>
        </p:txBody>
      </p:sp>
      <p:sp>
        <p:nvSpPr>
          <p:cNvPr id="14"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34</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1285875" y="296863"/>
            <a:ext cx="531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CA" altLang="fr-FR" sz="3600" b="1">
                <a:solidFill>
                  <a:srgbClr val="FFFFFF"/>
                </a:solidFill>
                <a:latin typeface="Helvetica Neue" charset="0"/>
              </a:rPr>
              <a:t>Re: </a:t>
            </a:r>
            <a:r>
              <a:rPr lang="fr-FR" altLang="fr-FR" sz="3600" b="1">
                <a:solidFill>
                  <a:srgbClr val="FFFFFF"/>
                </a:solidFill>
                <a:latin typeface="Helvetica Neue" charset="0"/>
              </a:rPr>
              <a:t>Votre</a:t>
            </a:r>
            <a:r>
              <a:rPr lang="en-CA" altLang="fr-FR" sz="3600" b="1">
                <a:solidFill>
                  <a:srgbClr val="FFFFFF"/>
                </a:solidFill>
                <a:latin typeface="Helvetica Neue" charset="0"/>
              </a:rPr>
              <a:t> interest</a:t>
            </a:r>
            <a:endParaRPr lang="en-CA" altLang="fr-FR" sz="1800">
              <a:latin typeface="Arial" charset="0"/>
            </a:endParaRPr>
          </a:p>
        </p:txBody>
      </p:sp>
      <p:sp>
        <p:nvSpPr>
          <p:cNvPr id="5" name="Rectangle 4"/>
          <p:cNvSpPr/>
          <p:nvPr/>
        </p:nvSpPr>
        <p:spPr>
          <a:xfrm>
            <a:off x="266700" y="1387475"/>
            <a:ext cx="11391900" cy="5262563"/>
          </a:xfrm>
          <a:prstGeom prst="rect">
            <a:avLst/>
          </a:prstGeom>
          <a:solidFill>
            <a:schemeClr val="bg1"/>
          </a:solidFill>
        </p:spPr>
        <p:txBody>
          <a:bodyPr>
            <a:spAutoFit/>
          </a:bodyPr>
          <a:lstStyle/>
          <a:p>
            <a:pPr>
              <a:defRPr/>
            </a:pPr>
            <a:r>
              <a:rPr lang="fr-CA" sz="2800" b="1" dirty="0">
                <a:solidFill>
                  <a:schemeClr val="accent2">
                    <a:lumMod val="75000"/>
                  </a:schemeClr>
                </a:solidFill>
                <a:latin typeface="+mn-lt"/>
              </a:rPr>
              <a:t>4. Souhaiterez-vous développer un projet semblable à IPAM avec le service de police de votre secteur?</a:t>
            </a:r>
          </a:p>
          <a:p>
            <a:pPr marL="457200" indent="-457200">
              <a:buFontTx/>
              <a:buAutoNum type="alphaLcPeriod"/>
              <a:defRPr/>
            </a:pPr>
            <a:r>
              <a:rPr lang="fr-CA" sz="2800" dirty="0">
                <a:latin typeface="+mn-lt"/>
              </a:rPr>
              <a:t>Oui  </a:t>
            </a:r>
          </a:p>
          <a:p>
            <a:pPr marL="457200" indent="-457200">
              <a:buFontTx/>
              <a:buAutoNum type="alphaLcPeriod"/>
              <a:defRPr/>
            </a:pPr>
            <a:r>
              <a:rPr lang="fr-CA" sz="2800" dirty="0">
                <a:latin typeface="+mn-lt"/>
              </a:rPr>
              <a:t>Non</a:t>
            </a:r>
          </a:p>
          <a:p>
            <a:pPr>
              <a:defRPr/>
            </a:pPr>
            <a:endParaRPr lang="fr-CA" sz="2800" dirty="0">
              <a:latin typeface="+mn-lt"/>
            </a:endParaRPr>
          </a:p>
          <a:p>
            <a:pPr>
              <a:defRPr/>
            </a:pPr>
            <a:r>
              <a:rPr lang="fr-CA" sz="2800" b="1" dirty="0">
                <a:solidFill>
                  <a:schemeClr val="accent2">
                    <a:lumMod val="75000"/>
                  </a:schemeClr>
                </a:solidFill>
                <a:latin typeface="+mn-lt"/>
              </a:rPr>
              <a:t>5. Seriez-vous intéressé à recevoir la synthèse des résultats du projet (avril-mai 2016)? </a:t>
            </a:r>
          </a:p>
          <a:p>
            <a:pPr marL="228600" indent="-228600">
              <a:buFontTx/>
              <a:buAutoNum type="alphaLcPeriod"/>
              <a:defRPr/>
            </a:pPr>
            <a:r>
              <a:rPr lang="fr-CA" sz="2800" dirty="0">
                <a:latin typeface="+mn-lt"/>
              </a:rPr>
              <a:t>Oui </a:t>
            </a:r>
          </a:p>
          <a:p>
            <a:pPr marL="228600" indent="-228600">
              <a:buFontTx/>
              <a:buAutoNum type="alphaLcPeriod"/>
              <a:defRPr/>
            </a:pPr>
            <a:r>
              <a:rPr lang="fr-CA" sz="2800" dirty="0">
                <a:latin typeface="+mn-lt"/>
              </a:rPr>
              <a:t> Non</a:t>
            </a:r>
          </a:p>
          <a:p>
            <a:pPr>
              <a:defRPr/>
            </a:pPr>
            <a:endParaRPr lang="fr-CA" sz="2800" dirty="0">
              <a:latin typeface="+mn-lt"/>
            </a:endParaRPr>
          </a:p>
          <a:p>
            <a:pPr>
              <a:defRPr/>
            </a:pPr>
            <a:r>
              <a:rPr lang="fr-CA" sz="2400" i="1" dirty="0">
                <a:solidFill>
                  <a:srgbClr val="7030A0"/>
                </a:solidFill>
                <a:latin typeface="+mn-lt"/>
              </a:rPr>
              <a:t>Si oui, envoyer un courriel à Luisa Diaz (</a:t>
            </a:r>
            <a:r>
              <a:rPr lang="fr-CA" sz="2400" i="1" dirty="0">
                <a:solidFill>
                  <a:srgbClr val="0070C0"/>
                </a:solidFill>
                <a:latin typeface="+mn-lt"/>
              </a:rPr>
              <a:t>Luisa.Diaz@USherbrooke.ca</a:t>
            </a:r>
            <a:r>
              <a:rPr lang="fr-CA" sz="2400" i="1" dirty="0">
                <a:solidFill>
                  <a:srgbClr val="7030A0"/>
                </a:solidFill>
                <a:latin typeface="+mn-lt"/>
              </a:rPr>
              <a:t>), en précisant la langue des documents (anglais ou français).</a:t>
            </a:r>
          </a:p>
        </p:txBody>
      </p:sp>
      <p:sp>
        <p:nvSpPr>
          <p:cNvPr id="6"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35</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2"/>
          <p:cNvSpPr txBox="1">
            <a:spLocks noChangeArrowheads="1"/>
          </p:cNvSpPr>
          <p:nvPr/>
        </p:nvSpPr>
        <p:spPr bwMode="auto">
          <a:xfrm>
            <a:off x="179388" y="290513"/>
            <a:ext cx="7348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CA" altLang="fr-FR" sz="3600" b="1">
                <a:solidFill>
                  <a:srgbClr val="FFFFFF"/>
                </a:solidFill>
                <a:latin typeface="Helvetica Neue" charset="0"/>
              </a:rPr>
              <a:t>Questions</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3076575"/>
            <a:ext cx="2889250" cy="259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36</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2"/>
          <p:cNvSpPr txBox="1">
            <a:spLocks noChangeArrowheads="1"/>
          </p:cNvSpPr>
          <p:nvPr>
            <p:custDataLst>
              <p:tags r:id="rId1"/>
            </p:custDataLst>
          </p:nvPr>
        </p:nvSpPr>
        <p:spPr bwMode="auto">
          <a:xfrm>
            <a:off x="179388" y="290513"/>
            <a:ext cx="734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CA" altLang="fr-FR" sz="3200" b="1">
                <a:solidFill>
                  <a:srgbClr val="FFFFFF"/>
                </a:solidFill>
                <a:latin typeface="Helvetica Neue" charset="0"/>
              </a:rPr>
              <a:t>Pour plus d’information sur IPAM</a:t>
            </a:r>
          </a:p>
        </p:txBody>
      </p:sp>
      <p:grpSp>
        <p:nvGrpSpPr>
          <p:cNvPr id="50179" name="Groupe 9"/>
          <p:cNvGrpSpPr>
            <a:grpSpLocks/>
          </p:cNvGrpSpPr>
          <p:nvPr>
            <p:custDataLst>
              <p:tags r:id="rId2"/>
            </p:custDataLst>
          </p:nvPr>
        </p:nvGrpSpPr>
        <p:grpSpPr bwMode="auto">
          <a:xfrm>
            <a:off x="2200275" y="3965575"/>
            <a:ext cx="5214938" cy="2339975"/>
            <a:chOff x="2232839" y="3965091"/>
            <a:chExt cx="5213498" cy="2340031"/>
          </a:xfrm>
        </p:grpSpPr>
        <p:sp>
          <p:nvSpPr>
            <p:cNvPr id="11" name="Rectangle à coins arrondis 10"/>
            <p:cNvSpPr/>
            <p:nvPr/>
          </p:nvSpPr>
          <p:spPr>
            <a:xfrm>
              <a:off x="2232839" y="4884276"/>
              <a:ext cx="5213498" cy="142084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50193" name="Picture 5" descr="SPVM+descriptif_couleu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1084" y="3965091"/>
              <a:ext cx="2145251" cy="84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8387" y="4928727"/>
              <a:ext cx="5102403" cy="307982"/>
            </a:xfrm>
            <a:prstGeom prst="rect">
              <a:avLst/>
            </a:prstGeom>
          </p:spPr>
          <p:txBody>
            <a:bodyPr>
              <a:spAutoFit/>
            </a:bodyPr>
            <a:lstStyle/>
            <a:p>
              <a:pPr algn="ctr">
                <a:defRPr/>
              </a:pPr>
              <a:r>
                <a:rPr lang="fr-CA" sz="1400" b="1" dirty="0">
                  <a:latin typeface="+mn-lt"/>
                </a:rPr>
                <a:t>Michelle Côté, </a:t>
              </a:r>
              <a:r>
                <a:rPr lang="fr-CA" sz="1400" b="1" dirty="0" err="1">
                  <a:latin typeface="+mn-lt"/>
                </a:rPr>
                <a:t>Ph.D</a:t>
              </a:r>
              <a:endParaRPr lang="fr-CA" sz="1400" b="1" dirty="0">
                <a:latin typeface="+mn-lt"/>
              </a:endParaRPr>
            </a:p>
          </p:txBody>
        </p:sp>
      </p:grpSp>
      <p:grpSp>
        <p:nvGrpSpPr>
          <p:cNvPr id="50180" name="Groupe 12"/>
          <p:cNvGrpSpPr>
            <a:grpSpLocks/>
          </p:cNvGrpSpPr>
          <p:nvPr>
            <p:custDataLst>
              <p:tags r:id="rId3"/>
            </p:custDataLst>
          </p:nvPr>
        </p:nvGrpSpPr>
        <p:grpSpPr bwMode="auto">
          <a:xfrm>
            <a:off x="-85725" y="1528763"/>
            <a:ext cx="6897688" cy="2105025"/>
            <a:chOff x="288727" y="1336663"/>
            <a:chExt cx="4789779" cy="2105715"/>
          </a:xfrm>
        </p:grpSpPr>
        <p:grpSp>
          <p:nvGrpSpPr>
            <p:cNvPr id="50185" name="Groupe 11"/>
            <p:cNvGrpSpPr>
              <a:grpSpLocks/>
            </p:cNvGrpSpPr>
            <p:nvPr/>
          </p:nvGrpSpPr>
          <p:grpSpPr bwMode="auto">
            <a:xfrm>
              <a:off x="288727" y="1336663"/>
              <a:ext cx="4789779" cy="2105715"/>
              <a:chOff x="234058" y="1438762"/>
              <a:chExt cx="4789779" cy="2105715"/>
            </a:xfrm>
          </p:grpSpPr>
          <p:sp>
            <p:nvSpPr>
              <p:cNvPr id="6" name="Rectangle à coins arrondis 5"/>
              <p:cNvSpPr/>
              <p:nvPr/>
            </p:nvSpPr>
            <p:spPr>
              <a:xfrm>
                <a:off x="638627" y="2046973"/>
                <a:ext cx="4385210" cy="149750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5018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422" y="1438762"/>
                <a:ext cx="2486758" cy="5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9" name="Groupe 4"/>
              <p:cNvGrpSpPr>
                <a:grpSpLocks/>
              </p:cNvGrpSpPr>
              <p:nvPr/>
            </p:nvGrpSpPr>
            <p:grpSpPr bwMode="auto">
              <a:xfrm>
                <a:off x="234058" y="2229116"/>
                <a:ext cx="4565380" cy="599670"/>
                <a:chOff x="307216" y="2314178"/>
                <a:chExt cx="3666072" cy="695531"/>
              </a:xfrm>
            </p:grpSpPr>
            <p:sp>
              <p:nvSpPr>
                <p:cNvPr id="7" name="Rectangle 6"/>
                <p:cNvSpPr/>
                <p:nvPr/>
              </p:nvSpPr>
              <p:spPr>
                <a:xfrm>
                  <a:off x="977326" y="2314735"/>
                  <a:ext cx="2477722" cy="355481"/>
                </a:xfrm>
                <a:prstGeom prst="rect">
                  <a:avLst/>
                </a:prstGeom>
              </p:spPr>
              <p:txBody>
                <a:bodyPr>
                  <a:spAutoFit/>
                </a:bodyPr>
                <a:lstStyle/>
                <a:p>
                  <a:pPr algn="ctr">
                    <a:defRPr/>
                  </a:pPr>
                  <a:r>
                    <a:rPr lang="fr-CA" sz="1400" b="1" dirty="0">
                      <a:latin typeface="+mn-lt"/>
                    </a:rPr>
                    <a:t>Marie Beaulieu, </a:t>
                  </a:r>
                  <a:r>
                    <a:rPr lang="fr-CA" sz="1400" b="1" dirty="0" err="1">
                      <a:latin typeface="+mn-lt"/>
                    </a:rPr>
                    <a:t>Ph.D</a:t>
                  </a:r>
                  <a:endParaRPr lang="fr-CA" sz="1400" b="1" dirty="0">
                    <a:latin typeface="+mn-lt"/>
                  </a:endParaRPr>
                </a:p>
              </p:txBody>
            </p:sp>
            <p:sp>
              <p:nvSpPr>
                <p:cNvPr id="4" name="Rectangle 3"/>
                <p:cNvSpPr/>
                <p:nvPr/>
              </p:nvSpPr>
              <p:spPr>
                <a:xfrm>
                  <a:off x="307216" y="2653640"/>
                  <a:ext cx="3665684" cy="355481"/>
                </a:xfrm>
                <a:prstGeom prst="rect">
                  <a:avLst/>
                </a:prstGeom>
              </p:spPr>
              <p:txBody>
                <a:bodyPr>
                  <a:spAutoFit/>
                </a:bodyPr>
                <a:lstStyle/>
                <a:p>
                  <a:pPr algn="ctr">
                    <a:defRPr/>
                  </a:pPr>
                  <a:endParaRPr lang="fr-CA" sz="1400" dirty="0">
                    <a:latin typeface="+mn-lt"/>
                  </a:endParaRPr>
                </a:p>
              </p:txBody>
            </p:sp>
          </p:grpSp>
        </p:grpSp>
        <p:sp>
          <p:nvSpPr>
            <p:cNvPr id="2" name="Rectangle 1"/>
            <p:cNvSpPr/>
            <p:nvPr/>
          </p:nvSpPr>
          <p:spPr>
            <a:xfrm>
              <a:off x="881800" y="3156534"/>
              <a:ext cx="3753555" cy="285844"/>
            </a:xfrm>
            <a:prstGeom prst="rect">
              <a:avLst/>
            </a:prstGeom>
          </p:spPr>
          <p:txBody>
            <a:bodyPr>
              <a:spAutoFit/>
            </a:bodyPr>
            <a:lstStyle/>
            <a:p>
              <a:pPr algn="ctr">
                <a:lnSpc>
                  <a:spcPct val="90000"/>
                </a:lnSpc>
                <a:spcBef>
                  <a:spcPts val="2000"/>
                </a:spcBef>
                <a:defRPr/>
              </a:pPr>
              <a:r>
                <a:rPr lang="en-US" sz="1400" u="sng" dirty="0">
                  <a:solidFill>
                    <a:srgbClr val="461C68"/>
                  </a:solidFill>
                  <a:latin typeface="+mn-lt"/>
                  <a:ea typeface="ＭＳ Ｐゴシック" charset="0"/>
                  <a:sym typeface="Arial" charset="0"/>
                  <a:hlinkClick r:id="rId11"/>
                </a:rPr>
                <a:t>marie.beaulieu@usherbrooke.ca</a:t>
              </a:r>
              <a:r>
                <a:rPr lang="en-US" sz="1400" dirty="0">
                  <a:solidFill>
                    <a:srgbClr val="461C68"/>
                  </a:solidFill>
                  <a:latin typeface="+mn-lt"/>
                  <a:ea typeface="ＭＳ Ｐゴシック" charset="0"/>
                  <a:sym typeface="Arial" charset="0"/>
                </a:rPr>
                <a:t> </a:t>
              </a:r>
            </a:p>
          </p:txBody>
        </p:sp>
      </p:grpSp>
      <p:sp>
        <p:nvSpPr>
          <p:cNvPr id="15" name="Rectangle 14"/>
          <p:cNvSpPr/>
          <p:nvPr>
            <p:custDataLst>
              <p:tags r:id="rId4"/>
            </p:custDataLst>
          </p:nvPr>
        </p:nvSpPr>
        <p:spPr>
          <a:xfrm>
            <a:off x="479425" y="2622550"/>
            <a:ext cx="6332538" cy="738188"/>
          </a:xfrm>
          <a:prstGeom prst="rect">
            <a:avLst/>
          </a:prstGeom>
        </p:spPr>
        <p:txBody>
          <a:bodyPr>
            <a:spAutoFit/>
          </a:bodyPr>
          <a:lstStyle/>
          <a:p>
            <a:pPr algn="ctr">
              <a:defRPr/>
            </a:pPr>
            <a:r>
              <a:rPr lang="fr-FR" sz="1400" dirty="0">
                <a:latin typeface="+mn-lt"/>
              </a:rPr>
              <a:t>Professeure à l’École de Travail social de l’Université de Sherbrooke.</a:t>
            </a:r>
            <a:br>
              <a:rPr lang="fr-FR" sz="1400" dirty="0">
                <a:latin typeface="+mn-lt"/>
              </a:rPr>
            </a:br>
            <a:r>
              <a:rPr lang="fr-FR" sz="1400" dirty="0">
                <a:latin typeface="+mn-lt"/>
              </a:rPr>
              <a:t>Titulaire de la Chaire de recherche sur la maltraitance envers  les personnes aînées. </a:t>
            </a:r>
          </a:p>
          <a:p>
            <a:pPr algn="ctr">
              <a:defRPr/>
            </a:pPr>
            <a:r>
              <a:rPr lang="fr-FR" sz="1400" dirty="0">
                <a:latin typeface="+mn-lt"/>
              </a:rPr>
              <a:t>Chercheure principale projet IPAM.</a:t>
            </a:r>
            <a:endParaRPr lang="fr-CA" sz="1400" dirty="0">
              <a:latin typeface="+mn-lt"/>
            </a:endParaRPr>
          </a:p>
        </p:txBody>
      </p:sp>
      <p:sp>
        <p:nvSpPr>
          <p:cNvPr id="16" name="Rectangle 15"/>
          <p:cNvSpPr/>
          <p:nvPr>
            <p:custDataLst>
              <p:tags r:id="rId5"/>
            </p:custDataLst>
          </p:nvPr>
        </p:nvSpPr>
        <p:spPr>
          <a:xfrm>
            <a:off x="1760538" y="5253038"/>
            <a:ext cx="6096000" cy="708025"/>
          </a:xfrm>
          <a:prstGeom prst="rect">
            <a:avLst/>
          </a:prstGeom>
        </p:spPr>
        <p:txBody>
          <a:bodyPr>
            <a:spAutoFit/>
          </a:bodyPr>
          <a:lstStyle/>
          <a:p>
            <a:pPr algn="ctr">
              <a:defRPr/>
            </a:pPr>
            <a:r>
              <a:rPr lang="fr-CA" sz="1400" dirty="0">
                <a:latin typeface="+mn-lt"/>
              </a:rPr>
              <a:t>Cheffe de la Section de recherche et planification du SPVM.</a:t>
            </a:r>
            <a:br>
              <a:rPr lang="fr-CA" sz="1400" dirty="0">
                <a:latin typeface="+mn-lt"/>
              </a:rPr>
            </a:br>
            <a:r>
              <a:rPr lang="fr-CA" sz="1400" dirty="0">
                <a:latin typeface="+mn-lt"/>
              </a:rPr>
              <a:t>Co-chercheure projet IPAM.</a:t>
            </a:r>
          </a:p>
          <a:p>
            <a:pPr algn="ctr">
              <a:defRPr/>
            </a:pPr>
            <a:endParaRPr lang="fr-CA" sz="1200" dirty="0">
              <a:latin typeface="+mn-lt"/>
            </a:endParaRPr>
          </a:p>
        </p:txBody>
      </p:sp>
      <p:sp>
        <p:nvSpPr>
          <p:cNvPr id="17" name="Rectangle 16"/>
          <p:cNvSpPr/>
          <p:nvPr>
            <p:custDataLst>
              <p:tags r:id="rId6"/>
            </p:custDataLst>
          </p:nvPr>
        </p:nvSpPr>
        <p:spPr>
          <a:xfrm>
            <a:off x="3822700" y="5837238"/>
            <a:ext cx="2132013" cy="307975"/>
          </a:xfrm>
          <a:prstGeom prst="rect">
            <a:avLst/>
          </a:prstGeom>
        </p:spPr>
        <p:txBody>
          <a:bodyPr wrap="none">
            <a:spAutoFit/>
          </a:bodyPr>
          <a:lstStyle/>
          <a:p>
            <a:pPr algn="ctr">
              <a:defRPr/>
            </a:pPr>
            <a:r>
              <a:rPr lang="fr-CA" sz="1400" dirty="0">
                <a:latin typeface="+mn-lt"/>
                <a:hlinkClick r:id="rId12" tooltip="mailto:josee.blais@spvm.qc.ca"/>
              </a:rPr>
              <a:t>michelle.cote@spvm.qc.ca</a:t>
            </a:r>
            <a:endParaRPr lang="fr-CA" sz="1400" dirty="0">
              <a:latin typeface="+mn-lt"/>
            </a:endParaRPr>
          </a:p>
        </p:txBody>
      </p:sp>
      <p:sp>
        <p:nvSpPr>
          <p:cNvPr id="19" name="ZoneTexte 1"/>
          <p:cNvSpPr txBox="1"/>
          <p:nvPr/>
        </p:nvSpPr>
        <p:spPr>
          <a:xfrm>
            <a:off x="11801475" y="6370638"/>
            <a:ext cx="476250" cy="307975"/>
          </a:xfrm>
          <a:prstGeom prst="rect">
            <a:avLst/>
          </a:prstGeom>
          <a:noFill/>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CA" sz="1400" b="1" dirty="0" smtClean="0">
                <a:latin typeface="+mn-lt"/>
              </a:rPr>
              <a:t>37</a:t>
            </a:r>
            <a:endParaRPr lang="fr-CA" sz="1400" b="1"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692696"/>
            <a:ext cx="10972800" cy="710952"/>
          </a:xfrm>
        </p:spPr>
        <p:txBody>
          <a:bodyPr>
            <a:normAutofit/>
          </a:bodyPr>
          <a:lstStyle/>
          <a:p>
            <a:r>
              <a:rPr lang="en-CA" sz="3600" b="1" dirty="0" err="1" smtClean="0">
                <a:latin typeface="Arial"/>
                <a:cs typeface="Arial"/>
              </a:rPr>
              <a:t>Continuons</a:t>
            </a:r>
            <a:r>
              <a:rPr lang="en-CA" sz="3600" b="1" dirty="0" smtClean="0">
                <a:latin typeface="Arial"/>
                <a:cs typeface="Arial"/>
              </a:rPr>
              <a:t> la conversation :</a:t>
            </a:r>
            <a:endParaRPr lang="en-CA" sz="3600" b="1" dirty="0">
              <a:latin typeface="Arial"/>
              <a:cs typeface="Arial"/>
            </a:endParaRPr>
          </a:p>
        </p:txBody>
      </p:sp>
      <p:sp>
        <p:nvSpPr>
          <p:cNvPr id="3" name="Content Placeholder 2"/>
          <p:cNvSpPr>
            <a:spLocks noGrp="1"/>
          </p:cNvSpPr>
          <p:nvPr>
            <p:ph idx="1"/>
          </p:nvPr>
        </p:nvSpPr>
        <p:spPr>
          <a:xfrm>
            <a:off x="719403" y="1628800"/>
            <a:ext cx="10972800" cy="4525963"/>
          </a:xfrm>
        </p:spPr>
        <p:txBody>
          <a:bodyPr>
            <a:noAutofit/>
          </a:bodyPr>
          <a:lstStyle/>
          <a:p>
            <a:pPr marL="0" indent="0">
              <a:buNone/>
            </a:pPr>
            <a:r>
              <a:rPr lang="en-CA" sz="2400" dirty="0" smtClean="0">
                <a:latin typeface="Arial"/>
                <a:cs typeface="Arial"/>
              </a:rPr>
              <a:t>- </a:t>
            </a:r>
            <a:r>
              <a:rPr lang="en-CA" sz="2400" dirty="0" err="1" smtClean="0">
                <a:latin typeface="Arial"/>
                <a:cs typeface="Arial"/>
              </a:rPr>
              <a:t>Ressources</a:t>
            </a:r>
            <a:r>
              <a:rPr lang="en-CA" sz="2400" dirty="0" smtClean="0">
                <a:latin typeface="Arial"/>
                <a:cs typeface="Arial"/>
              </a:rPr>
              <a:t>. </a:t>
            </a:r>
            <a:r>
              <a:rPr lang="en-CA" sz="2400" dirty="0" err="1" smtClean="0">
                <a:latin typeface="Arial"/>
                <a:cs typeface="Arial"/>
              </a:rPr>
              <a:t>recherches</a:t>
            </a:r>
            <a:r>
              <a:rPr lang="en-CA" sz="2400" dirty="0" smtClean="0">
                <a:latin typeface="Arial"/>
                <a:cs typeface="Arial"/>
              </a:rPr>
              <a:t> et publications </a:t>
            </a:r>
            <a:r>
              <a:rPr lang="en-CA" sz="2400" dirty="0" err="1" smtClean="0">
                <a:latin typeface="Arial"/>
                <a:cs typeface="Arial"/>
              </a:rPr>
              <a:t>récentes</a:t>
            </a:r>
            <a:r>
              <a:rPr lang="en-CA" sz="2400" dirty="0" smtClean="0">
                <a:latin typeface="Arial"/>
                <a:cs typeface="Arial"/>
              </a:rPr>
              <a:t> </a:t>
            </a:r>
            <a:r>
              <a:rPr lang="en-CA" sz="2400" dirty="0" err="1" smtClean="0">
                <a:latin typeface="Arial"/>
                <a:cs typeface="Arial"/>
              </a:rPr>
              <a:t>bilingues</a:t>
            </a:r>
            <a:r>
              <a:rPr lang="en-CA" sz="2400" dirty="0" smtClean="0">
                <a:latin typeface="Arial"/>
                <a:cs typeface="Arial"/>
              </a:rPr>
              <a:t>, </a:t>
            </a:r>
            <a:r>
              <a:rPr lang="en-CA" sz="2400" dirty="0" err="1" smtClean="0">
                <a:latin typeface="Arial"/>
                <a:cs typeface="Arial"/>
              </a:rPr>
              <a:t>wébinaires</a:t>
            </a:r>
            <a:r>
              <a:rPr lang="en-CA" sz="2400" dirty="0" smtClean="0">
                <a:latin typeface="Arial"/>
                <a:cs typeface="Arial"/>
              </a:rPr>
              <a:t>, </a:t>
            </a:r>
            <a:r>
              <a:rPr lang="en-CA" sz="2400" dirty="0" err="1" smtClean="0">
                <a:latin typeface="Arial"/>
                <a:cs typeface="Arial"/>
              </a:rPr>
              <a:t>évènements</a:t>
            </a:r>
            <a:r>
              <a:rPr lang="en-CA" sz="2400" dirty="0" smtClean="0">
                <a:latin typeface="Arial"/>
                <a:cs typeface="Arial"/>
              </a:rPr>
              <a:t>, articles de blog, </a:t>
            </a:r>
            <a:r>
              <a:rPr lang="en-CA" sz="2400" dirty="0" err="1" smtClean="0">
                <a:latin typeface="Arial"/>
                <a:cs typeface="Arial"/>
              </a:rPr>
              <a:t>retrouvez</a:t>
            </a:r>
            <a:r>
              <a:rPr lang="en-CA" sz="2400" dirty="0" smtClean="0">
                <a:latin typeface="Arial"/>
                <a:cs typeface="Arial"/>
              </a:rPr>
              <a:t> tout </a:t>
            </a:r>
            <a:r>
              <a:rPr lang="en-CA" sz="2400" dirty="0" err="1" smtClean="0">
                <a:latin typeface="Arial"/>
                <a:cs typeface="Arial"/>
              </a:rPr>
              <a:t>cela</a:t>
            </a:r>
            <a:r>
              <a:rPr lang="en-CA" sz="2400" dirty="0" smtClean="0">
                <a:latin typeface="Arial"/>
                <a:cs typeface="Arial"/>
              </a:rPr>
              <a:t> et plus </a:t>
            </a:r>
            <a:r>
              <a:rPr lang="en-CA" sz="2400" dirty="0" err="1" smtClean="0">
                <a:latin typeface="Arial"/>
                <a:cs typeface="Arial"/>
              </a:rPr>
              <a:t>sur</a:t>
            </a:r>
            <a:r>
              <a:rPr lang="en-CA" sz="2400" dirty="0" smtClean="0">
                <a:latin typeface="Arial"/>
                <a:cs typeface="Arial"/>
              </a:rPr>
              <a:t> </a:t>
            </a:r>
            <a:r>
              <a:rPr lang="en-CA" sz="2400" dirty="0" smtClean="0">
                <a:latin typeface="Arial"/>
                <a:cs typeface="Arial"/>
                <a:hlinkClick r:id="rId2"/>
              </a:rPr>
              <a:t>www.cnpea.ca</a:t>
            </a:r>
            <a:r>
              <a:rPr lang="en-CA" sz="2400" dirty="0" smtClean="0">
                <a:latin typeface="Arial"/>
                <a:cs typeface="Arial"/>
              </a:rPr>
              <a:t/>
            </a:r>
            <a:br>
              <a:rPr lang="en-CA" sz="2400" dirty="0" smtClean="0">
                <a:latin typeface="Arial"/>
                <a:cs typeface="Arial"/>
              </a:rPr>
            </a:br>
            <a:r>
              <a:rPr lang="en-CA" sz="2400" dirty="0">
                <a:latin typeface="Arial"/>
                <a:cs typeface="Arial"/>
              </a:rPr>
              <a:t/>
            </a:r>
            <a:br>
              <a:rPr lang="en-CA" sz="2400" dirty="0">
                <a:latin typeface="Arial"/>
                <a:cs typeface="Arial"/>
              </a:rPr>
            </a:br>
            <a:r>
              <a:rPr lang="en-CA" sz="2400" dirty="0" smtClean="0">
                <a:latin typeface="Arial"/>
                <a:cs typeface="Arial"/>
              </a:rPr>
              <a:t>- </a:t>
            </a:r>
            <a:r>
              <a:rPr lang="en-CA" sz="2400" b="1" dirty="0" err="1" smtClean="0">
                <a:latin typeface="Arial"/>
                <a:cs typeface="Arial"/>
              </a:rPr>
              <a:t>Prenez</a:t>
            </a:r>
            <a:r>
              <a:rPr lang="en-CA" sz="2400" b="1" dirty="0" smtClean="0">
                <a:latin typeface="Arial"/>
                <a:cs typeface="Arial"/>
              </a:rPr>
              <a:t> un instant pour </a:t>
            </a:r>
            <a:r>
              <a:rPr lang="en-CA" sz="2400" b="1" dirty="0" err="1" smtClean="0">
                <a:latin typeface="Arial"/>
                <a:cs typeface="Arial"/>
              </a:rPr>
              <a:t>répondre</a:t>
            </a:r>
            <a:r>
              <a:rPr lang="en-CA" sz="2400" b="1" dirty="0" smtClean="0">
                <a:latin typeface="Arial"/>
                <a:cs typeface="Arial"/>
              </a:rPr>
              <a:t> </a:t>
            </a:r>
            <a:r>
              <a:rPr lang="en-CA" sz="2400" b="1" dirty="0" err="1" smtClean="0">
                <a:latin typeface="Arial"/>
                <a:cs typeface="Arial"/>
              </a:rPr>
              <a:t>à</a:t>
            </a:r>
            <a:r>
              <a:rPr lang="en-CA" sz="2400" b="1" dirty="0" smtClean="0">
                <a:latin typeface="Arial"/>
                <a:cs typeface="Arial"/>
              </a:rPr>
              <a:t> </a:t>
            </a:r>
            <a:r>
              <a:rPr lang="en-CA" sz="2400" b="1" dirty="0" err="1" smtClean="0">
                <a:latin typeface="Arial"/>
                <a:cs typeface="Arial"/>
              </a:rPr>
              <a:t>une</a:t>
            </a:r>
            <a:r>
              <a:rPr lang="en-CA" sz="2400" b="1" dirty="0" smtClean="0">
                <a:latin typeface="Arial"/>
                <a:cs typeface="Arial"/>
              </a:rPr>
              <a:t> </a:t>
            </a:r>
            <a:r>
              <a:rPr lang="en-CA" sz="2400" b="1" dirty="0" err="1" smtClean="0">
                <a:latin typeface="Arial"/>
                <a:cs typeface="Arial"/>
              </a:rPr>
              <a:t>brève</a:t>
            </a:r>
            <a:r>
              <a:rPr lang="en-CA" sz="2400" b="1" dirty="0" smtClean="0">
                <a:latin typeface="Arial"/>
                <a:cs typeface="Arial"/>
              </a:rPr>
              <a:t> </a:t>
            </a:r>
            <a:r>
              <a:rPr lang="en-CA" sz="2400" b="1" dirty="0" err="1" smtClean="0">
                <a:latin typeface="Arial"/>
                <a:cs typeface="Arial"/>
              </a:rPr>
              <a:t>évaluation</a:t>
            </a:r>
            <a:r>
              <a:rPr lang="en-CA" sz="2400" b="1" dirty="0" smtClean="0">
                <a:latin typeface="Arial"/>
                <a:cs typeface="Arial"/>
              </a:rPr>
              <a:t> de </a:t>
            </a:r>
            <a:r>
              <a:rPr lang="en-CA" sz="2400" b="1" dirty="0" err="1" smtClean="0">
                <a:latin typeface="Arial"/>
                <a:cs typeface="Arial"/>
              </a:rPr>
              <a:t>ce</a:t>
            </a:r>
            <a:r>
              <a:rPr lang="en-CA" sz="2400" b="1" dirty="0" smtClean="0">
                <a:latin typeface="Arial"/>
                <a:cs typeface="Arial"/>
              </a:rPr>
              <a:t> </a:t>
            </a:r>
            <a:r>
              <a:rPr lang="en-CA" sz="2400" b="1" dirty="0" err="1" smtClean="0">
                <a:latin typeface="Arial"/>
                <a:cs typeface="Arial"/>
              </a:rPr>
              <a:t>webinaire</a:t>
            </a:r>
            <a:r>
              <a:rPr lang="en-CA" sz="2400" b="1" dirty="0" smtClean="0">
                <a:latin typeface="Arial"/>
                <a:cs typeface="Arial"/>
              </a:rPr>
              <a:t> :</a:t>
            </a:r>
            <a:br>
              <a:rPr lang="en-CA" sz="2400" b="1" dirty="0" smtClean="0">
                <a:latin typeface="Arial"/>
                <a:cs typeface="Arial"/>
              </a:rPr>
            </a:br>
            <a:r>
              <a:rPr lang="en-CA" sz="2400" dirty="0">
                <a:latin typeface="Arial"/>
                <a:cs typeface="Arial"/>
                <a:hlinkClick r:id="rId3"/>
              </a:rPr>
              <a:t>http://fluidsurveys.com/s/webinaireRCPMTAenquete</a:t>
            </a:r>
            <a:r>
              <a:rPr lang="en-CA" sz="2400" dirty="0" smtClean="0">
                <a:latin typeface="Arial"/>
                <a:cs typeface="Arial"/>
                <a:hlinkClick r:id="rId3"/>
              </a:rPr>
              <a:t>/</a:t>
            </a:r>
            <a:br>
              <a:rPr lang="en-CA" sz="2400" dirty="0" smtClean="0">
                <a:latin typeface="Arial"/>
                <a:cs typeface="Arial"/>
                <a:hlinkClick r:id="rId3"/>
              </a:rPr>
            </a:br>
            <a:r>
              <a:rPr lang="en-US" sz="2400" dirty="0">
                <a:latin typeface="Arial"/>
                <a:cs typeface="Arial"/>
              </a:rPr>
              <a:t/>
            </a:r>
            <a:br>
              <a:rPr lang="en-US" sz="2400" dirty="0">
                <a:latin typeface="Arial"/>
                <a:cs typeface="Arial"/>
              </a:rPr>
            </a:br>
            <a:r>
              <a:rPr lang="en-US" sz="2400" dirty="0" smtClean="0">
                <a:latin typeface="Arial"/>
                <a:cs typeface="Arial"/>
              </a:rPr>
              <a:t>(Si </a:t>
            </a:r>
            <a:r>
              <a:rPr lang="en-US" sz="2400" dirty="0" err="1" smtClean="0">
                <a:latin typeface="Arial"/>
                <a:cs typeface="Arial"/>
              </a:rPr>
              <a:t>ce</a:t>
            </a:r>
            <a:r>
              <a:rPr lang="en-US" sz="2400" dirty="0" smtClean="0">
                <a:latin typeface="Arial"/>
                <a:cs typeface="Arial"/>
              </a:rPr>
              <a:t> lien ne </a:t>
            </a:r>
            <a:r>
              <a:rPr lang="en-US" sz="2400" dirty="0" err="1" smtClean="0">
                <a:latin typeface="Arial"/>
                <a:cs typeface="Arial"/>
              </a:rPr>
              <a:t>fonctionne</a:t>
            </a:r>
            <a:r>
              <a:rPr lang="en-US" sz="2400" dirty="0" smtClean="0">
                <a:latin typeface="Arial"/>
                <a:cs typeface="Arial"/>
              </a:rPr>
              <a:t> pas, </a:t>
            </a:r>
            <a:r>
              <a:rPr lang="en-US" sz="2400" dirty="0" err="1" smtClean="0">
                <a:latin typeface="Arial"/>
                <a:cs typeface="Arial"/>
              </a:rPr>
              <a:t>copiez-collez</a:t>
            </a:r>
            <a:r>
              <a:rPr lang="en-US" sz="2400" dirty="0" smtClean="0">
                <a:latin typeface="Arial"/>
                <a:cs typeface="Arial"/>
              </a:rPr>
              <a:t> le </a:t>
            </a:r>
            <a:r>
              <a:rPr lang="en-US" sz="2400" dirty="0" err="1" smtClean="0">
                <a:latin typeface="Arial"/>
                <a:cs typeface="Arial"/>
              </a:rPr>
              <a:t>dans</a:t>
            </a:r>
            <a:r>
              <a:rPr lang="en-US" sz="2400" dirty="0" smtClean="0">
                <a:latin typeface="Arial"/>
                <a:cs typeface="Arial"/>
              </a:rPr>
              <a:t> </a:t>
            </a:r>
            <a:r>
              <a:rPr lang="en-US" sz="2400" dirty="0" err="1" smtClean="0">
                <a:latin typeface="Arial"/>
                <a:cs typeface="Arial"/>
              </a:rPr>
              <a:t>votre</a:t>
            </a:r>
            <a:r>
              <a:rPr lang="en-US" sz="2400" dirty="0" smtClean="0">
                <a:latin typeface="Arial"/>
                <a:cs typeface="Arial"/>
              </a:rPr>
              <a:t> </a:t>
            </a:r>
            <a:r>
              <a:rPr lang="en-US" sz="2400" dirty="0" err="1" smtClean="0">
                <a:latin typeface="Arial"/>
                <a:cs typeface="Arial"/>
              </a:rPr>
              <a:t>navigateur</a:t>
            </a:r>
            <a:r>
              <a:rPr lang="en-US" sz="2400" dirty="0" smtClean="0">
                <a:latin typeface="Arial"/>
                <a:cs typeface="Arial"/>
              </a:rPr>
              <a:t>). </a:t>
            </a:r>
            <a:br>
              <a:rPr lang="en-US" sz="2400" dirty="0" smtClean="0">
                <a:latin typeface="Arial"/>
                <a:cs typeface="Arial"/>
              </a:rPr>
            </a:br>
            <a:r>
              <a:rPr lang="en-US" sz="2400" dirty="0" smtClean="0">
                <a:latin typeface="Arial"/>
                <a:cs typeface="Arial"/>
              </a:rPr>
              <a:t>SVP </a:t>
            </a:r>
            <a:r>
              <a:rPr lang="en-US" sz="2400" dirty="0" err="1" smtClean="0">
                <a:latin typeface="Arial"/>
                <a:cs typeface="Arial"/>
              </a:rPr>
              <a:t>répondez</a:t>
            </a:r>
            <a:r>
              <a:rPr lang="en-US" sz="2400" dirty="0" smtClean="0">
                <a:latin typeface="Arial"/>
                <a:cs typeface="Arial"/>
              </a:rPr>
              <a:t> </a:t>
            </a:r>
            <a:r>
              <a:rPr lang="en-US" sz="2400" dirty="0" err="1" smtClean="0">
                <a:latin typeface="Arial"/>
                <a:cs typeface="Arial"/>
              </a:rPr>
              <a:t>avant</a:t>
            </a:r>
            <a:r>
              <a:rPr lang="en-US" sz="2400" dirty="0" smtClean="0">
                <a:latin typeface="Arial"/>
                <a:cs typeface="Arial"/>
              </a:rPr>
              <a:t> le 31 </a:t>
            </a:r>
            <a:r>
              <a:rPr lang="en-US" sz="2400" dirty="0" err="1" smtClean="0">
                <a:latin typeface="Arial"/>
                <a:cs typeface="Arial"/>
              </a:rPr>
              <a:t>janvier</a:t>
            </a:r>
            <a:r>
              <a:rPr lang="en-US" sz="2400" dirty="0" smtClean="0">
                <a:latin typeface="Arial"/>
                <a:cs typeface="Arial"/>
              </a:rPr>
              <a:t> 2016</a:t>
            </a:r>
            <a:endParaRPr lang="en-US" sz="2400" dirty="0">
              <a:latin typeface="Arial"/>
              <a:cs typeface="Arial"/>
            </a:endParaRPr>
          </a:p>
          <a:p>
            <a:pPr marL="0" indent="0">
              <a:buNone/>
            </a:pPr>
            <a:r>
              <a:rPr lang="en-CA" sz="2400" dirty="0">
                <a:latin typeface="Arial"/>
                <a:cs typeface="Arial"/>
              </a:rPr>
              <a:t/>
            </a:r>
            <a:br>
              <a:rPr lang="en-CA" sz="2400" dirty="0">
                <a:latin typeface="Arial"/>
                <a:cs typeface="Arial"/>
              </a:rPr>
            </a:br>
            <a:r>
              <a:rPr lang="en-CA" sz="2400" dirty="0">
                <a:latin typeface="Arial"/>
                <a:cs typeface="Arial"/>
              </a:rPr>
              <a:t/>
            </a:r>
            <a:br>
              <a:rPr lang="en-CA" sz="2400" dirty="0">
                <a:latin typeface="Arial"/>
                <a:cs typeface="Arial"/>
              </a:rPr>
            </a:br>
            <a:r>
              <a:rPr lang="en-CA" sz="2400" dirty="0" smtClean="0">
                <a:latin typeface="Arial"/>
                <a:cs typeface="Arial"/>
              </a:rPr>
              <a:t/>
            </a:r>
            <a:br>
              <a:rPr lang="en-CA" sz="2400" dirty="0" smtClean="0">
                <a:latin typeface="Arial"/>
                <a:cs typeface="Arial"/>
              </a:rPr>
            </a:br>
            <a:r>
              <a:rPr lang="en-CA" sz="2400" dirty="0" smtClean="0">
                <a:latin typeface="Arial"/>
                <a:cs typeface="Arial"/>
              </a:rPr>
              <a:t>Twitter : @</a:t>
            </a:r>
            <a:r>
              <a:rPr lang="en-CA" sz="2400" dirty="0" err="1" smtClean="0">
                <a:latin typeface="Arial"/>
                <a:cs typeface="Arial"/>
              </a:rPr>
              <a:t>rcpmta</a:t>
            </a:r>
            <a:r>
              <a:rPr lang="en-CA" sz="2400" dirty="0" smtClean="0">
                <a:latin typeface="Arial"/>
                <a:cs typeface="Arial"/>
              </a:rPr>
              <a:t> ~ @</a:t>
            </a:r>
            <a:r>
              <a:rPr lang="en-CA" sz="2400" dirty="0" err="1" smtClean="0">
                <a:latin typeface="Arial"/>
                <a:cs typeface="Arial"/>
              </a:rPr>
              <a:t>cnpea</a:t>
            </a:r>
            <a:r>
              <a:rPr lang="en-CA" sz="2400" dirty="0" smtClean="0">
                <a:latin typeface="Arial"/>
                <a:cs typeface="Arial"/>
              </a:rPr>
              <a:t/>
            </a:r>
            <a:br>
              <a:rPr lang="en-CA" sz="2400" dirty="0" smtClean="0">
                <a:latin typeface="Arial"/>
                <a:cs typeface="Arial"/>
              </a:rPr>
            </a:br>
            <a:endParaRPr lang="en-CA" sz="2400" dirty="0" smtClean="0">
              <a:latin typeface="Arial"/>
              <a:cs typeface="Arial"/>
            </a:endParaRPr>
          </a:p>
        </p:txBody>
      </p:sp>
      <p:sp>
        <p:nvSpPr>
          <p:cNvPr id="4" name="Slide Number Placeholder 3"/>
          <p:cNvSpPr>
            <a:spLocks noGrp="1"/>
          </p:cNvSpPr>
          <p:nvPr>
            <p:ph type="sldNum" sz="quarter" idx="12"/>
          </p:nvPr>
        </p:nvSpPr>
        <p:spPr/>
        <p:txBody>
          <a:bodyPr/>
          <a:lstStyle/>
          <a:p>
            <a:fld id="{06A67838-ACC8-4387-9468-AACB09E7E326}" type="slidenum">
              <a:rPr lang="en-CA" smtClean="0">
                <a:solidFill>
                  <a:prstClr val="black">
                    <a:tint val="75000"/>
                  </a:prstClr>
                </a:solidFill>
              </a:rPr>
              <a:pPr/>
              <a:t>38</a:t>
            </a:fld>
            <a:endParaRPr lang="en-CA" dirty="0">
              <a:solidFill>
                <a:prstClr val="black">
                  <a:tint val="75000"/>
                </a:prstClr>
              </a:solidFill>
            </a:endParaRPr>
          </a:p>
        </p:txBody>
      </p:sp>
      <p:pic>
        <p:nvPicPr>
          <p:cNvPr id="6" name="Picture 5" descr="CNPEARCPMTA-SmallSpace-CO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597" y="5178175"/>
            <a:ext cx="3032573" cy="901417"/>
          </a:xfrm>
          <a:prstGeom prst="rect">
            <a:avLst/>
          </a:prstGeom>
        </p:spPr>
      </p:pic>
    </p:spTree>
    <p:extLst>
      <p:ext uri="{BB962C8B-B14F-4D97-AF65-F5344CB8AC3E}">
        <p14:creationId xmlns:p14="http://schemas.microsoft.com/office/powerpoint/2010/main" val="60188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7350" y="188913"/>
            <a:ext cx="10972800" cy="1079500"/>
          </a:xfrm>
        </p:spPr>
        <p:txBody>
          <a:bodyPr/>
          <a:lstStyle/>
          <a:p>
            <a:r>
              <a:rPr lang="fr-FR" altLang="fr-FR" b="1" smtClean="0">
                <a:latin typeface="Arial" charset="0"/>
                <a:cs typeface="Arial" charset="0"/>
              </a:rPr>
              <a:t>Présentatrices</a:t>
            </a:r>
            <a:r>
              <a:rPr lang="en-CA" altLang="fr-FR" smtClean="0">
                <a:latin typeface="Arial" charset="0"/>
                <a:cs typeface="Arial" charset="0"/>
              </a:rPr>
              <a:t/>
            </a:r>
            <a:br>
              <a:rPr lang="en-CA" altLang="fr-FR" smtClean="0">
                <a:latin typeface="Arial" charset="0"/>
                <a:cs typeface="Arial" charset="0"/>
              </a:rPr>
            </a:br>
            <a:endParaRPr lang="en-CA" altLang="fr-FR" sz="2000" smtClean="0">
              <a:latin typeface="Arial" charset="0"/>
              <a:cs typeface="Arial" charset="0"/>
            </a:endParaRPr>
          </a:p>
        </p:txBody>
      </p:sp>
      <p:sp>
        <p:nvSpPr>
          <p:cNvPr id="9" name="Content Placeholder 8"/>
          <p:cNvSpPr>
            <a:spLocks noGrp="1"/>
          </p:cNvSpPr>
          <p:nvPr>
            <p:ph sz="half" idx="2"/>
          </p:nvPr>
        </p:nvSpPr>
        <p:spPr>
          <a:xfrm>
            <a:off x="4473575" y="2130425"/>
            <a:ext cx="7296150" cy="3536950"/>
          </a:xfrm>
        </p:spPr>
        <p:txBody>
          <a:bodyPr>
            <a:normAutofit fontScale="85000" lnSpcReduction="20000"/>
          </a:bodyPr>
          <a:lstStyle/>
          <a:p>
            <a:pPr marL="0" indent="0">
              <a:buFont typeface="Arial" charset="0"/>
              <a:buNone/>
              <a:defRPr/>
            </a:pPr>
            <a:r>
              <a:rPr lang="en-CA" sz="3200" b="1" dirty="0" smtClean="0">
                <a:latin typeface="Arial"/>
                <a:cs typeface="Arial"/>
              </a:rPr>
              <a:t>Marie Beaulieu, </a:t>
            </a:r>
            <a:r>
              <a:rPr lang="en-CA" sz="3200" b="1" dirty="0" err="1" smtClean="0">
                <a:latin typeface="Arial"/>
                <a:cs typeface="Arial"/>
              </a:rPr>
              <a:t>Ph.D</a:t>
            </a:r>
            <a:r>
              <a:rPr lang="en-CA" sz="3200" b="1" dirty="0" smtClean="0">
                <a:latin typeface="Arial"/>
                <a:cs typeface="Arial"/>
              </a:rPr>
              <a:t/>
            </a:r>
            <a:br>
              <a:rPr lang="en-CA" sz="3200" b="1" dirty="0" smtClean="0">
                <a:latin typeface="Arial"/>
                <a:cs typeface="Arial"/>
              </a:rPr>
            </a:br>
            <a:r>
              <a:rPr lang="en-CA" sz="3200" b="1" dirty="0" smtClean="0">
                <a:latin typeface="Arial"/>
                <a:cs typeface="Arial"/>
              </a:rPr>
              <a:t/>
            </a:r>
            <a:br>
              <a:rPr lang="en-CA" sz="3200" b="1" dirty="0" smtClean="0">
                <a:latin typeface="Arial"/>
                <a:cs typeface="Arial"/>
              </a:rPr>
            </a:br>
            <a:r>
              <a:rPr lang="fr-FR" dirty="0"/>
              <a:t>Professeure à l’École de Travail social de l’Université de Sherbrooke</a:t>
            </a:r>
            <a:r>
              <a:rPr lang="fr-FR" dirty="0" smtClean="0"/>
              <a:t>.</a:t>
            </a:r>
          </a:p>
          <a:p>
            <a:pPr marL="0" indent="0">
              <a:buFont typeface="Arial" charset="0"/>
              <a:buNone/>
              <a:defRPr/>
            </a:pPr>
            <a:r>
              <a:rPr lang="fr-FR" dirty="0"/>
              <a:t/>
            </a:r>
            <a:br>
              <a:rPr lang="fr-FR" dirty="0"/>
            </a:br>
            <a:r>
              <a:rPr lang="fr-FR" dirty="0"/>
              <a:t>Titulaire de la Chaire de recherche sur la maltraitance envers  les personnes aînées. </a:t>
            </a:r>
            <a:endParaRPr lang="fr-FR" dirty="0" smtClean="0"/>
          </a:p>
          <a:p>
            <a:pPr marL="0" indent="0">
              <a:buFont typeface="Arial" charset="0"/>
              <a:buNone/>
              <a:defRPr/>
            </a:pPr>
            <a:endParaRPr lang="fr-FR" dirty="0" smtClean="0"/>
          </a:p>
          <a:p>
            <a:pPr marL="0" indent="0">
              <a:buFont typeface="Arial" charset="0"/>
              <a:buNone/>
              <a:defRPr/>
            </a:pPr>
            <a:r>
              <a:rPr lang="fr-FR" dirty="0" smtClean="0"/>
              <a:t>Chercheure </a:t>
            </a:r>
            <a:r>
              <a:rPr lang="fr-FR" dirty="0"/>
              <a:t>principale projet IPAM.</a:t>
            </a:r>
            <a:endParaRPr lang="fr-CA" dirty="0"/>
          </a:p>
          <a:p>
            <a:pPr marL="0" indent="0">
              <a:buFont typeface="Arial" charset="0"/>
              <a:buNone/>
              <a:defRPr/>
            </a:pPr>
            <a:r>
              <a:rPr lang="fr-CA" b="1" kern="1400" dirty="0" smtClean="0">
                <a:latin typeface="Arial"/>
                <a:cs typeface="Arial"/>
              </a:rPr>
              <a:t/>
            </a:r>
            <a:br>
              <a:rPr lang="fr-CA" b="1" kern="1400" dirty="0" smtClean="0">
                <a:latin typeface="Arial"/>
                <a:cs typeface="Arial"/>
              </a:rPr>
            </a:br>
            <a:endParaRPr lang="en-CA" b="1" kern="1400" dirty="0" smtClean="0">
              <a:latin typeface="Arial"/>
              <a:cs typeface="Arial"/>
            </a:endParaRPr>
          </a:p>
          <a:p>
            <a:pPr marL="0" indent="0">
              <a:buFont typeface="Arial" charset="0"/>
              <a:buNone/>
              <a:defRPr/>
            </a:pPr>
            <a:endParaRPr lang="fr-CA" sz="2200" dirty="0" smtClean="0">
              <a:latin typeface="Arial"/>
              <a:cs typeface="Arial"/>
            </a:endParaRPr>
          </a:p>
        </p:txBody>
      </p:sp>
      <p:sp>
        <p:nvSpPr>
          <p:cNvPr id="5" name="Slide Number Placeholder 4"/>
          <p:cNvSpPr>
            <a:spLocks noGrp="1"/>
          </p:cNvSpPr>
          <p:nvPr>
            <p:ph type="sldNum" sz="quarter" idx="12"/>
          </p:nvPr>
        </p:nvSpPr>
        <p:spPr/>
        <p:txBody>
          <a:bodyPr/>
          <a:lstStyle/>
          <a:p>
            <a:pPr>
              <a:defRPr/>
            </a:pPr>
            <a:fld id="{03ED27DD-45FA-4911-A70B-3F449848B547}" type="slidenum">
              <a:rPr lang="en-US"/>
              <a:pPr>
                <a:defRPr/>
              </a:pPr>
              <a:t>4</a:t>
            </a:fld>
            <a:endParaRPr lang="en-US"/>
          </a:p>
        </p:txBody>
      </p:sp>
      <p:pic>
        <p:nvPicPr>
          <p:cNvPr id="15365" name="Picture 2" descr="Screen Shot 2015-12-01 at 4.12.39 P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00" y="1920875"/>
            <a:ext cx="29162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311650" y="1787525"/>
            <a:ext cx="7296150" cy="3536950"/>
          </a:xfrm>
        </p:spPr>
        <p:txBody>
          <a:bodyPr>
            <a:normAutofit/>
          </a:bodyPr>
          <a:lstStyle/>
          <a:p>
            <a:pPr marL="0" indent="0">
              <a:buFont typeface="Arial" charset="0"/>
              <a:buNone/>
              <a:defRPr/>
            </a:pPr>
            <a:r>
              <a:rPr lang="en-CA" b="1" dirty="0" smtClean="0">
                <a:latin typeface="Arial"/>
                <a:cs typeface="Arial"/>
              </a:rPr>
              <a:t/>
            </a:r>
            <a:br>
              <a:rPr lang="en-CA" b="1" dirty="0" smtClean="0">
                <a:latin typeface="Arial"/>
                <a:cs typeface="Arial"/>
              </a:rPr>
            </a:br>
            <a:r>
              <a:rPr lang="en-CA" b="1" dirty="0" smtClean="0">
                <a:latin typeface="Arial"/>
                <a:cs typeface="Arial"/>
              </a:rPr>
              <a:t/>
            </a:r>
            <a:br>
              <a:rPr lang="en-CA" b="1" dirty="0" smtClean="0">
                <a:latin typeface="Arial"/>
                <a:cs typeface="Arial"/>
              </a:rPr>
            </a:br>
            <a:r>
              <a:rPr lang="fr-CA" sz="3200" b="1" kern="1400" dirty="0" smtClean="0">
                <a:latin typeface="Arial"/>
                <a:cs typeface="Arial"/>
              </a:rPr>
              <a:t>Michelle Côté, </a:t>
            </a:r>
            <a:r>
              <a:rPr lang="fr-CA" sz="3200" b="1" kern="1400" dirty="0" err="1" smtClean="0">
                <a:latin typeface="Arial"/>
                <a:cs typeface="Arial"/>
              </a:rPr>
              <a:t>Ph.D</a:t>
            </a:r>
            <a:r>
              <a:rPr lang="fr-CA" sz="3200" b="1" kern="1400" dirty="0" smtClean="0">
                <a:latin typeface="Arial"/>
                <a:cs typeface="Arial"/>
              </a:rPr>
              <a:t/>
            </a:r>
            <a:br>
              <a:rPr lang="fr-CA" sz="3200" b="1" kern="1400" dirty="0" smtClean="0">
                <a:latin typeface="Arial"/>
                <a:cs typeface="Arial"/>
              </a:rPr>
            </a:br>
            <a:r>
              <a:rPr lang="fr-CA" sz="3200" b="1" kern="1400" dirty="0" smtClean="0">
                <a:latin typeface="Arial"/>
                <a:cs typeface="Arial"/>
              </a:rPr>
              <a:t/>
            </a:r>
            <a:br>
              <a:rPr lang="fr-CA" sz="3200" b="1" kern="1400" dirty="0" smtClean="0">
                <a:latin typeface="Arial"/>
                <a:cs typeface="Arial"/>
              </a:rPr>
            </a:br>
            <a:r>
              <a:rPr lang="fr-CA" sz="2400" dirty="0"/>
              <a:t>Cheffe de la Section de recherche et planification du </a:t>
            </a:r>
            <a:r>
              <a:rPr lang="fr-CA" sz="2400" dirty="0" smtClean="0"/>
              <a:t>Service de Police de la Ville de Montréal (SPVM).</a:t>
            </a:r>
          </a:p>
          <a:p>
            <a:pPr marL="0" indent="0">
              <a:buFont typeface="Arial" charset="0"/>
              <a:buNone/>
              <a:defRPr/>
            </a:pPr>
            <a:r>
              <a:rPr lang="fr-CA" sz="2400" dirty="0"/>
              <a:t/>
            </a:r>
            <a:br>
              <a:rPr lang="fr-CA" sz="2400" dirty="0"/>
            </a:br>
            <a:r>
              <a:rPr lang="fr-CA" sz="2400" dirty="0"/>
              <a:t>Co-chercheure projet IPAM</a:t>
            </a:r>
            <a:r>
              <a:rPr lang="fr-CA" sz="2400" dirty="0" smtClean="0"/>
              <a:t>.</a:t>
            </a:r>
            <a:endParaRPr lang="en-CA" b="1" kern="1400" dirty="0" smtClean="0">
              <a:latin typeface="Arial"/>
              <a:cs typeface="Arial"/>
            </a:endParaRPr>
          </a:p>
          <a:p>
            <a:pPr marL="0" indent="0">
              <a:buFont typeface="Arial" charset="0"/>
              <a:buNone/>
              <a:defRPr/>
            </a:pPr>
            <a:endParaRPr lang="fr-CA" sz="2200" dirty="0" smtClean="0">
              <a:latin typeface="Arial"/>
              <a:cs typeface="Arial"/>
            </a:endParaRPr>
          </a:p>
        </p:txBody>
      </p:sp>
      <p:sp>
        <p:nvSpPr>
          <p:cNvPr id="5" name="Slide Number Placeholder 4"/>
          <p:cNvSpPr>
            <a:spLocks noGrp="1"/>
          </p:cNvSpPr>
          <p:nvPr>
            <p:ph type="sldNum" sz="quarter" idx="12"/>
          </p:nvPr>
        </p:nvSpPr>
        <p:spPr/>
        <p:txBody>
          <a:bodyPr/>
          <a:lstStyle/>
          <a:p>
            <a:pPr>
              <a:defRPr/>
            </a:pPr>
            <a:fld id="{41F761AE-AB5C-404C-9F02-608AB5E54111}" type="slidenum">
              <a:rPr lang="en-US"/>
              <a:pPr>
                <a:defRPr/>
              </a:pPr>
              <a:t>5</a:t>
            </a:fld>
            <a:endParaRPr lang="en-US"/>
          </a:p>
        </p:txBody>
      </p:sp>
      <p:pic>
        <p:nvPicPr>
          <p:cNvPr id="16388" name="Picture 2" descr="photo officielle Michel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809750"/>
            <a:ext cx="2428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itle 1"/>
          <p:cNvSpPr txBox="1">
            <a:spLocks/>
          </p:cNvSpPr>
          <p:nvPr/>
        </p:nvSpPr>
        <p:spPr bwMode="auto">
          <a:xfrm>
            <a:off x="387350" y="188913"/>
            <a:ext cx="1097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685800" indent="-22860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spcBef>
                <a:spcPct val="0"/>
              </a:spcBef>
              <a:buFontTx/>
              <a:buNone/>
            </a:pPr>
            <a:r>
              <a:rPr lang="fr-FR" altLang="fr-FR" sz="4400" b="1">
                <a:latin typeface="Arial" charset="0"/>
              </a:rPr>
              <a:t>Présentatrices</a:t>
            </a:r>
            <a:r>
              <a:rPr lang="en-CA" altLang="fr-FR" sz="4400">
                <a:latin typeface="Arial" charset="0"/>
              </a:rPr>
              <a:t/>
            </a:r>
            <a:br>
              <a:rPr lang="en-CA" altLang="fr-FR" sz="4400">
                <a:latin typeface="Arial" charset="0"/>
              </a:rPr>
            </a:br>
            <a:endParaRPr lang="en-CA" altLang="fr-FR"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052513"/>
            <a:ext cx="75184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239713" y="260350"/>
            <a:ext cx="11644312" cy="1658938"/>
          </a:xfrm>
        </p:spPr>
        <p:txBody>
          <a:bodyPr>
            <a:normAutofit fontScale="90000"/>
          </a:bodyPr>
          <a:lstStyle/>
          <a:p>
            <a:pPr>
              <a:defRPr/>
            </a:pPr>
            <a:r>
              <a:rPr lang="en-CA" b="1" dirty="0" smtClean="0">
                <a:solidFill>
                  <a:srgbClr val="002060"/>
                </a:solidFill>
              </a:rPr>
              <a:t/>
            </a:r>
            <a:br>
              <a:rPr lang="en-CA" b="1" dirty="0" smtClean="0">
                <a:solidFill>
                  <a:srgbClr val="002060"/>
                </a:solidFill>
              </a:rPr>
            </a:br>
            <a:r>
              <a:rPr lang="en-CA" b="1" dirty="0" err="1" smtClean="0">
                <a:solidFill>
                  <a:srgbClr val="002060"/>
                </a:solidFill>
              </a:rPr>
              <a:t>Dans</a:t>
            </a:r>
            <a:r>
              <a:rPr lang="en-CA" b="1" dirty="0" smtClean="0">
                <a:solidFill>
                  <a:srgbClr val="002060"/>
                </a:solidFill>
              </a:rPr>
              <a:t> </a:t>
            </a:r>
            <a:r>
              <a:rPr lang="en-CA" b="1" dirty="0" err="1" smtClean="0">
                <a:solidFill>
                  <a:srgbClr val="002060"/>
                </a:solidFill>
              </a:rPr>
              <a:t>quelle</a:t>
            </a:r>
            <a:r>
              <a:rPr lang="en-CA" b="1" dirty="0">
                <a:solidFill>
                  <a:srgbClr val="002060"/>
                </a:solidFill>
              </a:rPr>
              <a:t> </a:t>
            </a:r>
            <a:r>
              <a:rPr lang="en-CA" b="1" dirty="0" smtClean="0">
                <a:solidFill>
                  <a:srgbClr val="002060"/>
                </a:solidFill>
              </a:rPr>
              <a:t>province</a:t>
            </a:r>
            <a:r>
              <a:rPr lang="en-CA" b="1" dirty="0">
                <a:solidFill>
                  <a:srgbClr val="002060"/>
                </a:solidFill>
              </a:rPr>
              <a:t>/</a:t>
            </a:r>
            <a:r>
              <a:rPr lang="en-CA" b="1" dirty="0" err="1" smtClean="0">
                <a:solidFill>
                  <a:srgbClr val="002060"/>
                </a:solidFill>
              </a:rPr>
              <a:t>territoire</a:t>
            </a:r>
            <a:r>
              <a:rPr lang="en-CA" b="1" dirty="0" smtClean="0">
                <a:solidFill>
                  <a:srgbClr val="002060"/>
                </a:solidFill>
              </a:rPr>
              <a:t> </a:t>
            </a:r>
            <a:r>
              <a:rPr lang="en-CA" b="1" dirty="0" err="1" smtClean="0">
                <a:solidFill>
                  <a:srgbClr val="002060"/>
                </a:solidFill>
              </a:rPr>
              <a:t>êtes-vous</a:t>
            </a:r>
            <a:r>
              <a:rPr lang="en-CA" b="1" dirty="0" smtClean="0">
                <a:solidFill>
                  <a:srgbClr val="002060"/>
                </a:solidFill>
              </a:rPr>
              <a:t>?</a:t>
            </a:r>
            <a:br>
              <a:rPr lang="en-CA" b="1" dirty="0" smtClean="0">
                <a:solidFill>
                  <a:srgbClr val="002060"/>
                </a:solidFill>
              </a:rPr>
            </a:br>
            <a:r>
              <a:rPr lang="en-CA" b="1" dirty="0">
                <a:solidFill>
                  <a:srgbClr val="002060"/>
                </a:solidFill>
              </a:rPr>
              <a:t/>
            </a:r>
            <a:br>
              <a:rPr lang="en-CA" b="1" dirty="0">
                <a:solidFill>
                  <a:srgbClr val="002060"/>
                </a:solidFill>
              </a:rPr>
            </a:br>
            <a:endParaRPr lang="en-CA" dirty="0" smtClean="0">
              <a:solidFill>
                <a:srgbClr val="002060"/>
              </a:solidFill>
            </a:endParaRPr>
          </a:p>
        </p:txBody>
      </p:sp>
      <p:sp>
        <p:nvSpPr>
          <p:cNvPr id="3" name="Content Placeholder 2"/>
          <p:cNvSpPr>
            <a:spLocks noGrp="1"/>
          </p:cNvSpPr>
          <p:nvPr>
            <p:ph idx="1"/>
          </p:nvPr>
        </p:nvSpPr>
        <p:spPr>
          <a:xfrm>
            <a:off x="8045450" y="1268413"/>
            <a:ext cx="3811588" cy="4941887"/>
          </a:xfrm>
          <a:solidFill>
            <a:schemeClr val="tx2">
              <a:lumMod val="20000"/>
              <a:lumOff val="80000"/>
            </a:schemeClr>
          </a:solidFill>
        </p:spPr>
        <p:txBody>
          <a:bodyPr>
            <a:normAutofit/>
          </a:bodyPr>
          <a:lstStyle/>
          <a:p>
            <a:pPr marL="0" indent="0">
              <a:buFontTx/>
              <a:buNone/>
              <a:defRPr/>
            </a:pPr>
            <a:r>
              <a:rPr lang="en-CA" sz="1600" b="1" i="1" dirty="0" err="1" smtClean="0">
                <a:solidFill>
                  <a:srgbClr val="002060"/>
                </a:solidFill>
              </a:rPr>
              <a:t>Répondez</a:t>
            </a:r>
            <a:r>
              <a:rPr lang="en-CA" sz="1600" b="1" i="1" dirty="0" smtClean="0">
                <a:solidFill>
                  <a:srgbClr val="002060"/>
                </a:solidFill>
              </a:rPr>
              <a:t> via Adobe Connect :  </a:t>
            </a:r>
            <a:br>
              <a:rPr lang="en-CA" sz="1600" b="1" i="1" dirty="0" smtClean="0">
                <a:solidFill>
                  <a:srgbClr val="002060"/>
                </a:solidFill>
              </a:rPr>
            </a:br>
            <a:r>
              <a:rPr lang="en-CA" sz="1600" b="1" i="1" dirty="0" smtClean="0">
                <a:solidFill>
                  <a:srgbClr val="002060"/>
                </a:solidFill>
              </a:rPr>
              <a:t>Poll </a:t>
            </a:r>
            <a:r>
              <a:rPr lang="en-CA" sz="1600" b="1" i="1" dirty="0" err="1" smtClean="0">
                <a:solidFill>
                  <a:srgbClr val="002060"/>
                </a:solidFill>
              </a:rPr>
              <a:t>Ou</a:t>
            </a:r>
            <a:r>
              <a:rPr lang="en-CA" sz="1600" b="1" i="1" dirty="0" smtClean="0">
                <a:solidFill>
                  <a:srgbClr val="002060"/>
                </a:solidFill>
              </a:rPr>
              <a:t> </a:t>
            </a:r>
            <a:r>
              <a:rPr lang="en-CA" sz="1600" b="1" i="1" dirty="0">
                <a:solidFill>
                  <a:srgbClr val="002060"/>
                </a:solidFill>
              </a:rPr>
              <a:t>RSVP </a:t>
            </a:r>
            <a:r>
              <a:rPr lang="en-CA" sz="1600" b="1" i="1" dirty="0" err="1" smtClean="0">
                <a:solidFill>
                  <a:srgbClr val="002060"/>
                </a:solidFill>
              </a:rPr>
              <a:t>à</a:t>
            </a:r>
            <a:r>
              <a:rPr lang="en-CA" sz="1600" b="1" i="1" dirty="0" smtClean="0">
                <a:solidFill>
                  <a:srgbClr val="002060"/>
                </a:solidFill>
              </a:rPr>
              <a:t> </a:t>
            </a:r>
            <a:r>
              <a:rPr lang="en-CA" sz="1600" b="1" i="1" dirty="0" err="1" smtClean="0">
                <a:solidFill>
                  <a:srgbClr val="002060"/>
                </a:solidFill>
              </a:rPr>
              <a:t>l’adresse</a:t>
            </a:r>
            <a:r>
              <a:rPr lang="en-CA" sz="1600" b="1" i="1" dirty="0" smtClean="0">
                <a:solidFill>
                  <a:srgbClr val="002060"/>
                </a:solidFill>
              </a:rPr>
              <a:t> </a:t>
            </a:r>
            <a:r>
              <a:rPr lang="en-CA" sz="1600" b="1" i="1" dirty="0" err="1" smtClean="0">
                <a:solidFill>
                  <a:srgbClr val="002060"/>
                </a:solidFill>
              </a:rPr>
              <a:t>courriel</a:t>
            </a:r>
            <a:r>
              <a:rPr lang="en-CA" sz="1600" b="1" i="1" dirty="0" smtClean="0">
                <a:solidFill>
                  <a:srgbClr val="002060"/>
                </a:solidFill>
              </a:rPr>
              <a:t> </a:t>
            </a:r>
            <a:r>
              <a:rPr lang="en-CA" sz="1600" b="1" i="1" dirty="0" err="1" smtClean="0">
                <a:solidFill>
                  <a:srgbClr val="002060"/>
                </a:solidFill>
              </a:rPr>
              <a:t>fournie</a:t>
            </a:r>
            <a:endParaRPr lang="en-CA" sz="1600" b="1" i="1" dirty="0" smtClean="0">
              <a:solidFill>
                <a:srgbClr val="002060"/>
              </a:solidFill>
            </a:endParaRPr>
          </a:p>
          <a:p>
            <a:pPr marL="0" indent="0">
              <a:buFontTx/>
              <a:buNone/>
              <a:defRPr/>
            </a:pPr>
            <a:endParaRPr lang="en-CA" sz="900" b="1" i="1" dirty="0">
              <a:solidFill>
                <a:srgbClr val="002060"/>
              </a:solidFill>
            </a:endParaRPr>
          </a:p>
          <a:p>
            <a:pPr lvl="1">
              <a:defRPr/>
            </a:pPr>
            <a:r>
              <a:rPr lang="en-CA" sz="1400" b="1" dirty="0" smtClean="0">
                <a:solidFill>
                  <a:srgbClr val="002060"/>
                </a:solidFill>
              </a:rPr>
              <a:t>C.-B.</a:t>
            </a:r>
          </a:p>
          <a:p>
            <a:pPr lvl="1">
              <a:defRPr/>
            </a:pPr>
            <a:r>
              <a:rPr lang="en-CA" sz="1400" b="1" dirty="0" smtClean="0">
                <a:solidFill>
                  <a:srgbClr val="002060"/>
                </a:solidFill>
              </a:rPr>
              <a:t>AB</a:t>
            </a:r>
          </a:p>
          <a:p>
            <a:pPr lvl="1">
              <a:defRPr/>
            </a:pPr>
            <a:r>
              <a:rPr lang="en-CA" sz="1400" b="1" dirty="0" smtClean="0">
                <a:solidFill>
                  <a:srgbClr val="002060"/>
                </a:solidFill>
              </a:rPr>
              <a:t>SK</a:t>
            </a:r>
          </a:p>
          <a:p>
            <a:pPr lvl="1">
              <a:defRPr/>
            </a:pPr>
            <a:r>
              <a:rPr lang="en-CA" sz="1400" b="1" dirty="0" smtClean="0">
                <a:solidFill>
                  <a:srgbClr val="002060"/>
                </a:solidFill>
              </a:rPr>
              <a:t>MB</a:t>
            </a:r>
          </a:p>
          <a:p>
            <a:pPr lvl="1">
              <a:defRPr/>
            </a:pPr>
            <a:r>
              <a:rPr lang="en-CA" sz="1400" b="1" dirty="0" smtClean="0">
                <a:solidFill>
                  <a:srgbClr val="002060"/>
                </a:solidFill>
              </a:rPr>
              <a:t>ON</a:t>
            </a:r>
          </a:p>
          <a:p>
            <a:pPr lvl="1">
              <a:defRPr/>
            </a:pPr>
            <a:r>
              <a:rPr lang="en-CA" sz="1400" b="1" dirty="0" smtClean="0">
                <a:solidFill>
                  <a:srgbClr val="002060"/>
                </a:solidFill>
              </a:rPr>
              <a:t>QC</a:t>
            </a:r>
          </a:p>
          <a:p>
            <a:pPr lvl="1">
              <a:defRPr/>
            </a:pPr>
            <a:r>
              <a:rPr lang="en-CA" sz="1400" b="1" dirty="0" smtClean="0">
                <a:solidFill>
                  <a:srgbClr val="002060"/>
                </a:solidFill>
              </a:rPr>
              <a:t>NB</a:t>
            </a:r>
          </a:p>
          <a:p>
            <a:pPr lvl="1">
              <a:defRPr/>
            </a:pPr>
            <a:r>
              <a:rPr lang="en-CA" sz="1400" b="1" dirty="0" smtClean="0">
                <a:solidFill>
                  <a:srgbClr val="002060"/>
                </a:solidFill>
              </a:rPr>
              <a:t>NÉ</a:t>
            </a:r>
          </a:p>
          <a:p>
            <a:pPr lvl="1">
              <a:defRPr/>
            </a:pPr>
            <a:r>
              <a:rPr lang="en-CA" sz="1400" b="1" dirty="0" smtClean="0">
                <a:solidFill>
                  <a:srgbClr val="002060"/>
                </a:solidFill>
              </a:rPr>
              <a:t>IPÉ</a:t>
            </a:r>
          </a:p>
          <a:p>
            <a:pPr lvl="1">
              <a:defRPr/>
            </a:pPr>
            <a:r>
              <a:rPr lang="en-CA" sz="1400" b="1" dirty="0" smtClean="0">
                <a:solidFill>
                  <a:srgbClr val="002060"/>
                </a:solidFill>
              </a:rPr>
              <a:t>TN-L</a:t>
            </a:r>
          </a:p>
          <a:p>
            <a:pPr lvl="1">
              <a:defRPr/>
            </a:pPr>
            <a:r>
              <a:rPr lang="en-CA" sz="1400" b="1" dirty="0" smtClean="0">
                <a:solidFill>
                  <a:srgbClr val="002060"/>
                </a:solidFill>
              </a:rPr>
              <a:t>YK</a:t>
            </a:r>
          </a:p>
          <a:p>
            <a:pPr lvl="1">
              <a:defRPr/>
            </a:pPr>
            <a:r>
              <a:rPr lang="en-CA" sz="1400" b="1" dirty="0" smtClean="0">
                <a:solidFill>
                  <a:srgbClr val="002060"/>
                </a:solidFill>
              </a:rPr>
              <a:t>TN-O</a:t>
            </a:r>
          </a:p>
          <a:p>
            <a:pPr lvl="1">
              <a:defRPr/>
            </a:pPr>
            <a:r>
              <a:rPr lang="en-CA" sz="1400" b="1" dirty="0" smtClean="0">
                <a:solidFill>
                  <a:srgbClr val="002060"/>
                </a:solidFill>
              </a:rPr>
              <a:t>NU</a:t>
            </a:r>
          </a:p>
          <a:p>
            <a:pPr lvl="1">
              <a:defRPr/>
            </a:pPr>
            <a:r>
              <a:rPr lang="en-CA" sz="1400" b="1" dirty="0" err="1" smtClean="0">
                <a:solidFill>
                  <a:srgbClr val="002060"/>
                </a:solidFill>
              </a:rPr>
              <a:t>Autre</a:t>
            </a:r>
            <a:r>
              <a:rPr lang="en-CA" sz="1400" b="1" dirty="0" smtClean="0">
                <a:solidFill>
                  <a:srgbClr val="002060"/>
                </a:solidFill>
              </a:rPr>
              <a:t> </a:t>
            </a:r>
          </a:p>
          <a:p>
            <a:pPr>
              <a:defRPr/>
            </a:pPr>
            <a:endParaRPr lang="en-CA" sz="1000" dirty="0">
              <a:solidFill>
                <a:srgbClr val="002060"/>
              </a:solidFill>
            </a:endParaRPr>
          </a:p>
        </p:txBody>
      </p:sp>
      <p:pic>
        <p:nvPicPr>
          <p:cNvPr id="17413" name="Picture 13" descr="https://encrypted-tbn0.google.com/images?q=tbn:ANd9GcSPLKhcdhv9Lk_2ovIQbBITtp2OCq3i9m820FPSRX0NUwroJ8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5157788"/>
            <a:ext cx="34432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AB3CED2-2253-49E7-BC95-B176FFED33B0}" type="slidenum">
              <a:rPr lang="en-CA" smtClean="0">
                <a:solidFill>
                  <a:prstClr val="black">
                    <a:tint val="75000"/>
                  </a:prstClr>
                </a:solidFill>
              </a:rPr>
              <a:pPr>
                <a:defRPr/>
              </a:pPr>
              <a:t>6</a:t>
            </a:fld>
            <a:endParaRPr lang="en-CA">
              <a:solidFill>
                <a:prstClr val="black">
                  <a:tint val="75000"/>
                </a:prst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15975" y="274638"/>
            <a:ext cx="10766425" cy="1143000"/>
          </a:xfrm>
          <a:solidFill>
            <a:srgbClr val="C6D9F1"/>
          </a:solidFill>
        </p:spPr>
        <p:txBody>
          <a:bodyPr/>
          <a:lstStyle/>
          <a:p>
            <a:r>
              <a:rPr lang="en-CA" altLang="fr-FR" b="1" smtClean="0"/>
              <a:t>Qui est présent?</a:t>
            </a:r>
          </a:p>
        </p:txBody>
      </p:sp>
      <p:sp>
        <p:nvSpPr>
          <p:cNvPr id="14339" name="Content Placeholder 2"/>
          <p:cNvSpPr>
            <a:spLocks noGrp="1"/>
          </p:cNvSpPr>
          <p:nvPr>
            <p:ph idx="1"/>
          </p:nvPr>
        </p:nvSpPr>
        <p:spPr>
          <a:xfrm>
            <a:off x="812800" y="1676400"/>
            <a:ext cx="10972800" cy="4525963"/>
          </a:xfrm>
          <a:solidFill>
            <a:schemeClr val="tx2">
              <a:lumMod val="20000"/>
              <a:lumOff val="80000"/>
            </a:schemeClr>
          </a:solidFill>
        </p:spPr>
        <p:txBody>
          <a:bodyPr>
            <a:normAutofit/>
          </a:bodyPr>
          <a:lstStyle/>
          <a:p>
            <a:pPr marL="0" indent="0">
              <a:buFontTx/>
              <a:buNone/>
              <a:defRPr/>
            </a:pPr>
            <a:r>
              <a:rPr lang="en-CA" sz="1800" b="1" i="1" dirty="0" err="1">
                <a:solidFill>
                  <a:srgbClr val="002060"/>
                </a:solidFill>
              </a:rPr>
              <a:t>Répondez</a:t>
            </a:r>
            <a:r>
              <a:rPr lang="en-CA" sz="1800" b="1" i="1" dirty="0">
                <a:solidFill>
                  <a:srgbClr val="002060"/>
                </a:solidFill>
              </a:rPr>
              <a:t> via Adobe Connect :  Poll </a:t>
            </a:r>
          </a:p>
          <a:p>
            <a:pPr marL="0" indent="0">
              <a:buFontTx/>
              <a:buNone/>
              <a:defRPr/>
            </a:pPr>
            <a:r>
              <a:rPr lang="en-CA" sz="1800" b="1" i="1" dirty="0">
                <a:solidFill>
                  <a:srgbClr val="002060"/>
                </a:solidFill>
              </a:rPr>
              <a:t>OU RSVP </a:t>
            </a:r>
            <a:r>
              <a:rPr lang="en-CA" sz="1800" b="1" i="1" dirty="0" err="1">
                <a:solidFill>
                  <a:srgbClr val="002060"/>
                </a:solidFill>
              </a:rPr>
              <a:t>à</a:t>
            </a:r>
            <a:r>
              <a:rPr lang="en-CA" sz="1800" b="1" i="1" dirty="0">
                <a:solidFill>
                  <a:srgbClr val="002060"/>
                </a:solidFill>
              </a:rPr>
              <a:t> </a:t>
            </a:r>
            <a:r>
              <a:rPr lang="en-CA" sz="1800" b="1" i="1" dirty="0" err="1">
                <a:solidFill>
                  <a:srgbClr val="002060"/>
                </a:solidFill>
              </a:rPr>
              <a:t>l’adresse</a:t>
            </a:r>
            <a:r>
              <a:rPr lang="en-CA" sz="1800" b="1" i="1" dirty="0">
                <a:solidFill>
                  <a:srgbClr val="002060"/>
                </a:solidFill>
              </a:rPr>
              <a:t> </a:t>
            </a:r>
            <a:r>
              <a:rPr lang="en-CA" sz="1800" b="1" i="1" dirty="0" err="1">
                <a:solidFill>
                  <a:srgbClr val="002060"/>
                </a:solidFill>
              </a:rPr>
              <a:t>courriel</a:t>
            </a:r>
            <a:r>
              <a:rPr lang="en-CA" sz="1800" b="1" i="1" dirty="0">
                <a:solidFill>
                  <a:srgbClr val="002060"/>
                </a:solidFill>
              </a:rPr>
              <a:t> </a:t>
            </a:r>
            <a:r>
              <a:rPr lang="en-CA" sz="1800" b="1" i="1" dirty="0" err="1">
                <a:solidFill>
                  <a:srgbClr val="002060"/>
                </a:solidFill>
              </a:rPr>
              <a:t>fournie</a:t>
            </a:r>
            <a:r>
              <a:rPr lang="en-CA" sz="1800" b="1" i="1" dirty="0" smtClean="0">
                <a:solidFill>
                  <a:srgbClr val="002060"/>
                </a:solidFill>
              </a:rPr>
              <a:t>.</a:t>
            </a:r>
            <a:endParaRPr lang="en-CA" sz="1800" b="1" i="1" dirty="0" smtClean="0"/>
          </a:p>
          <a:p>
            <a:pPr marL="0" indent="0">
              <a:buFontTx/>
              <a:buNone/>
              <a:defRPr/>
            </a:pPr>
            <a:r>
              <a:rPr lang="en-CA" sz="4000" dirty="0" smtClean="0"/>
              <a:t>√ </a:t>
            </a:r>
            <a:r>
              <a:rPr lang="en-CA" b="1" dirty="0" err="1" smtClean="0"/>
              <a:t>Quel</a:t>
            </a:r>
            <a:r>
              <a:rPr lang="en-CA" b="1" dirty="0" smtClean="0"/>
              <a:t> </a:t>
            </a:r>
            <a:r>
              <a:rPr lang="en-CA" b="1" dirty="0" err="1" smtClean="0"/>
              <a:t>est</a:t>
            </a:r>
            <a:r>
              <a:rPr lang="en-CA" b="1" dirty="0" smtClean="0"/>
              <a:t> </a:t>
            </a:r>
            <a:r>
              <a:rPr lang="en-CA" b="1" dirty="0" err="1" smtClean="0"/>
              <a:t>votre</a:t>
            </a:r>
            <a:r>
              <a:rPr lang="en-CA" b="1" dirty="0" smtClean="0"/>
              <a:t> </a:t>
            </a:r>
            <a:r>
              <a:rPr lang="en-CA" b="1" dirty="0" err="1" smtClean="0"/>
              <a:t>secteur</a:t>
            </a:r>
            <a:endParaRPr lang="en-CA" b="1" dirty="0" smtClean="0"/>
          </a:p>
          <a:p>
            <a:pPr marL="400050" lvl="1" indent="0">
              <a:buFontTx/>
              <a:buNone/>
              <a:defRPr/>
            </a:pPr>
            <a:r>
              <a:rPr lang="en-CA" dirty="0" smtClean="0"/>
              <a:t>√</a:t>
            </a:r>
            <a:r>
              <a:rPr lang="en-CA" i="1" dirty="0" smtClean="0"/>
              <a:t>   </a:t>
            </a:r>
            <a:r>
              <a:rPr lang="en-CA" b="1" i="1" dirty="0" smtClean="0"/>
              <a:t>Santé </a:t>
            </a:r>
            <a:r>
              <a:rPr lang="en-CA" b="1" i="1" dirty="0" err="1" smtClean="0"/>
              <a:t>publique</a:t>
            </a:r>
            <a:endParaRPr lang="en-CA" b="1" i="1" dirty="0" smtClean="0"/>
          </a:p>
          <a:p>
            <a:pPr marL="400050" lvl="1" indent="0">
              <a:buFontTx/>
              <a:buNone/>
              <a:defRPr/>
            </a:pPr>
            <a:r>
              <a:rPr lang="en-CA" i="1" dirty="0" smtClean="0"/>
              <a:t>√   </a:t>
            </a:r>
            <a:r>
              <a:rPr lang="en-CA" b="1" i="1" dirty="0" err="1"/>
              <a:t>É</a:t>
            </a:r>
            <a:r>
              <a:rPr lang="en-CA" b="1" i="1" dirty="0" err="1" smtClean="0"/>
              <a:t>ducation</a:t>
            </a:r>
            <a:r>
              <a:rPr lang="en-CA" b="1" i="1" dirty="0" smtClean="0"/>
              <a:t>  </a:t>
            </a:r>
          </a:p>
          <a:p>
            <a:pPr marL="400050" lvl="1" indent="0">
              <a:buFontTx/>
              <a:buNone/>
              <a:defRPr/>
            </a:pPr>
            <a:r>
              <a:rPr lang="en-CA" i="1" dirty="0" smtClean="0"/>
              <a:t>√   </a:t>
            </a:r>
            <a:r>
              <a:rPr lang="en-CA" b="1" i="1" dirty="0" err="1" smtClean="0"/>
              <a:t>Recherche</a:t>
            </a:r>
            <a:r>
              <a:rPr lang="en-CA" b="1" i="1" dirty="0" smtClean="0"/>
              <a:t/>
            </a:r>
            <a:br>
              <a:rPr lang="en-CA" b="1" i="1" dirty="0" smtClean="0"/>
            </a:br>
            <a:r>
              <a:rPr lang="en-CA" i="1" dirty="0" smtClean="0"/>
              <a:t>√   </a:t>
            </a:r>
            <a:r>
              <a:rPr lang="en-CA" b="1" i="1" dirty="0" err="1" smtClean="0"/>
              <a:t>Gouvernement</a:t>
            </a:r>
            <a:endParaRPr lang="en-CA" b="1" i="1" dirty="0" smtClean="0"/>
          </a:p>
          <a:p>
            <a:pPr marL="400050" lvl="1" indent="0">
              <a:buFontTx/>
              <a:buNone/>
              <a:defRPr/>
            </a:pPr>
            <a:r>
              <a:rPr lang="en-CA" i="1" dirty="0" smtClean="0"/>
              <a:t>√   </a:t>
            </a:r>
            <a:r>
              <a:rPr lang="en-CA" b="1" i="1" dirty="0" err="1" smtClean="0"/>
              <a:t>Prestataire</a:t>
            </a:r>
            <a:r>
              <a:rPr lang="en-CA" b="1" i="1" dirty="0" smtClean="0"/>
              <a:t> de santé</a:t>
            </a:r>
          </a:p>
          <a:p>
            <a:pPr marL="400050" lvl="1" indent="0">
              <a:buFontTx/>
              <a:buNone/>
              <a:defRPr/>
            </a:pPr>
            <a:r>
              <a:rPr lang="en-CA" i="1" dirty="0" smtClean="0"/>
              <a:t>√   </a:t>
            </a:r>
            <a:r>
              <a:rPr lang="en-CA" b="1" i="1" dirty="0" smtClean="0"/>
              <a:t>ONG</a:t>
            </a:r>
          </a:p>
          <a:p>
            <a:pPr marL="400050" lvl="1" indent="0">
              <a:buFontTx/>
              <a:buNone/>
              <a:defRPr/>
            </a:pPr>
            <a:r>
              <a:rPr lang="en-CA" i="1" dirty="0" smtClean="0"/>
              <a:t>√   </a:t>
            </a:r>
            <a:r>
              <a:rPr lang="en-CA" b="1" i="1" dirty="0" smtClean="0"/>
              <a:t>Services de Police</a:t>
            </a:r>
          </a:p>
          <a:p>
            <a:pPr marL="400050" lvl="1" indent="0">
              <a:buFontTx/>
              <a:buNone/>
              <a:defRPr/>
            </a:pPr>
            <a:r>
              <a:rPr lang="en-CA" i="1" dirty="0" smtClean="0"/>
              <a:t>√  </a:t>
            </a:r>
            <a:r>
              <a:rPr lang="en-CA" b="1" i="1" dirty="0" err="1" smtClean="0"/>
              <a:t>Autre</a:t>
            </a:r>
            <a:r>
              <a:rPr lang="en-CA" b="1" i="1" dirty="0" smtClean="0"/>
              <a:t> (</a:t>
            </a:r>
            <a:r>
              <a:rPr lang="en-CA" b="1" i="1" dirty="0" err="1" smtClean="0"/>
              <a:t>précisez</a:t>
            </a:r>
            <a:r>
              <a:rPr lang="en-CA" b="1" i="1" dirty="0" smtClean="0"/>
              <a:t>)</a:t>
            </a:r>
          </a:p>
          <a:p>
            <a:pPr marL="400050" lvl="1" indent="0">
              <a:buFontTx/>
              <a:buNone/>
              <a:defRPr/>
            </a:pPr>
            <a:endParaRPr lang="en-CA" b="1" i="1" dirty="0" smtClean="0"/>
          </a:p>
        </p:txBody>
      </p:sp>
      <p:pic>
        <p:nvPicPr>
          <p:cNvPr id="14340" name="Picture 2" descr="C:\Users\dbonnenf\AppData\Local\Microsoft\Windows\Temporary Internet Files\Content.IE5\SQL1SZZW\MP900439287[1].jpg"/>
          <p:cNvPicPr>
            <a:picLocks noChangeAspect="1" noChangeArrowheads="1"/>
          </p:cNvPicPr>
          <p:nvPr/>
        </p:nvPicPr>
        <p:blipFill>
          <a:blip r:embed="rId2"/>
          <a:srcRect/>
          <a:stretch>
            <a:fillRect/>
          </a:stretch>
        </p:blipFill>
        <p:spPr bwMode="auto">
          <a:xfrm>
            <a:off x="7758113" y="1752600"/>
            <a:ext cx="4165600" cy="3124200"/>
          </a:xfrm>
          <a:prstGeom prst="rect">
            <a:avLst/>
          </a:prstGeom>
          <a:solidFill>
            <a:schemeClr val="tx2">
              <a:lumMod val="20000"/>
              <a:lumOff val="80000"/>
            </a:schemeClr>
          </a:solidFill>
          <a:ln>
            <a:noFill/>
          </a:ln>
          <a:extLst/>
        </p:spPr>
      </p:pic>
      <p:pic>
        <p:nvPicPr>
          <p:cNvPr id="14341" name="Picture 4" descr="C:\Users\dbonnenf\AppData\Local\Microsoft\Windows\Temporary Internet Files\Content.IE5\9UDEXBCR\MP900442182[1].jpg"/>
          <p:cNvPicPr>
            <a:picLocks noChangeAspect="1" noChangeArrowheads="1"/>
          </p:cNvPicPr>
          <p:nvPr/>
        </p:nvPicPr>
        <p:blipFill>
          <a:blip r:embed="rId3"/>
          <a:srcRect/>
          <a:stretch>
            <a:fillRect/>
          </a:stretch>
        </p:blipFill>
        <p:spPr bwMode="auto">
          <a:xfrm>
            <a:off x="5327650" y="4862513"/>
            <a:ext cx="2292350" cy="1146175"/>
          </a:xfrm>
          <a:prstGeom prst="rect">
            <a:avLst/>
          </a:prstGeom>
          <a:solidFill>
            <a:schemeClr val="tx2">
              <a:lumMod val="20000"/>
              <a:lumOff val="80000"/>
            </a:schemeClr>
          </a:solidFill>
          <a:ln>
            <a:noFill/>
          </a:ln>
          <a:extLst/>
        </p:spPr>
      </p:pic>
      <p:pic>
        <p:nvPicPr>
          <p:cNvPr id="14343" name="Picture 7" descr="C:\Users\dbonnenf\AppData\Local\Microsoft\Windows\Temporary Internet Files\Content.IE5\SQL1SZZW\MP900422122[1].jpg"/>
          <p:cNvPicPr>
            <a:picLocks noChangeAspect="1" noChangeArrowheads="1"/>
          </p:cNvPicPr>
          <p:nvPr/>
        </p:nvPicPr>
        <p:blipFill>
          <a:blip r:embed="rId4"/>
          <a:srcRect/>
          <a:stretch>
            <a:fillRect/>
          </a:stretch>
        </p:blipFill>
        <p:spPr bwMode="auto">
          <a:xfrm>
            <a:off x="8672513" y="5197475"/>
            <a:ext cx="2238375" cy="1106488"/>
          </a:xfrm>
          <a:prstGeom prst="rect">
            <a:avLst/>
          </a:prstGeom>
          <a:solidFill>
            <a:schemeClr val="tx2">
              <a:lumMod val="20000"/>
              <a:lumOff val="80000"/>
            </a:schemeClr>
          </a:solidFill>
          <a:ln>
            <a:noFill/>
          </a:ln>
          <a:extLst/>
        </p:spPr>
      </p:pic>
      <p:pic>
        <p:nvPicPr>
          <p:cNvPr id="14344" name="Picture 8" descr="C:\Users\dbonnenf\AppData\Local\Microsoft\Windows\Temporary Internet Files\Content.IE5\9UDEXBCR\MP910216395[1].png"/>
          <p:cNvPicPr>
            <a:picLocks noChangeAspect="1" noChangeArrowheads="1"/>
          </p:cNvPicPr>
          <p:nvPr/>
        </p:nvPicPr>
        <p:blipFill>
          <a:blip r:embed="rId5"/>
          <a:srcRect/>
          <a:stretch>
            <a:fillRect/>
          </a:stretch>
        </p:blipFill>
        <p:spPr bwMode="auto">
          <a:xfrm>
            <a:off x="9791700" y="915988"/>
            <a:ext cx="2032000" cy="1328737"/>
          </a:xfrm>
          <a:prstGeom prst="rect">
            <a:avLst/>
          </a:prstGeom>
          <a:solidFill>
            <a:schemeClr val="tx2">
              <a:lumMod val="20000"/>
              <a:lumOff val="80000"/>
            </a:schemeClr>
          </a:solidFill>
          <a:ln>
            <a:noFill/>
          </a:ln>
          <a:extLst/>
        </p:spPr>
      </p:pic>
      <p:pic>
        <p:nvPicPr>
          <p:cNvPr id="14345" name="Picture 11" descr="C:\Users\dbonnenf\AppData\Local\Microsoft\Windows\Temporary Internet Files\Content.IE5\SQL1SZZW\MP900446464[1].jpg"/>
          <p:cNvPicPr>
            <a:picLocks noChangeAspect="1" noChangeArrowheads="1"/>
          </p:cNvPicPr>
          <p:nvPr/>
        </p:nvPicPr>
        <p:blipFill>
          <a:blip r:embed="rId6"/>
          <a:srcRect/>
          <a:stretch>
            <a:fillRect/>
          </a:stretch>
        </p:blipFill>
        <p:spPr bwMode="auto">
          <a:xfrm>
            <a:off x="10417175" y="4470400"/>
            <a:ext cx="1589088" cy="965200"/>
          </a:xfrm>
          <a:prstGeom prst="rect">
            <a:avLst/>
          </a:prstGeom>
          <a:solidFill>
            <a:schemeClr val="tx2">
              <a:lumMod val="20000"/>
              <a:lumOff val="80000"/>
            </a:schemeClr>
          </a:solidFill>
          <a:ln>
            <a:noFill/>
          </a:ln>
          <a:extLst/>
        </p:spPr>
      </p:pic>
      <p:pic>
        <p:nvPicPr>
          <p:cNvPr id="14346" name="Picture 13" descr="C:\Users\dbonnenf\AppData\Local\Microsoft\Windows\Temporary Internet Files\Content.IE5\UMALCV93\MP900442437[1].jpg"/>
          <p:cNvPicPr>
            <a:picLocks noChangeAspect="1" noChangeArrowheads="1"/>
          </p:cNvPicPr>
          <p:nvPr/>
        </p:nvPicPr>
        <p:blipFill>
          <a:blip r:embed="rId7"/>
          <a:srcRect/>
          <a:stretch>
            <a:fillRect/>
          </a:stretch>
        </p:blipFill>
        <p:spPr bwMode="auto">
          <a:xfrm>
            <a:off x="7086600" y="5710238"/>
            <a:ext cx="1625600" cy="812800"/>
          </a:xfrm>
          <a:prstGeom prst="rect">
            <a:avLst/>
          </a:prstGeom>
          <a:solidFill>
            <a:schemeClr val="tx2">
              <a:lumMod val="20000"/>
              <a:lumOff val="80000"/>
            </a:schemeClr>
          </a:solidFill>
          <a:ln>
            <a:noFill/>
          </a:ln>
          <a:extLst/>
        </p:spPr>
      </p:pic>
      <p:pic>
        <p:nvPicPr>
          <p:cNvPr id="14347" name="Picture 20" descr="C:\Users\dbonnenf\AppData\Local\Microsoft\Windows\Temporary Internet Files\Content.IE5\5PQ2EQ16\MP900448478[1].jpg"/>
          <p:cNvPicPr>
            <a:picLocks noChangeAspect="1" noChangeArrowheads="1"/>
          </p:cNvPicPr>
          <p:nvPr/>
        </p:nvPicPr>
        <p:blipFill>
          <a:blip r:embed="rId8"/>
          <a:srcRect/>
          <a:stretch>
            <a:fillRect/>
          </a:stretch>
        </p:blipFill>
        <p:spPr bwMode="auto">
          <a:xfrm>
            <a:off x="6615113" y="4076700"/>
            <a:ext cx="2286000" cy="1143000"/>
          </a:xfrm>
          <a:prstGeom prst="rect">
            <a:avLst/>
          </a:prstGeom>
          <a:solidFill>
            <a:schemeClr val="tx2">
              <a:lumMod val="20000"/>
              <a:lumOff val="80000"/>
            </a:schemeClr>
          </a:solidFill>
          <a:ln>
            <a:noFill/>
          </a:ln>
          <a:extLst/>
        </p:spPr>
      </p:pic>
      <p:sp>
        <p:nvSpPr>
          <p:cNvPr id="2" name="Slide Number Placeholder 1"/>
          <p:cNvSpPr>
            <a:spLocks noGrp="1"/>
          </p:cNvSpPr>
          <p:nvPr>
            <p:ph type="sldNum" sz="quarter" idx="12"/>
          </p:nvPr>
        </p:nvSpPr>
        <p:spPr/>
        <p:txBody>
          <a:bodyPr/>
          <a:lstStyle/>
          <a:p>
            <a:pPr>
              <a:defRPr/>
            </a:pPr>
            <a:fld id="{2FA400C7-00B8-4EE7-9695-7EA267DB3181}" type="slidenum">
              <a:rPr lang="en-CA" smtClean="0">
                <a:solidFill>
                  <a:prstClr val="black">
                    <a:tint val="75000"/>
                  </a:prstClr>
                </a:solidFill>
              </a:rPr>
              <a:pPr>
                <a:defRPr/>
              </a:pPr>
              <a:t>7</a:t>
            </a:fld>
            <a:endParaRPr lang="en-CA">
              <a:solidFill>
                <a:prstClr val="black">
                  <a:tint val="75000"/>
                </a:prst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tx2">
              <a:lumMod val="20000"/>
              <a:lumOff val="80000"/>
            </a:schemeClr>
          </a:solidFill>
        </p:spPr>
        <p:txBody>
          <a:bodyPr>
            <a:normAutofit/>
          </a:bodyPr>
          <a:lstStyle/>
          <a:p>
            <a:pPr>
              <a:defRPr/>
            </a:pPr>
            <a:r>
              <a:rPr lang="en-CA" b="1" dirty="0" smtClean="0">
                <a:solidFill>
                  <a:srgbClr val="002060"/>
                </a:solidFill>
              </a:rPr>
              <a:t>Qui </a:t>
            </a:r>
            <a:r>
              <a:rPr lang="en-CA" b="1" dirty="0" err="1" smtClean="0">
                <a:solidFill>
                  <a:srgbClr val="002060"/>
                </a:solidFill>
              </a:rPr>
              <a:t>est</a:t>
            </a:r>
            <a:r>
              <a:rPr lang="en-CA" b="1" dirty="0" smtClean="0">
                <a:solidFill>
                  <a:srgbClr val="002060"/>
                </a:solidFill>
              </a:rPr>
              <a:t> </a:t>
            </a:r>
            <a:r>
              <a:rPr lang="en-CA" b="1" dirty="0" err="1" smtClean="0">
                <a:solidFill>
                  <a:srgbClr val="002060"/>
                </a:solidFill>
              </a:rPr>
              <a:t>présent</a:t>
            </a:r>
            <a:r>
              <a:rPr lang="en-CA" b="1" dirty="0" smtClean="0">
                <a:solidFill>
                  <a:srgbClr val="002060"/>
                </a:solidFill>
              </a:rPr>
              <a:t>?</a:t>
            </a:r>
          </a:p>
        </p:txBody>
      </p:sp>
      <p:sp>
        <p:nvSpPr>
          <p:cNvPr id="12291" name="Content Placeholder 2"/>
          <p:cNvSpPr>
            <a:spLocks noGrp="1"/>
          </p:cNvSpPr>
          <p:nvPr>
            <p:ph idx="1"/>
          </p:nvPr>
        </p:nvSpPr>
        <p:spPr>
          <a:solidFill>
            <a:schemeClr val="tx2">
              <a:lumMod val="20000"/>
              <a:lumOff val="80000"/>
            </a:schemeClr>
          </a:solidFill>
        </p:spPr>
        <p:txBody>
          <a:bodyPr>
            <a:normAutofit/>
          </a:bodyPr>
          <a:lstStyle/>
          <a:p>
            <a:pPr marL="0" indent="0">
              <a:buFontTx/>
              <a:buNone/>
              <a:defRPr/>
            </a:pPr>
            <a:r>
              <a:rPr lang="en-CA" sz="1600" b="1" i="1" dirty="0" err="1">
                <a:solidFill>
                  <a:srgbClr val="002060"/>
                </a:solidFill>
              </a:rPr>
              <a:t>Répondez</a:t>
            </a:r>
            <a:r>
              <a:rPr lang="en-CA" sz="1600" b="1" i="1" dirty="0">
                <a:solidFill>
                  <a:srgbClr val="002060"/>
                </a:solidFill>
              </a:rPr>
              <a:t> via Adobe Connect :  Poll </a:t>
            </a:r>
          </a:p>
          <a:p>
            <a:pPr marL="0" indent="0">
              <a:buFontTx/>
              <a:buNone/>
              <a:defRPr/>
            </a:pPr>
            <a:r>
              <a:rPr lang="en-CA" sz="1600" b="1" i="1" dirty="0">
                <a:solidFill>
                  <a:srgbClr val="002060"/>
                </a:solidFill>
              </a:rPr>
              <a:t>OU RSVP </a:t>
            </a:r>
            <a:r>
              <a:rPr lang="en-CA" sz="1600" b="1" i="1" dirty="0" err="1">
                <a:solidFill>
                  <a:srgbClr val="002060"/>
                </a:solidFill>
              </a:rPr>
              <a:t>à</a:t>
            </a:r>
            <a:r>
              <a:rPr lang="en-CA" sz="1600" b="1" i="1" dirty="0">
                <a:solidFill>
                  <a:srgbClr val="002060"/>
                </a:solidFill>
              </a:rPr>
              <a:t> </a:t>
            </a:r>
            <a:r>
              <a:rPr lang="en-CA" sz="1600" b="1" i="1" dirty="0" err="1">
                <a:solidFill>
                  <a:srgbClr val="002060"/>
                </a:solidFill>
              </a:rPr>
              <a:t>l’adresse</a:t>
            </a:r>
            <a:r>
              <a:rPr lang="en-CA" sz="1600" b="1" i="1" dirty="0">
                <a:solidFill>
                  <a:srgbClr val="002060"/>
                </a:solidFill>
              </a:rPr>
              <a:t> </a:t>
            </a:r>
            <a:r>
              <a:rPr lang="en-CA" sz="1600" b="1" i="1" dirty="0" err="1">
                <a:solidFill>
                  <a:srgbClr val="002060"/>
                </a:solidFill>
              </a:rPr>
              <a:t>courriel</a:t>
            </a:r>
            <a:r>
              <a:rPr lang="en-CA" sz="1600" b="1" i="1" dirty="0">
                <a:solidFill>
                  <a:srgbClr val="002060"/>
                </a:solidFill>
              </a:rPr>
              <a:t> </a:t>
            </a:r>
            <a:r>
              <a:rPr lang="en-CA" sz="1600" b="1" i="1" dirty="0" err="1">
                <a:solidFill>
                  <a:srgbClr val="002060"/>
                </a:solidFill>
              </a:rPr>
              <a:t>fournie</a:t>
            </a:r>
            <a:r>
              <a:rPr lang="en-CA" sz="1600" b="1" i="1" dirty="0">
                <a:solidFill>
                  <a:srgbClr val="002060"/>
                </a:solidFill>
              </a:rPr>
              <a:t>.</a:t>
            </a:r>
          </a:p>
          <a:p>
            <a:pPr marL="0" indent="0">
              <a:buFontTx/>
              <a:buNone/>
              <a:defRPr/>
            </a:pPr>
            <a:endParaRPr lang="en-CA" sz="1600" b="1" i="1" dirty="0">
              <a:solidFill>
                <a:srgbClr val="002060"/>
              </a:solidFill>
            </a:endParaRPr>
          </a:p>
          <a:p>
            <a:pPr>
              <a:defRPr/>
            </a:pPr>
            <a:r>
              <a:rPr lang="en-CA" b="1" dirty="0" err="1" smtClean="0">
                <a:solidFill>
                  <a:srgbClr val="002060"/>
                </a:solidFill>
              </a:rPr>
              <a:t>Quel</a:t>
            </a:r>
            <a:r>
              <a:rPr lang="en-CA" b="1" dirty="0" smtClean="0">
                <a:solidFill>
                  <a:srgbClr val="002060"/>
                </a:solidFill>
              </a:rPr>
              <a:t> </a:t>
            </a:r>
            <a:r>
              <a:rPr lang="en-CA" b="1" dirty="0" err="1" smtClean="0">
                <a:solidFill>
                  <a:srgbClr val="002060"/>
                </a:solidFill>
              </a:rPr>
              <a:t>est</a:t>
            </a:r>
            <a:r>
              <a:rPr lang="en-CA" b="1" dirty="0" smtClean="0">
                <a:solidFill>
                  <a:srgbClr val="002060"/>
                </a:solidFill>
              </a:rPr>
              <a:t> </a:t>
            </a:r>
            <a:r>
              <a:rPr lang="en-CA" b="1" dirty="0" err="1" smtClean="0">
                <a:solidFill>
                  <a:srgbClr val="002060"/>
                </a:solidFill>
              </a:rPr>
              <a:t>votre</a:t>
            </a:r>
            <a:r>
              <a:rPr lang="en-CA" b="1" dirty="0" smtClean="0">
                <a:solidFill>
                  <a:srgbClr val="002060"/>
                </a:solidFill>
              </a:rPr>
              <a:t> </a:t>
            </a:r>
            <a:r>
              <a:rPr lang="en-CA" b="1" dirty="0" err="1" smtClean="0">
                <a:solidFill>
                  <a:srgbClr val="002060"/>
                </a:solidFill>
              </a:rPr>
              <a:t>rôle</a:t>
            </a:r>
            <a:r>
              <a:rPr lang="en-CA" b="1" dirty="0" smtClean="0">
                <a:solidFill>
                  <a:srgbClr val="002060"/>
                </a:solidFill>
              </a:rPr>
              <a:t>? </a:t>
            </a:r>
          </a:p>
          <a:p>
            <a:pPr lvl="1">
              <a:defRPr/>
            </a:pPr>
            <a:r>
              <a:rPr lang="en-CA" dirty="0" err="1" smtClean="0">
                <a:solidFill>
                  <a:srgbClr val="002060"/>
                </a:solidFill>
              </a:rPr>
              <a:t>Recherche</a:t>
            </a:r>
            <a:endParaRPr lang="en-CA" dirty="0">
              <a:solidFill>
                <a:srgbClr val="002060"/>
              </a:solidFill>
            </a:endParaRPr>
          </a:p>
          <a:p>
            <a:pPr lvl="1">
              <a:defRPr/>
            </a:pPr>
            <a:r>
              <a:rPr lang="en-CA" dirty="0" err="1" smtClean="0">
                <a:solidFill>
                  <a:srgbClr val="002060"/>
                </a:solidFill>
              </a:rPr>
              <a:t>Praticien</a:t>
            </a:r>
            <a:r>
              <a:rPr lang="en-CA" dirty="0" smtClean="0">
                <a:solidFill>
                  <a:srgbClr val="002060"/>
                </a:solidFill>
              </a:rPr>
              <a:t>(ne)</a:t>
            </a:r>
          </a:p>
          <a:p>
            <a:pPr lvl="1">
              <a:defRPr/>
            </a:pPr>
            <a:r>
              <a:rPr lang="en-CA" dirty="0" err="1" smtClean="0">
                <a:solidFill>
                  <a:srgbClr val="002060"/>
                </a:solidFill>
              </a:rPr>
              <a:t>Gestionnaire</a:t>
            </a:r>
            <a:endParaRPr lang="en-CA" dirty="0" smtClean="0">
              <a:solidFill>
                <a:srgbClr val="002060"/>
              </a:solidFill>
            </a:endParaRPr>
          </a:p>
          <a:p>
            <a:pPr lvl="1">
              <a:defRPr/>
            </a:pPr>
            <a:r>
              <a:rPr lang="en-CA" dirty="0" err="1" smtClean="0">
                <a:solidFill>
                  <a:srgbClr val="002060"/>
                </a:solidFill>
              </a:rPr>
              <a:t>Décisionnaire</a:t>
            </a:r>
            <a:endParaRPr lang="en-CA" dirty="0" smtClean="0">
              <a:solidFill>
                <a:srgbClr val="002060"/>
              </a:solidFill>
            </a:endParaRPr>
          </a:p>
          <a:p>
            <a:pPr lvl="1">
              <a:defRPr/>
            </a:pPr>
            <a:r>
              <a:rPr lang="en-CA" dirty="0" smtClean="0">
                <a:solidFill>
                  <a:srgbClr val="002060"/>
                </a:solidFill>
              </a:rPr>
              <a:t>Leader </a:t>
            </a:r>
            <a:r>
              <a:rPr lang="en-CA" dirty="0" err="1" smtClean="0">
                <a:solidFill>
                  <a:srgbClr val="002060"/>
                </a:solidFill>
              </a:rPr>
              <a:t>communautaire</a:t>
            </a:r>
            <a:endParaRPr lang="en-CA" dirty="0" smtClean="0">
              <a:solidFill>
                <a:srgbClr val="002060"/>
              </a:solidFill>
            </a:endParaRPr>
          </a:p>
          <a:p>
            <a:pPr lvl="1">
              <a:defRPr/>
            </a:pPr>
            <a:r>
              <a:rPr lang="en-CA" dirty="0" err="1" smtClean="0">
                <a:solidFill>
                  <a:srgbClr val="002060"/>
                </a:solidFill>
              </a:rPr>
              <a:t>Autre</a:t>
            </a:r>
            <a:endParaRPr lang="en-CA" dirty="0" smtClean="0">
              <a:solidFill>
                <a:srgbClr val="002060"/>
              </a:solidFill>
            </a:endParaRPr>
          </a:p>
          <a:p>
            <a:pPr>
              <a:defRPr/>
            </a:pPr>
            <a:endParaRPr lang="en-CA" dirty="0" smtClean="0">
              <a:solidFill>
                <a:srgbClr val="002060"/>
              </a:solidFill>
            </a:endParaRPr>
          </a:p>
        </p:txBody>
      </p:sp>
      <p:pic>
        <p:nvPicPr>
          <p:cNvPr id="15364" name="Picture 4" descr="C:\Users\dbonnenf\AppData\Local\Microsoft\Windows\Temporary Internet Files\Content.IE5\9UDEXBCR\MP900400941[1].jpg"/>
          <p:cNvPicPr>
            <a:picLocks noChangeAspect="1" noChangeArrowheads="1"/>
          </p:cNvPicPr>
          <p:nvPr/>
        </p:nvPicPr>
        <p:blipFill>
          <a:blip r:embed="rId2"/>
          <a:srcRect/>
          <a:stretch>
            <a:fillRect/>
          </a:stretch>
        </p:blipFill>
        <p:spPr bwMode="auto">
          <a:xfrm>
            <a:off x="6604000" y="2895600"/>
            <a:ext cx="4440238" cy="2663825"/>
          </a:xfrm>
          <a:prstGeom prst="rect">
            <a:avLst/>
          </a:prstGeom>
          <a:solidFill>
            <a:schemeClr val="tx2">
              <a:lumMod val="20000"/>
              <a:lumOff val="80000"/>
            </a:schemeClr>
          </a:solidFill>
          <a:ln>
            <a:noFill/>
          </a:ln>
          <a:extLst/>
        </p:spPr>
      </p:pic>
      <p:sp>
        <p:nvSpPr>
          <p:cNvPr id="2" name="Slide Number Placeholder 1"/>
          <p:cNvSpPr>
            <a:spLocks noGrp="1"/>
          </p:cNvSpPr>
          <p:nvPr>
            <p:ph type="sldNum" sz="quarter" idx="12"/>
          </p:nvPr>
        </p:nvSpPr>
        <p:spPr/>
        <p:txBody>
          <a:bodyPr/>
          <a:lstStyle/>
          <a:p>
            <a:pPr>
              <a:defRPr/>
            </a:pPr>
            <a:fld id="{9E67245F-BB8E-45E8-B784-55B8EE99424D}" type="slidenum">
              <a:rPr lang="en-CA" smtClean="0">
                <a:solidFill>
                  <a:prstClr val="black">
                    <a:tint val="75000"/>
                  </a:prstClr>
                </a:solidFill>
              </a:rPr>
              <a:pPr>
                <a:defRPr/>
              </a:pPr>
              <a:t>8</a:t>
            </a:fld>
            <a:endParaRPr lang="en-CA">
              <a:solidFill>
                <a:prstClr val="black">
                  <a:tint val="75000"/>
                </a:prst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5950" y="365125"/>
            <a:ext cx="10950575" cy="1325563"/>
          </a:xfrm>
          <a:solidFill>
            <a:schemeClr val="tx2">
              <a:lumMod val="20000"/>
              <a:lumOff val="80000"/>
            </a:schemeClr>
          </a:solidFill>
        </p:spPr>
        <p:txBody>
          <a:bodyPr>
            <a:normAutofit/>
          </a:bodyPr>
          <a:lstStyle/>
          <a:p>
            <a:pPr>
              <a:defRPr/>
            </a:pPr>
            <a:r>
              <a:rPr lang="en-CA" b="1" dirty="0" err="1" smtClean="0">
                <a:solidFill>
                  <a:srgbClr val="002060"/>
                </a:solidFill>
              </a:rPr>
              <a:t>Votre</a:t>
            </a:r>
            <a:r>
              <a:rPr lang="en-CA" b="1" dirty="0" smtClean="0">
                <a:solidFill>
                  <a:srgbClr val="002060"/>
                </a:solidFill>
              </a:rPr>
              <a:t> participation</a:t>
            </a:r>
          </a:p>
        </p:txBody>
      </p:sp>
      <p:sp>
        <p:nvSpPr>
          <p:cNvPr id="3" name="Content Placeholder 2"/>
          <p:cNvSpPr>
            <a:spLocks noGrp="1"/>
          </p:cNvSpPr>
          <p:nvPr>
            <p:ph idx="1"/>
          </p:nvPr>
        </p:nvSpPr>
        <p:spPr>
          <a:xfrm>
            <a:off x="609600" y="1524000"/>
            <a:ext cx="10972800" cy="4525963"/>
          </a:xfrm>
          <a:solidFill>
            <a:schemeClr val="tx2">
              <a:lumMod val="20000"/>
              <a:lumOff val="80000"/>
            </a:schemeClr>
          </a:solidFill>
        </p:spPr>
        <p:txBody>
          <a:bodyPr/>
          <a:lstStyle/>
          <a:p>
            <a:pPr marL="0" indent="0">
              <a:buFontTx/>
              <a:buNone/>
              <a:defRPr/>
            </a:pPr>
            <a:r>
              <a:rPr lang="en-CA" sz="1600" b="1" i="1" dirty="0" err="1">
                <a:solidFill>
                  <a:srgbClr val="002060"/>
                </a:solidFill>
              </a:rPr>
              <a:t>Répondez</a:t>
            </a:r>
            <a:r>
              <a:rPr lang="en-CA" sz="1600" b="1" i="1" dirty="0">
                <a:solidFill>
                  <a:srgbClr val="002060"/>
                </a:solidFill>
              </a:rPr>
              <a:t> via Adobe Connect :  Poll </a:t>
            </a:r>
          </a:p>
          <a:p>
            <a:pPr marL="0" indent="0">
              <a:buFontTx/>
              <a:buNone/>
              <a:defRPr/>
            </a:pPr>
            <a:r>
              <a:rPr lang="en-CA" sz="1600" b="1" i="1" dirty="0">
                <a:solidFill>
                  <a:srgbClr val="002060"/>
                </a:solidFill>
              </a:rPr>
              <a:t>OU RSVP </a:t>
            </a:r>
            <a:r>
              <a:rPr lang="en-CA" sz="1600" b="1" i="1" dirty="0" err="1">
                <a:solidFill>
                  <a:srgbClr val="002060"/>
                </a:solidFill>
              </a:rPr>
              <a:t>à</a:t>
            </a:r>
            <a:r>
              <a:rPr lang="en-CA" sz="1600" b="1" i="1" dirty="0">
                <a:solidFill>
                  <a:srgbClr val="002060"/>
                </a:solidFill>
              </a:rPr>
              <a:t> </a:t>
            </a:r>
            <a:r>
              <a:rPr lang="en-CA" sz="1600" b="1" i="1" dirty="0" err="1">
                <a:solidFill>
                  <a:srgbClr val="002060"/>
                </a:solidFill>
              </a:rPr>
              <a:t>l’adresse</a:t>
            </a:r>
            <a:r>
              <a:rPr lang="en-CA" sz="1600" b="1" i="1" dirty="0">
                <a:solidFill>
                  <a:srgbClr val="002060"/>
                </a:solidFill>
              </a:rPr>
              <a:t> </a:t>
            </a:r>
            <a:r>
              <a:rPr lang="en-CA" sz="1600" b="1" i="1" dirty="0" err="1">
                <a:solidFill>
                  <a:srgbClr val="002060"/>
                </a:solidFill>
              </a:rPr>
              <a:t>courriel</a:t>
            </a:r>
            <a:r>
              <a:rPr lang="en-CA" sz="1600" b="1" i="1" dirty="0">
                <a:solidFill>
                  <a:srgbClr val="002060"/>
                </a:solidFill>
              </a:rPr>
              <a:t> </a:t>
            </a:r>
            <a:r>
              <a:rPr lang="en-CA" sz="1600" b="1" i="1" dirty="0" err="1">
                <a:solidFill>
                  <a:srgbClr val="002060"/>
                </a:solidFill>
              </a:rPr>
              <a:t>fournie</a:t>
            </a:r>
            <a:r>
              <a:rPr lang="en-CA" sz="1600" b="1" i="1" dirty="0">
                <a:solidFill>
                  <a:srgbClr val="002060"/>
                </a:solidFill>
              </a:rPr>
              <a:t>.</a:t>
            </a:r>
          </a:p>
          <a:p>
            <a:pPr marL="0" indent="0">
              <a:buFontTx/>
              <a:buNone/>
              <a:defRPr/>
            </a:pPr>
            <a:endParaRPr lang="en-CA" sz="1600" b="1" i="1" dirty="0">
              <a:solidFill>
                <a:srgbClr val="002060"/>
              </a:solidFill>
            </a:endParaRPr>
          </a:p>
          <a:p>
            <a:pPr marL="0" indent="0">
              <a:buFontTx/>
              <a:buNone/>
              <a:defRPr/>
            </a:pPr>
            <a:r>
              <a:rPr lang="en-CA" b="1" dirty="0" err="1" smtClean="0">
                <a:solidFill>
                  <a:srgbClr val="002060"/>
                </a:solidFill>
              </a:rPr>
              <a:t>Travaillez-vous</a:t>
            </a:r>
            <a:r>
              <a:rPr lang="en-CA" b="1" dirty="0" smtClean="0">
                <a:solidFill>
                  <a:srgbClr val="002060"/>
                </a:solidFill>
              </a:rPr>
              <a:t> </a:t>
            </a:r>
            <a:r>
              <a:rPr lang="en-CA" b="1" dirty="0" err="1" smtClean="0">
                <a:solidFill>
                  <a:srgbClr val="002060"/>
                </a:solidFill>
              </a:rPr>
              <a:t>actuellement</a:t>
            </a:r>
            <a:r>
              <a:rPr lang="en-CA" b="1" dirty="0" smtClean="0">
                <a:solidFill>
                  <a:srgbClr val="002060"/>
                </a:solidFill>
              </a:rPr>
              <a:t> </a:t>
            </a:r>
            <a:r>
              <a:rPr lang="en-CA" b="1" dirty="0" err="1" smtClean="0">
                <a:solidFill>
                  <a:srgbClr val="002060"/>
                </a:solidFill>
              </a:rPr>
              <a:t>sur</a:t>
            </a:r>
            <a:r>
              <a:rPr lang="en-CA" b="1" dirty="0" smtClean="0">
                <a:solidFill>
                  <a:srgbClr val="002060"/>
                </a:solidFill>
              </a:rPr>
              <a:t> </a:t>
            </a:r>
            <a:r>
              <a:rPr lang="en-CA" b="1" dirty="0" err="1" smtClean="0">
                <a:solidFill>
                  <a:srgbClr val="002060"/>
                </a:solidFill>
              </a:rPr>
              <a:t>ce</a:t>
            </a:r>
            <a:r>
              <a:rPr lang="en-CA" b="1" dirty="0" smtClean="0">
                <a:solidFill>
                  <a:srgbClr val="002060"/>
                </a:solidFill>
              </a:rPr>
              <a:t> </a:t>
            </a:r>
            <a:r>
              <a:rPr lang="en-CA" b="1" dirty="0" err="1" smtClean="0">
                <a:solidFill>
                  <a:srgbClr val="002060"/>
                </a:solidFill>
              </a:rPr>
              <a:t>sujet</a:t>
            </a:r>
            <a:r>
              <a:rPr lang="en-CA" b="1" dirty="0" smtClean="0">
                <a:solidFill>
                  <a:srgbClr val="002060"/>
                </a:solidFill>
              </a:rPr>
              <a:t>?</a:t>
            </a:r>
          </a:p>
          <a:p>
            <a:pPr lvl="1">
              <a:defRPr/>
            </a:pPr>
            <a:r>
              <a:rPr lang="en-CA" dirty="0" err="1" smtClean="0">
                <a:solidFill>
                  <a:srgbClr val="002060"/>
                </a:solidFill>
              </a:rPr>
              <a:t>Oui</a:t>
            </a:r>
            <a:endParaRPr lang="en-CA" dirty="0" smtClean="0">
              <a:solidFill>
                <a:srgbClr val="002060"/>
              </a:solidFill>
            </a:endParaRPr>
          </a:p>
          <a:p>
            <a:pPr lvl="1">
              <a:defRPr/>
            </a:pPr>
            <a:r>
              <a:rPr lang="en-CA" dirty="0" smtClean="0">
                <a:solidFill>
                  <a:srgbClr val="002060"/>
                </a:solidFill>
              </a:rPr>
              <a:t>Non</a:t>
            </a:r>
          </a:p>
          <a:p>
            <a:pPr marL="457200" lvl="1" indent="0">
              <a:buFont typeface="Arial" charset="0"/>
              <a:buNone/>
              <a:defRPr/>
            </a:pPr>
            <a:endParaRPr lang="en-CA" dirty="0" smtClean="0">
              <a:solidFill>
                <a:srgbClr val="002060"/>
              </a:solidFill>
            </a:endParaRPr>
          </a:p>
          <a:p>
            <a:pPr lvl="1">
              <a:defRPr/>
            </a:pPr>
            <a:endParaRPr lang="en-CA" dirty="0">
              <a:solidFill>
                <a:srgbClr val="002060"/>
              </a:solidFill>
            </a:endParaRPr>
          </a:p>
          <a:p>
            <a:pPr marL="457200" lvl="1" indent="0">
              <a:buFontTx/>
              <a:buNone/>
              <a:defRPr/>
            </a:pPr>
            <a:endParaRPr lang="en-CA" dirty="0" smtClean="0">
              <a:solidFill>
                <a:srgbClr val="002060"/>
              </a:solidFill>
            </a:endParaRPr>
          </a:p>
          <a:p>
            <a:pPr lvl="1">
              <a:defRPr/>
            </a:pPr>
            <a:endParaRPr lang="en-CA" dirty="0">
              <a:solidFill>
                <a:srgbClr val="002060"/>
              </a:solidFill>
            </a:endParaRPr>
          </a:p>
          <a:p>
            <a:pPr marL="457200" lvl="1" indent="0">
              <a:buFontTx/>
              <a:buNone/>
              <a:defRPr/>
            </a:pPr>
            <a:endParaRPr lang="en-CA" sz="800" dirty="0">
              <a:solidFill>
                <a:srgbClr val="002060"/>
              </a:solidFill>
            </a:endParaRPr>
          </a:p>
        </p:txBody>
      </p:sp>
      <p:pic>
        <p:nvPicPr>
          <p:cNvPr id="16388" name="Picture 4" descr="C:\Users\dbonnenf\AppData\Local\Microsoft\Windows\Temporary Internet Files\Content.IE5\SQL1SZZW\MP900442268[1].jpg"/>
          <p:cNvPicPr>
            <a:picLocks noChangeAspect="1" noChangeArrowheads="1"/>
          </p:cNvPicPr>
          <p:nvPr/>
        </p:nvPicPr>
        <p:blipFill>
          <a:blip r:embed="rId2"/>
          <a:srcRect/>
          <a:stretch>
            <a:fillRect/>
          </a:stretch>
        </p:blipFill>
        <p:spPr bwMode="auto">
          <a:xfrm>
            <a:off x="8880475" y="3124200"/>
            <a:ext cx="2382838" cy="2681288"/>
          </a:xfrm>
          <a:prstGeom prst="rect">
            <a:avLst/>
          </a:prstGeom>
          <a:solidFill>
            <a:schemeClr val="tx2">
              <a:lumMod val="40000"/>
              <a:lumOff val="60000"/>
            </a:schemeClr>
          </a:solidFill>
          <a:ln>
            <a:noFill/>
          </a:ln>
          <a:extLst/>
        </p:spPr>
      </p:pic>
      <p:sp>
        <p:nvSpPr>
          <p:cNvPr id="2" name="Slide Number Placeholder 1"/>
          <p:cNvSpPr>
            <a:spLocks noGrp="1"/>
          </p:cNvSpPr>
          <p:nvPr>
            <p:ph type="sldNum" sz="quarter" idx="12"/>
          </p:nvPr>
        </p:nvSpPr>
        <p:spPr/>
        <p:txBody>
          <a:bodyPr/>
          <a:lstStyle/>
          <a:p>
            <a:pPr>
              <a:defRPr/>
            </a:pPr>
            <a:fld id="{ABECE6F9-AB43-4705-9AE2-ECE21D331CE3}" type="slidenum">
              <a:rPr lang="en-CA" smtClean="0">
                <a:solidFill>
                  <a:prstClr val="black">
                    <a:tint val="75000"/>
                  </a:prstClr>
                </a:solidFill>
              </a:rPr>
              <a:pPr>
                <a:defRPr/>
              </a:pPr>
              <a:t>9</a:t>
            </a:fld>
            <a:endParaRPr lang="en-CA">
              <a:solidFill>
                <a:prstClr val="black">
                  <a:tint val="75000"/>
                </a:prst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1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3"/>
</p:tagLst>
</file>

<file path=ppt/tags/tag74.xml><?xml version="1.0" encoding="utf-8"?>
<p:tagLst xmlns:a="http://schemas.openxmlformats.org/drawingml/2006/main" xmlns:r="http://schemas.openxmlformats.org/officeDocument/2006/relationships" xmlns:p="http://schemas.openxmlformats.org/presentationml/2006/main">
  <p:tag name="NUM" val="14"/>
</p:tagLst>
</file>

<file path=ppt/tags/tag75.xml><?xml version="1.0" encoding="utf-8"?>
<p:tagLst xmlns:a="http://schemas.openxmlformats.org/drawingml/2006/main" xmlns:r="http://schemas.openxmlformats.org/officeDocument/2006/relationships" xmlns:p="http://schemas.openxmlformats.org/presentationml/2006/main">
  <p:tag name="NUM" val="1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9"/>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2847</TotalTime>
  <Words>2425</Words>
  <Application>Microsoft Macintosh PowerPoint</Application>
  <PresentationFormat>Custom</PresentationFormat>
  <Paragraphs>559</Paragraphs>
  <Slides>38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 Light</vt:lpstr>
      <vt:lpstr>Calibri</vt:lpstr>
      <vt:lpstr>Helvetica Neue</vt:lpstr>
      <vt:lpstr>ＭＳ Ｐゴシック</vt:lpstr>
      <vt:lpstr>Thème Office</vt:lpstr>
      <vt:lpstr>PowerPoint Presentation</vt:lpstr>
      <vt:lpstr>PowerPoint Presentation</vt:lpstr>
      <vt:lpstr>Comment poser une question ou un commentaire durant le webinaire </vt:lpstr>
      <vt:lpstr>Présentatrices </vt:lpstr>
      <vt:lpstr>PowerPoint Presentation</vt:lpstr>
      <vt:lpstr> Dans quelle province/territoire êtes-vous?  </vt:lpstr>
      <vt:lpstr>Qui est présent?</vt:lpstr>
      <vt:lpstr>Qui est présent?</vt:lpstr>
      <vt:lpstr>Votre participation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Continuons la conversation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marjolaine constantin</dc:creator>
  <cp:lastModifiedBy>Benedicte Schoepflin</cp:lastModifiedBy>
  <cp:revision>206</cp:revision>
  <cp:lastPrinted>2016-01-14T23:02:54Z</cp:lastPrinted>
  <dcterms:created xsi:type="dcterms:W3CDTF">2015-04-24T02:48:59Z</dcterms:created>
  <dcterms:modified xsi:type="dcterms:W3CDTF">2016-01-19T21:47:31Z</dcterms:modified>
</cp:coreProperties>
</file>