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15" r:id="rId2"/>
    <p:sldId id="316" r:id="rId3"/>
    <p:sldId id="317" r:id="rId4"/>
    <p:sldId id="318" r:id="rId5"/>
    <p:sldId id="319" r:id="rId6"/>
    <p:sldId id="320" r:id="rId7"/>
    <p:sldId id="326" r:id="rId8"/>
    <p:sldId id="327" r:id="rId9"/>
    <p:sldId id="328" r:id="rId10"/>
    <p:sldId id="257" r:id="rId11"/>
    <p:sldId id="258" r:id="rId12"/>
    <p:sldId id="301" r:id="rId13"/>
    <p:sldId id="302" r:id="rId14"/>
    <p:sldId id="303" r:id="rId15"/>
    <p:sldId id="296" r:id="rId16"/>
    <p:sldId id="276" r:id="rId17"/>
    <p:sldId id="297" r:id="rId18"/>
    <p:sldId id="298" r:id="rId19"/>
    <p:sldId id="299" r:id="rId20"/>
    <p:sldId id="304" r:id="rId21"/>
    <p:sldId id="306" r:id="rId22"/>
    <p:sldId id="305" r:id="rId23"/>
    <p:sldId id="307" r:id="rId24"/>
    <p:sldId id="263" r:id="rId25"/>
    <p:sldId id="309" r:id="rId26"/>
    <p:sldId id="310" r:id="rId27"/>
    <p:sldId id="264" r:id="rId28"/>
    <p:sldId id="265" r:id="rId29"/>
    <p:sldId id="266" r:id="rId30"/>
    <p:sldId id="267" r:id="rId31"/>
    <p:sldId id="268" r:id="rId32"/>
    <p:sldId id="314" r:id="rId33"/>
    <p:sldId id="312" r:id="rId34"/>
    <p:sldId id="274" r:id="rId35"/>
    <p:sldId id="313" r:id="rId36"/>
    <p:sldId id="329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9646" autoAdjust="0"/>
  </p:normalViewPr>
  <p:slideViewPr>
    <p:cSldViewPr snapToGrid="0">
      <p:cViewPr>
        <p:scale>
          <a:sx n="103" d="100"/>
          <a:sy n="103" d="100"/>
        </p:scale>
        <p:origin x="-304" y="-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image" Target="../media/image46.png"/><Relationship Id="rId2" Type="http://schemas.openxmlformats.org/officeDocument/2006/relationships/image" Target="../media/image4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image" Target="../media/image46.png"/><Relationship Id="rId2" Type="http://schemas.openxmlformats.org/officeDocument/2006/relationships/image" Target="../media/image4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0EB6D-7296-4FD8-9BEC-26F55BE21D66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C12D949A-15C1-471B-94B7-C9B144DF9A18}">
      <dgm:prSet phldrT="[Text]"/>
      <dgm:spPr/>
      <dgm:t>
        <a:bodyPr/>
        <a:lstStyle/>
        <a:p>
          <a:r>
            <a:rPr lang="en-CA" dirty="0" smtClean="0"/>
            <a:t>Des </a:t>
          </a:r>
          <a:r>
            <a:rPr lang="en-CA" dirty="0" err="1" smtClean="0"/>
            <a:t>membres</a:t>
          </a:r>
          <a:r>
            <a:rPr lang="en-CA" dirty="0" smtClean="0"/>
            <a:t> des </a:t>
          </a:r>
          <a:r>
            <a:rPr lang="en-CA" dirty="0" err="1" smtClean="0"/>
            <a:t>caisses</a:t>
          </a:r>
          <a:r>
            <a:rPr lang="en-CA" dirty="0" smtClean="0"/>
            <a:t> de </a:t>
          </a:r>
          <a:r>
            <a:rPr lang="en-CA" dirty="0" err="1" smtClean="0"/>
            <a:t>crédit</a:t>
          </a:r>
          <a:r>
            <a:rPr lang="en-CA" dirty="0" smtClean="0"/>
            <a:t> </a:t>
          </a:r>
          <a:r>
            <a:rPr lang="en-CA" dirty="0" err="1" smtClean="0"/>
            <a:t>ont</a:t>
          </a:r>
          <a:r>
            <a:rPr lang="en-CA" dirty="0" smtClean="0"/>
            <a:t> 65 </a:t>
          </a:r>
          <a:r>
            <a:rPr lang="en-CA" dirty="0" err="1" smtClean="0"/>
            <a:t>ans</a:t>
          </a:r>
          <a:r>
            <a:rPr lang="en-CA" dirty="0" smtClean="0"/>
            <a:t> </a:t>
          </a:r>
          <a:r>
            <a:rPr lang="en-CA" dirty="0" err="1" smtClean="0"/>
            <a:t>ou</a:t>
          </a:r>
          <a:r>
            <a:rPr lang="en-CA" dirty="0" smtClean="0"/>
            <a:t> plus</a:t>
          </a:r>
          <a:endParaRPr lang="en-CA" dirty="0"/>
        </a:p>
      </dgm:t>
    </dgm:pt>
    <dgm:pt modelId="{B8C20A43-51FF-445B-BE09-CA95ECBF6151}" type="parTrans" cxnId="{7B19A6E2-999D-418F-A728-33AFAC4C2B5F}">
      <dgm:prSet/>
      <dgm:spPr/>
      <dgm:t>
        <a:bodyPr/>
        <a:lstStyle/>
        <a:p>
          <a:endParaRPr lang="en-CA"/>
        </a:p>
      </dgm:t>
    </dgm:pt>
    <dgm:pt modelId="{5A9CC5FC-83BA-4551-95BD-90D9879A1F78}" type="sibTrans" cxnId="{7B19A6E2-999D-418F-A728-33AFAC4C2B5F}">
      <dgm:prSet/>
      <dgm:spPr/>
      <dgm:t>
        <a:bodyPr/>
        <a:lstStyle/>
        <a:p>
          <a:endParaRPr lang="en-CA"/>
        </a:p>
      </dgm:t>
    </dgm:pt>
    <dgm:pt modelId="{4FAF0478-DCAB-41DD-B2FB-3A05FEA5382A}">
      <dgm:prSet phldrT="[Text]"/>
      <dgm:spPr/>
      <dgm:t>
        <a:bodyPr/>
        <a:lstStyle/>
        <a:p>
          <a:r>
            <a:rPr lang="en-CA" dirty="0" smtClean="0"/>
            <a:t/>
          </a:r>
          <a:br>
            <a:rPr lang="en-CA" dirty="0" smtClean="0"/>
          </a:br>
          <a:r>
            <a:rPr lang="en-CA" dirty="0" smtClean="0"/>
            <a:t>3ème but: </a:t>
          </a:r>
          <a:r>
            <a:rPr lang="en-CA" i="1" dirty="0" err="1" smtClean="0"/>
            <a:t>Prévention</a:t>
          </a:r>
          <a:r>
            <a:rPr lang="en-CA" i="1" dirty="0" smtClean="0"/>
            <a:t> et protection </a:t>
          </a:r>
          <a:r>
            <a:rPr lang="en-CA" i="1" dirty="0" err="1" smtClean="0"/>
            <a:t>contre</a:t>
          </a:r>
          <a:r>
            <a:rPr lang="en-CA" i="1" dirty="0" smtClean="0"/>
            <a:t> la </a:t>
          </a:r>
          <a:r>
            <a:rPr lang="en-CA" i="1" dirty="0" err="1" smtClean="0"/>
            <a:t>fraude</a:t>
          </a:r>
          <a:r>
            <a:rPr lang="en-CA" i="1" dirty="0" smtClean="0"/>
            <a:t> et </a:t>
          </a:r>
          <a:r>
            <a:rPr lang="en-CA" i="1" dirty="0" err="1" smtClean="0"/>
            <a:t>l’abus</a:t>
          </a:r>
          <a:r>
            <a:rPr lang="en-CA" i="1" dirty="0" smtClean="0"/>
            <a:t> financier</a:t>
          </a:r>
          <a:endParaRPr lang="en-CA" i="1" dirty="0"/>
        </a:p>
      </dgm:t>
    </dgm:pt>
    <dgm:pt modelId="{38B80276-34A1-42B3-9A98-09E95608D48F}" type="parTrans" cxnId="{9BBAFE03-71BD-4886-B244-4B4A395C8EB0}">
      <dgm:prSet/>
      <dgm:spPr/>
      <dgm:t>
        <a:bodyPr/>
        <a:lstStyle/>
        <a:p>
          <a:endParaRPr lang="en-CA"/>
        </a:p>
      </dgm:t>
    </dgm:pt>
    <dgm:pt modelId="{CCC92C83-91C6-4481-9C39-C2F3DA9DAAAE}" type="sibTrans" cxnId="{9BBAFE03-71BD-4886-B244-4B4A395C8EB0}">
      <dgm:prSet/>
      <dgm:spPr/>
      <dgm:t>
        <a:bodyPr/>
        <a:lstStyle/>
        <a:p>
          <a:endParaRPr lang="en-CA"/>
        </a:p>
      </dgm:t>
    </dgm:pt>
    <dgm:pt modelId="{1955FEA4-6DE2-4695-A26C-039464BB423C}">
      <dgm:prSet phldrT="[Text]"/>
      <dgm:spPr/>
      <dgm:t>
        <a:bodyPr/>
        <a:lstStyle/>
        <a:p>
          <a:r>
            <a:rPr lang="en-CA" dirty="0" smtClean="0"/>
            <a:t>5ème </a:t>
          </a:r>
          <a:r>
            <a:rPr lang="en-CA" dirty="0" err="1" smtClean="0"/>
            <a:t>principe</a:t>
          </a:r>
          <a:r>
            <a:rPr lang="en-CA" dirty="0" smtClean="0"/>
            <a:t> </a:t>
          </a:r>
          <a:r>
            <a:rPr lang="en-CA" dirty="0" err="1" smtClean="0"/>
            <a:t>coopératif</a:t>
          </a:r>
          <a:r>
            <a:rPr lang="en-CA" dirty="0" smtClean="0"/>
            <a:t>: </a:t>
          </a:r>
          <a:r>
            <a:rPr lang="en-CA" dirty="0" err="1" smtClean="0"/>
            <a:t>l’éducation</a:t>
          </a:r>
          <a:r>
            <a:rPr lang="en-CA" dirty="0" smtClean="0"/>
            <a:t> de </a:t>
          </a:r>
          <a:r>
            <a:rPr lang="en-CA" dirty="0" err="1" smtClean="0"/>
            <a:t>nos</a:t>
          </a:r>
          <a:r>
            <a:rPr lang="en-CA" dirty="0" smtClean="0"/>
            <a:t> </a:t>
          </a:r>
          <a:r>
            <a:rPr lang="en-CA" dirty="0" err="1" smtClean="0"/>
            <a:t>membres</a:t>
          </a:r>
          <a:r>
            <a:rPr lang="en-CA" dirty="0" smtClean="0"/>
            <a:t> </a:t>
          </a:r>
          <a:endParaRPr lang="en-CA" dirty="0"/>
        </a:p>
      </dgm:t>
    </dgm:pt>
    <dgm:pt modelId="{70DB80A6-169D-4183-9FB8-2BD7FD27273D}" type="sibTrans" cxnId="{5C16C235-8F55-4E4F-AB0E-AE629C59DA44}">
      <dgm:prSet/>
      <dgm:spPr/>
      <dgm:t>
        <a:bodyPr/>
        <a:lstStyle/>
        <a:p>
          <a:endParaRPr lang="en-CA"/>
        </a:p>
      </dgm:t>
    </dgm:pt>
    <dgm:pt modelId="{FE19B43D-2652-4428-B560-E41EAA96AADD}" type="parTrans" cxnId="{5C16C235-8F55-4E4F-AB0E-AE629C59DA44}">
      <dgm:prSet/>
      <dgm:spPr/>
      <dgm:t>
        <a:bodyPr/>
        <a:lstStyle/>
        <a:p>
          <a:endParaRPr lang="en-CA"/>
        </a:p>
      </dgm:t>
    </dgm:pt>
    <dgm:pt modelId="{8DB77284-1F64-436B-959B-E1C11FC21806}">
      <dgm:prSet phldrT="[Text]"/>
      <dgm:spPr/>
      <dgm:t>
        <a:bodyPr/>
        <a:lstStyle/>
        <a:p>
          <a:r>
            <a:rPr lang="en-CA" dirty="0" smtClean="0"/>
            <a:t>7ème </a:t>
          </a:r>
          <a:r>
            <a:rPr lang="en-CA" dirty="0" err="1" smtClean="0"/>
            <a:t>principe</a:t>
          </a:r>
          <a:r>
            <a:rPr lang="en-CA" dirty="0" smtClean="0"/>
            <a:t> </a:t>
          </a:r>
          <a:r>
            <a:rPr lang="en-CA" dirty="0" err="1" smtClean="0"/>
            <a:t>coopératif</a:t>
          </a:r>
          <a:r>
            <a:rPr lang="en-CA" dirty="0" smtClean="0"/>
            <a:t>: Se </a:t>
          </a:r>
          <a:r>
            <a:rPr lang="en-CA" dirty="0" err="1" smtClean="0"/>
            <a:t>soucier</a:t>
          </a:r>
          <a:r>
            <a:rPr lang="en-CA" dirty="0" smtClean="0"/>
            <a:t> de la </a:t>
          </a:r>
          <a:r>
            <a:rPr lang="en-CA" dirty="0" err="1" smtClean="0"/>
            <a:t>communauté</a:t>
          </a:r>
          <a:r>
            <a:rPr lang="en-CA" dirty="0" smtClean="0"/>
            <a:t> </a:t>
          </a:r>
          <a:endParaRPr lang="en-CA" dirty="0"/>
        </a:p>
      </dgm:t>
    </dgm:pt>
    <dgm:pt modelId="{8884F96A-CA44-4ABB-9B6F-A152EB32C53D}" type="sibTrans" cxnId="{8E8127CE-52BD-44F4-8DD5-EFBD244AFFAB}">
      <dgm:prSet/>
      <dgm:spPr/>
      <dgm:t>
        <a:bodyPr/>
        <a:lstStyle/>
        <a:p>
          <a:endParaRPr lang="en-CA"/>
        </a:p>
      </dgm:t>
    </dgm:pt>
    <dgm:pt modelId="{554F323B-D584-40D9-911B-3A99340EA6E2}" type="parTrans" cxnId="{8E8127CE-52BD-44F4-8DD5-EFBD244AFFAB}">
      <dgm:prSet/>
      <dgm:spPr/>
      <dgm:t>
        <a:bodyPr/>
        <a:lstStyle/>
        <a:p>
          <a:endParaRPr lang="en-CA"/>
        </a:p>
      </dgm:t>
    </dgm:pt>
    <dgm:pt modelId="{685A4291-2745-484E-8E05-71A7E6959D0A}" type="pres">
      <dgm:prSet presAssocID="{0370EB6D-7296-4FD8-9BEC-26F55BE21D66}" presName="Name0" presStyleCnt="0">
        <dgm:presLayoutVars>
          <dgm:dir/>
          <dgm:resizeHandles val="exact"/>
        </dgm:presLayoutVars>
      </dgm:prSet>
      <dgm:spPr/>
    </dgm:pt>
    <dgm:pt modelId="{5DFB3568-CA69-4C97-907D-408BE34E54BD}" type="pres">
      <dgm:prSet presAssocID="{0370EB6D-7296-4FD8-9BEC-26F55BE21D66}" presName="fgShape" presStyleLbl="fgShp" presStyleIdx="0" presStyleCnt="1"/>
      <dgm:spPr/>
    </dgm:pt>
    <dgm:pt modelId="{016934EC-DA65-474F-B67B-CD8D69DA7069}" type="pres">
      <dgm:prSet presAssocID="{0370EB6D-7296-4FD8-9BEC-26F55BE21D66}" presName="linComp" presStyleCnt="0"/>
      <dgm:spPr/>
    </dgm:pt>
    <dgm:pt modelId="{C9F88F49-6BCD-4417-B91E-34110CBAA6E4}" type="pres">
      <dgm:prSet presAssocID="{C12D949A-15C1-471B-94B7-C9B144DF9A18}" presName="compNode" presStyleCnt="0"/>
      <dgm:spPr/>
    </dgm:pt>
    <dgm:pt modelId="{D22D38F3-8E03-4E4D-B963-66DCAAE2117D}" type="pres">
      <dgm:prSet presAssocID="{C12D949A-15C1-471B-94B7-C9B144DF9A18}" presName="bkgdShape" presStyleLbl="node1" presStyleIdx="0" presStyleCnt="4" custLinFactNeighborX="-1959" custLinFactNeighborY="53435"/>
      <dgm:spPr/>
      <dgm:t>
        <a:bodyPr/>
        <a:lstStyle/>
        <a:p>
          <a:endParaRPr lang="en-CA"/>
        </a:p>
      </dgm:t>
    </dgm:pt>
    <dgm:pt modelId="{90B42B44-8CCB-47CF-A1EE-B1780FEC0C2A}" type="pres">
      <dgm:prSet presAssocID="{C12D949A-15C1-471B-94B7-C9B144DF9A18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D9662A7-EC54-4BBD-8DCA-13D3789A3B42}" type="pres">
      <dgm:prSet presAssocID="{C12D949A-15C1-471B-94B7-C9B144DF9A18}" presName="invisiNode" presStyleLbl="node1" presStyleIdx="0" presStyleCnt="4"/>
      <dgm:spPr/>
    </dgm:pt>
    <dgm:pt modelId="{4D09FFD9-C33D-426E-8D24-8E1DAD9705AF}" type="pres">
      <dgm:prSet presAssocID="{C12D949A-15C1-471B-94B7-C9B144DF9A18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2F3262E-C9EE-406F-8222-B32F90FD4038}" type="pres">
      <dgm:prSet presAssocID="{5A9CC5FC-83BA-4551-95BD-90D9879A1F78}" presName="sibTrans" presStyleLbl="sibTrans2D1" presStyleIdx="0" presStyleCnt="0"/>
      <dgm:spPr/>
      <dgm:t>
        <a:bodyPr/>
        <a:lstStyle/>
        <a:p>
          <a:endParaRPr lang="en-CA"/>
        </a:p>
      </dgm:t>
    </dgm:pt>
    <dgm:pt modelId="{F2E0AEFC-E749-4B78-8446-D341D0DB3DA9}" type="pres">
      <dgm:prSet presAssocID="{1955FEA4-6DE2-4695-A26C-039464BB423C}" presName="compNode" presStyleCnt="0"/>
      <dgm:spPr/>
    </dgm:pt>
    <dgm:pt modelId="{B843FD8E-80BB-4575-8410-E891FA761644}" type="pres">
      <dgm:prSet presAssocID="{1955FEA4-6DE2-4695-A26C-039464BB423C}" presName="bkgdShape" presStyleLbl="node1" presStyleIdx="1" presStyleCnt="4"/>
      <dgm:spPr/>
      <dgm:t>
        <a:bodyPr/>
        <a:lstStyle/>
        <a:p>
          <a:endParaRPr lang="en-CA"/>
        </a:p>
      </dgm:t>
    </dgm:pt>
    <dgm:pt modelId="{53E85F95-55EE-4CBD-962A-722D4ED858F5}" type="pres">
      <dgm:prSet presAssocID="{1955FEA4-6DE2-4695-A26C-039464BB423C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B3D6396-6E2D-464E-92A2-591D10D4CF1B}" type="pres">
      <dgm:prSet presAssocID="{1955FEA4-6DE2-4695-A26C-039464BB423C}" presName="invisiNode" presStyleLbl="node1" presStyleIdx="1" presStyleCnt="4"/>
      <dgm:spPr/>
    </dgm:pt>
    <dgm:pt modelId="{A7F42910-EB3B-49AF-9CF8-1D9F3A0EB4F8}" type="pres">
      <dgm:prSet presAssocID="{1955FEA4-6DE2-4695-A26C-039464BB423C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B59994D-966B-4EA2-8D9A-A3D8F26DE0C2}" type="pres">
      <dgm:prSet presAssocID="{70DB80A6-169D-4183-9FB8-2BD7FD27273D}" presName="sibTrans" presStyleLbl="sibTrans2D1" presStyleIdx="0" presStyleCnt="0"/>
      <dgm:spPr/>
      <dgm:t>
        <a:bodyPr/>
        <a:lstStyle/>
        <a:p>
          <a:endParaRPr lang="en-CA"/>
        </a:p>
      </dgm:t>
    </dgm:pt>
    <dgm:pt modelId="{EB4A9FAF-7F8C-4EAD-BF60-2613F10ED96A}" type="pres">
      <dgm:prSet presAssocID="{8DB77284-1F64-436B-959B-E1C11FC21806}" presName="compNode" presStyleCnt="0"/>
      <dgm:spPr/>
    </dgm:pt>
    <dgm:pt modelId="{5D3D49EB-0615-45E3-9298-003D03C06BC1}" type="pres">
      <dgm:prSet presAssocID="{8DB77284-1F64-436B-959B-E1C11FC21806}" presName="bkgdShape" presStyleLbl="node1" presStyleIdx="2" presStyleCnt="4" custLinFactNeighborX="0" custLinFactNeighborY="275"/>
      <dgm:spPr/>
      <dgm:t>
        <a:bodyPr/>
        <a:lstStyle/>
        <a:p>
          <a:endParaRPr lang="en-CA"/>
        </a:p>
      </dgm:t>
    </dgm:pt>
    <dgm:pt modelId="{D58D6FC5-AE80-47B5-99B0-CAEEFB7AFA2C}" type="pres">
      <dgm:prSet presAssocID="{8DB77284-1F64-436B-959B-E1C11FC2180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4B3A84-0953-44AF-BBB3-DB35FDE4E91A}" type="pres">
      <dgm:prSet presAssocID="{8DB77284-1F64-436B-959B-E1C11FC21806}" presName="invisiNode" presStyleLbl="node1" presStyleIdx="2" presStyleCnt="4"/>
      <dgm:spPr/>
    </dgm:pt>
    <dgm:pt modelId="{AC3136E0-BA37-48E3-8DFF-C26E0C58C2E5}" type="pres">
      <dgm:prSet presAssocID="{8DB77284-1F64-436B-959B-E1C11FC21806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A6FFC7-2994-4878-8884-0A96942A35E8}" type="pres">
      <dgm:prSet presAssocID="{8884F96A-CA44-4ABB-9B6F-A152EB32C53D}" presName="sibTrans" presStyleLbl="sibTrans2D1" presStyleIdx="0" presStyleCnt="0"/>
      <dgm:spPr/>
      <dgm:t>
        <a:bodyPr/>
        <a:lstStyle/>
        <a:p>
          <a:endParaRPr lang="en-CA"/>
        </a:p>
      </dgm:t>
    </dgm:pt>
    <dgm:pt modelId="{91964BC3-2393-44E0-9998-7225420ECB1B}" type="pres">
      <dgm:prSet presAssocID="{4FAF0478-DCAB-41DD-B2FB-3A05FEA5382A}" presName="compNode" presStyleCnt="0"/>
      <dgm:spPr/>
    </dgm:pt>
    <dgm:pt modelId="{EF72FFA6-82AD-40D4-B0A2-7F99AB0BE2FE}" type="pres">
      <dgm:prSet presAssocID="{4FAF0478-DCAB-41DD-B2FB-3A05FEA5382A}" presName="bkgdShape" presStyleLbl="node1" presStyleIdx="3" presStyleCnt="4" custLinFactNeighborX="1821"/>
      <dgm:spPr/>
      <dgm:t>
        <a:bodyPr/>
        <a:lstStyle/>
        <a:p>
          <a:endParaRPr lang="en-CA"/>
        </a:p>
      </dgm:t>
    </dgm:pt>
    <dgm:pt modelId="{6BB76243-A783-48FF-A13D-D1C30B5616A1}" type="pres">
      <dgm:prSet presAssocID="{4FAF0478-DCAB-41DD-B2FB-3A05FEA5382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2F303E3-413C-474B-BE84-091810FB4687}" type="pres">
      <dgm:prSet presAssocID="{4FAF0478-DCAB-41DD-B2FB-3A05FEA5382A}" presName="invisiNode" presStyleLbl="node1" presStyleIdx="3" presStyleCnt="4"/>
      <dgm:spPr/>
    </dgm:pt>
    <dgm:pt modelId="{07323EB9-7730-433F-9115-247C3BDEF95B}" type="pres">
      <dgm:prSet presAssocID="{4FAF0478-DCAB-41DD-B2FB-3A05FEA5382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835D5F6D-A753-4E31-B3D2-DBAB76804DB9}" type="presOf" srcId="{C12D949A-15C1-471B-94B7-C9B144DF9A18}" destId="{90B42B44-8CCB-47CF-A1EE-B1780FEC0C2A}" srcOrd="1" destOrd="0" presId="urn:microsoft.com/office/officeart/2005/8/layout/hList7"/>
    <dgm:cxn modelId="{F2FE4B9B-2BF6-4479-BF36-F4FB04E6BC6E}" type="presOf" srcId="{1955FEA4-6DE2-4695-A26C-039464BB423C}" destId="{53E85F95-55EE-4CBD-962A-722D4ED858F5}" srcOrd="1" destOrd="0" presId="urn:microsoft.com/office/officeart/2005/8/layout/hList7"/>
    <dgm:cxn modelId="{6EAA8497-16AC-4ABC-82C4-3CDA2FBB727E}" type="presOf" srcId="{5A9CC5FC-83BA-4551-95BD-90D9879A1F78}" destId="{F2F3262E-C9EE-406F-8222-B32F90FD4038}" srcOrd="0" destOrd="0" presId="urn:microsoft.com/office/officeart/2005/8/layout/hList7"/>
    <dgm:cxn modelId="{7B19A6E2-999D-418F-A728-33AFAC4C2B5F}" srcId="{0370EB6D-7296-4FD8-9BEC-26F55BE21D66}" destId="{C12D949A-15C1-471B-94B7-C9B144DF9A18}" srcOrd="0" destOrd="0" parTransId="{B8C20A43-51FF-445B-BE09-CA95ECBF6151}" sibTransId="{5A9CC5FC-83BA-4551-95BD-90D9879A1F78}"/>
    <dgm:cxn modelId="{5C16C235-8F55-4E4F-AB0E-AE629C59DA44}" srcId="{0370EB6D-7296-4FD8-9BEC-26F55BE21D66}" destId="{1955FEA4-6DE2-4695-A26C-039464BB423C}" srcOrd="1" destOrd="0" parTransId="{FE19B43D-2652-4428-B560-E41EAA96AADD}" sibTransId="{70DB80A6-169D-4183-9FB8-2BD7FD27273D}"/>
    <dgm:cxn modelId="{F69F63C0-819D-4299-A544-FCD3910F2236}" type="presOf" srcId="{70DB80A6-169D-4183-9FB8-2BD7FD27273D}" destId="{FB59994D-966B-4EA2-8D9A-A3D8F26DE0C2}" srcOrd="0" destOrd="0" presId="urn:microsoft.com/office/officeart/2005/8/layout/hList7"/>
    <dgm:cxn modelId="{9BBAFE03-71BD-4886-B244-4B4A395C8EB0}" srcId="{0370EB6D-7296-4FD8-9BEC-26F55BE21D66}" destId="{4FAF0478-DCAB-41DD-B2FB-3A05FEA5382A}" srcOrd="3" destOrd="0" parTransId="{38B80276-34A1-42B3-9A98-09E95608D48F}" sibTransId="{CCC92C83-91C6-4481-9C39-C2F3DA9DAAAE}"/>
    <dgm:cxn modelId="{17D071F0-7013-4373-8E67-3874C6F130E3}" type="presOf" srcId="{1955FEA4-6DE2-4695-A26C-039464BB423C}" destId="{B843FD8E-80BB-4575-8410-E891FA761644}" srcOrd="0" destOrd="0" presId="urn:microsoft.com/office/officeart/2005/8/layout/hList7"/>
    <dgm:cxn modelId="{BD8B288B-CCAB-414F-A679-D862D76D1884}" type="presOf" srcId="{8884F96A-CA44-4ABB-9B6F-A152EB32C53D}" destId="{CBA6FFC7-2994-4878-8884-0A96942A35E8}" srcOrd="0" destOrd="0" presId="urn:microsoft.com/office/officeart/2005/8/layout/hList7"/>
    <dgm:cxn modelId="{C6437788-50FE-4AEC-BED0-208AA80E0A78}" type="presOf" srcId="{4FAF0478-DCAB-41DD-B2FB-3A05FEA5382A}" destId="{EF72FFA6-82AD-40D4-B0A2-7F99AB0BE2FE}" srcOrd="0" destOrd="0" presId="urn:microsoft.com/office/officeart/2005/8/layout/hList7"/>
    <dgm:cxn modelId="{E185E991-023F-4ABC-94CD-E420D89B86A9}" type="presOf" srcId="{8DB77284-1F64-436B-959B-E1C11FC21806}" destId="{D58D6FC5-AE80-47B5-99B0-CAEEFB7AFA2C}" srcOrd="1" destOrd="0" presId="urn:microsoft.com/office/officeart/2005/8/layout/hList7"/>
    <dgm:cxn modelId="{2663C97D-87D1-4504-8151-B5888899768D}" type="presOf" srcId="{0370EB6D-7296-4FD8-9BEC-26F55BE21D66}" destId="{685A4291-2745-484E-8E05-71A7E6959D0A}" srcOrd="0" destOrd="0" presId="urn:microsoft.com/office/officeart/2005/8/layout/hList7"/>
    <dgm:cxn modelId="{B4BA9CEF-D0E3-47F3-AFAD-939A3ADE059D}" type="presOf" srcId="{4FAF0478-DCAB-41DD-B2FB-3A05FEA5382A}" destId="{6BB76243-A783-48FF-A13D-D1C30B5616A1}" srcOrd="1" destOrd="0" presId="urn:microsoft.com/office/officeart/2005/8/layout/hList7"/>
    <dgm:cxn modelId="{B690FE5C-AE72-4144-9A5F-9B80D4BC0FAF}" type="presOf" srcId="{8DB77284-1F64-436B-959B-E1C11FC21806}" destId="{5D3D49EB-0615-45E3-9298-003D03C06BC1}" srcOrd="0" destOrd="0" presId="urn:microsoft.com/office/officeart/2005/8/layout/hList7"/>
    <dgm:cxn modelId="{3162B170-34AD-4732-B01D-85FE2F8E8462}" type="presOf" srcId="{C12D949A-15C1-471B-94B7-C9B144DF9A18}" destId="{D22D38F3-8E03-4E4D-B963-66DCAAE2117D}" srcOrd="0" destOrd="0" presId="urn:microsoft.com/office/officeart/2005/8/layout/hList7"/>
    <dgm:cxn modelId="{8E8127CE-52BD-44F4-8DD5-EFBD244AFFAB}" srcId="{0370EB6D-7296-4FD8-9BEC-26F55BE21D66}" destId="{8DB77284-1F64-436B-959B-E1C11FC21806}" srcOrd="2" destOrd="0" parTransId="{554F323B-D584-40D9-911B-3A99340EA6E2}" sibTransId="{8884F96A-CA44-4ABB-9B6F-A152EB32C53D}"/>
    <dgm:cxn modelId="{542B4DC8-2C33-4716-8C8F-E05120430DBD}" type="presParOf" srcId="{685A4291-2745-484E-8E05-71A7E6959D0A}" destId="{5DFB3568-CA69-4C97-907D-408BE34E54BD}" srcOrd="0" destOrd="0" presId="urn:microsoft.com/office/officeart/2005/8/layout/hList7"/>
    <dgm:cxn modelId="{6902D368-8A41-4367-980F-CC1FFE3979AC}" type="presParOf" srcId="{685A4291-2745-484E-8E05-71A7E6959D0A}" destId="{016934EC-DA65-474F-B67B-CD8D69DA7069}" srcOrd="1" destOrd="0" presId="urn:microsoft.com/office/officeart/2005/8/layout/hList7"/>
    <dgm:cxn modelId="{8B816958-8966-4BA7-B958-A510109B3612}" type="presParOf" srcId="{016934EC-DA65-474F-B67B-CD8D69DA7069}" destId="{C9F88F49-6BCD-4417-B91E-34110CBAA6E4}" srcOrd="0" destOrd="0" presId="urn:microsoft.com/office/officeart/2005/8/layout/hList7"/>
    <dgm:cxn modelId="{2FEC4FAD-2E30-4336-B6A3-42F1D9475AFD}" type="presParOf" srcId="{C9F88F49-6BCD-4417-B91E-34110CBAA6E4}" destId="{D22D38F3-8E03-4E4D-B963-66DCAAE2117D}" srcOrd="0" destOrd="0" presId="urn:microsoft.com/office/officeart/2005/8/layout/hList7"/>
    <dgm:cxn modelId="{B9CD33A1-E79F-4291-BADF-F3BD46FE11DE}" type="presParOf" srcId="{C9F88F49-6BCD-4417-B91E-34110CBAA6E4}" destId="{90B42B44-8CCB-47CF-A1EE-B1780FEC0C2A}" srcOrd="1" destOrd="0" presId="urn:microsoft.com/office/officeart/2005/8/layout/hList7"/>
    <dgm:cxn modelId="{3B2BB4AF-76A5-4730-9D4C-5DA87F3940EC}" type="presParOf" srcId="{C9F88F49-6BCD-4417-B91E-34110CBAA6E4}" destId="{5D9662A7-EC54-4BBD-8DCA-13D3789A3B42}" srcOrd="2" destOrd="0" presId="urn:microsoft.com/office/officeart/2005/8/layout/hList7"/>
    <dgm:cxn modelId="{91E10BE7-D4DF-4C96-9646-6FCBA4AE1503}" type="presParOf" srcId="{C9F88F49-6BCD-4417-B91E-34110CBAA6E4}" destId="{4D09FFD9-C33D-426E-8D24-8E1DAD9705AF}" srcOrd="3" destOrd="0" presId="urn:microsoft.com/office/officeart/2005/8/layout/hList7"/>
    <dgm:cxn modelId="{C538DFE4-8F35-49E4-895F-FC1C8913F9CF}" type="presParOf" srcId="{016934EC-DA65-474F-B67B-CD8D69DA7069}" destId="{F2F3262E-C9EE-406F-8222-B32F90FD4038}" srcOrd="1" destOrd="0" presId="urn:microsoft.com/office/officeart/2005/8/layout/hList7"/>
    <dgm:cxn modelId="{55433BBC-04AD-4409-8EE9-CB71E3F07047}" type="presParOf" srcId="{016934EC-DA65-474F-B67B-CD8D69DA7069}" destId="{F2E0AEFC-E749-4B78-8446-D341D0DB3DA9}" srcOrd="2" destOrd="0" presId="urn:microsoft.com/office/officeart/2005/8/layout/hList7"/>
    <dgm:cxn modelId="{E6F79C64-B72C-4D7E-BF72-BF81E7E4148C}" type="presParOf" srcId="{F2E0AEFC-E749-4B78-8446-D341D0DB3DA9}" destId="{B843FD8E-80BB-4575-8410-E891FA761644}" srcOrd="0" destOrd="0" presId="urn:microsoft.com/office/officeart/2005/8/layout/hList7"/>
    <dgm:cxn modelId="{76D59A76-F287-470E-93B3-867B9ADED6FE}" type="presParOf" srcId="{F2E0AEFC-E749-4B78-8446-D341D0DB3DA9}" destId="{53E85F95-55EE-4CBD-962A-722D4ED858F5}" srcOrd="1" destOrd="0" presId="urn:microsoft.com/office/officeart/2005/8/layout/hList7"/>
    <dgm:cxn modelId="{36498AC1-DE1E-44D2-8627-D2AB5AB5B82F}" type="presParOf" srcId="{F2E0AEFC-E749-4B78-8446-D341D0DB3DA9}" destId="{9B3D6396-6E2D-464E-92A2-591D10D4CF1B}" srcOrd="2" destOrd="0" presId="urn:microsoft.com/office/officeart/2005/8/layout/hList7"/>
    <dgm:cxn modelId="{54AB487D-92C7-4AEF-BC7D-D7D0D99BEBCF}" type="presParOf" srcId="{F2E0AEFC-E749-4B78-8446-D341D0DB3DA9}" destId="{A7F42910-EB3B-49AF-9CF8-1D9F3A0EB4F8}" srcOrd="3" destOrd="0" presId="urn:microsoft.com/office/officeart/2005/8/layout/hList7"/>
    <dgm:cxn modelId="{706755CF-C156-43BF-9098-A2D4B1246FEB}" type="presParOf" srcId="{016934EC-DA65-474F-B67B-CD8D69DA7069}" destId="{FB59994D-966B-4EA2-8D9A-A3D8F26DE0C2}" srcOrd="3" destOrd="0" presId="urn:microsoft.com/office/officeart/2005/8/layout/hList7"/>
    <dgm:cxn modelId="{40ACE6A1-A133-4227-9D0D-D8B086519C42}" type="presParOf" srcId="{016934EC-DA65-474F-B67B-CD8D69DA7069}" destId="{EB4A9FAF-7F8C-4EAD-BF60-2613F10ED96A}" srcOrd="4" destOrd="0" presId="urn:microsoft.com/office/officeart/2005/8/layout/hList7"/>
    <dgm:cxn modelId="{8E2FFE76-F56F-4449-8D82-7D7477FA66DE}" type="presParOf" srcId="{EB4A9FAF-7F8C-4EAD-BF60-2613F10ED96A}" destId="{5D3D49EB-0615-45E3-9298-003D03C06BC1}" srcOrd="0" destOrd="0" presId="urn:microsoft.com/office/officeart/2005/8/layout/hList7"/>
    <dgm:cxn modelId="{6ED6596B-9F4D-400E-BD1F-A346A81C42A1}" type="presParOf" srcId="{EB4A9FAF-7F8C-4EAD-BF60-2613F10ED96A}" destId="{D58D6FC5-AE80-47B5-99B0-CAEEFB7AFA2C}" srcOrd="1" destOrd="0" presId="urn:microsoft.com/office/officeart/2005/8/layout/hList7"/>
    <dgm:cxn modelId="{10137AD7-2740-4B69-8EF8-99931060D0C7}" type="presParOf" srcId="{EB4A9FAF-7F8C-4EAD-BF60-2613F10ED96A}" destId="{884B3A84-0953-44AF-BBB3-DB35FDE4E91A}" srcOrd="2" destOrd="0" presId="urn:microsoft.com/office/officeart/2005/8/layout/hList7"/>
    <dgm:cxn modelId="{2D08BC4C-FC85-41C6-B946-52310091C403}" type="presParOf" srcId="{EB4A9FAF-7F8C-4EAD-BF60-2613F10ED96A}" destId="{AC3136E0-BA37-48E3-8DFF-C26E0C58C2E5}" srcOrd="3" destOrd="0" presId="urn:microsoft.com/office/officeart/2005/8/layout/hList7"/>
    <dgm:cxn modelId="{14CEC7D5-7EEB-4841-BBFC-3CEF19B4D9B5}" type="presParOf" srcId="{016934EC-DA65-474F-B67B-CD8D69DA7069}" destId="{CBA6FFC7-2994-4878-8884-0A96942A35E8}" srcOrd="5" destOrd="0" presId="urn:microsoft.com/office/officeart/2005/8/layout/hList7"/>
    <dgm:cxn modelId="{69674082-68E3-4846-8E20-3D831B221F8E}" type="presParOf" srcId="{016934EC-DA65-474F-B67B-CD8D69DA7069}" destId="{91964BC3-2393-44E0-9998-7225420ECB1B}" srcOrd="6" destOrd="0" presId="urn:microsoft.com/office/officeart/2005/8/layout/hList7"/>
    <dgm:cxn modelId="{70BC39CD-61ED-49FB-8909-9D1BEBE52158}" type="presParOf" srcId="{91964BC3-2393-44E0-9998-7225420ECB1B}" destId="{EF72FFA6-82AD-40D4-B0A2-7F99AB0BE2FE}" srcOrd="0" destOrd="0" presId="urn:microsoft.com/office/officeart/2005/8/layout/hList7"/>
    <dgm:cxn modelId="{3BB4999E-53F2-4770-8680-1DD326266B87}" type="presParOf" srcId="{91964BC3-2393-44E0-9998-7225420ECB1B}" destId="{6BB76243-A783-48FF-A13D-D1C30B5616A1}" srcOrd="1" destOrd="0" presId="urn:microsoft.com/office/officeart/2005/8/layout/hList7"/>
    <dgm:cxn modelId="{A6BEB3BE-54E8-477B-9F16-11A86BEDC84C}" type="presParOf" srcId="{91964BC3-2393-44E0-9998-7225420ECB1B}" destId="{12F303E3-413C-474B-BE84-091810FB4687}" srcOrd="2" destOrd="0" presId="urn:microsoft.com/office/officeart/2005/8/layout/hList7"/>
    <dgm:cxn modelId="{7A332254-7F94-48D7-A24B-FA9C3176B851}" type="presParOf" srcId="{91964BC3-2393-44E0-9998-7225420ECB1B}" destId="{07323EB9-7730-433F-9115-247C3BDEF95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16FF1-4531-450D-A71F-0071B789E083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18A97182-5BDE-40D8-87FD-05CA79E4645B}">
      <dgm:prSet phldrT="[Text]" custT="1"/>
      <dgm:spPr/>
      <dgm:t>
        <a:bodyPr/>
        <a:lstStyle/>
        <a:p>
          <a:r>
            <a:rPr lang="en-CA" sz="2800" b="1" dirty="0" smtClean="0">
              <a:latin typeface="Segoe UI Light" panose="020B0502040204020203" pitchFamily="34" charset="0"/>
            </a:rPr>
            <a:t>91.24%</a:t>
          </a:r>
          <a:endParaRPr lang="en-CA" sz="2800" b="1" dirty="0">
            <a:latin typeface="Segoe UI Light" panose="020B0502040204020203" pitchFamily="34" charset="0"/>
          </a:endParaRPr>
        </a:p>
      </dgm:t>
    </dgm:pt>
    <dgm:pt modelId="{EDBBCB74-2501-4181-9BCE-4BB787C44467}" type="parTrans" cxnId="{E0678014-3373-47F9-B630-191FD952A1A1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3DE26BE6-EC12-4AC7-AC89-B63343DEDCCA}" type="sibTrans" cxnId="{E0678014-3373-47F9-B630-191FD952A1A1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EF0846B8-DCD6-4D8C-ABC3-D914D28D4BA0}">
      <dgm:prSet phldrT="[Text]" custT="1"/>
      <dgm:spPr/>
      <dgm:t>
        <a:bodyPr/>
        <a:lstStyle/>
        <a:p>
          <a:pPr algn="l"/>
          <a:r>
            <a:rPr lang="en-CA" sz="1600" dirty="0" smtClean="0">
              <a:latin typeface="Segoe UI Light" panose="020B0502040204020203" pitchFamily="34" charset="0"/>
            </a:rPr>
            <a:t>Acquiescent </a:t>
          </a:r>
          <a:r>
            <a:rPr lang="en-CA" sz="1600" dirty="0" err="1" smtClean="0">
              <a:latin typeface="Segoe UI Light" panose="020B0502040204020203" pitchFamily="34" charset="0"/>
            </a:rPr>
            <a:t>que</a:t>
          </a:r>
          <a:r>
            <a:rPr lang="en-CA" sz="1600" dirty="0" smtClean="0">
              <a:latin typeface="Segoe UI Light" panose="020B0502040204020203" pitchFamily="34" charset="0"/>
            </a:rPr>
            <a:t> le </a:t>
          </a:r>
          <a:r>
            <a:rPr lang="en-CA" sz="1600" dirty="0" err="1" smtClean="0">
              <a:latin typeface="Segoe UI Light" panose="020B0502040204020203" pitchFamily="34" charset="0"/>
            </a:rPr>
            <a:t>cours</a:t>
          </a:r>
          <a:r>
            <a:rPr lang="en-CA" sz="1600" dirty="0" smtClean="0">
              <a:latin typeface="Segoe UI Light" panose="020B0502040204020203" pitchFamily="34" charset="0"/>
            </a:rPr>
            <a:t> a </a:t>
          </a:r>
          <a:r>
            <a:rPr lang="en-CA" sz="1600" dirty="0" err="1" smtClean="0">
              <a:latin typeface="Segoe UI Light" panose="020B0502040204020203" pitchFamily="34" charset="0"/>
            </a:rPr>
            <a:t>amélioré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leur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b="1" dirty="0" smtClean="0">
              <a:latin typeface="Segoe UI Light" panose="020B0502040204020203" pitchFamily="34" charset="0"/>
            </a:rPr>
            <a:t>conscience et </a:t>
          </a:r>
          <a:r>
            <a:rPr lang="en-CA" sz="1600" b="1" dirty="0" err="1" smtClean="0">
              <a:latin typeface="Segoe UI Light" panose="020B0502040204020203" pitchFamily="34" charset="0"/>
            </a:rPr>
            <a:t>compréhension</a:t>
          </a:r>
          <a:r>
            <a:rPr lang="en-CA" sz="1600" b="1" dirty="0" smtClean="0">
              <a:latin typeface="Segoe UI Light" panose="020B0502040204020203" pitchFamily="34" charset="0"/>
            </a:rPr>
            <a:t> de </a:t>
          </a:r>
          <a:r>
            <a:rPr lang="en-CA" sz="1600" b="1" dirty="0" err="1" smtClean="0">
              <a:latin typeface="Segoe UI Light" panose="020B0502040204020203" pitchFamily="34" charset="0"/>
            </a:rPr>
            <a:t>l’abus</a:t>
          </a:r>
          <a:r>
            <a:rPr lang="en-CA" sz="1600" b="1" dirty="0" smtClean="0">
              <a:latin typeface="Segoe UI Light" panose="020B0502040204020203" pitchFamily="34" charset="0"/>
            </a:rPr>
            <a:t> financier des </a:t>
          </a:r>
          <a:r>
            <a:rPr lang="en-CA" sz="1600" b="1" dirty="0" err="1" smtClean="0">
              <a:latin typeface="Segoe UI Light" panose="020B0502040204020203" pitchFamily="34" charset="0"/>
            </a:rPr>
            <a:t>a</a:t>
          </a:r>
          <a:r>
            <a:rPr lang="en-CA" sz="1600" b="1" dirty="0" err="1" smtClean="0">
              <a:latin typeface="Segoe UI Light" panose="020B0502040204020203" pitchFamily="34" charset="0"/>
            </a:rPr>
            <a:t>înés</a:t>
          </a:r>
          <a:r>
            <a:rPr lang="en-CA" sz="1600" b="1" dirty="0" smtClean="0">
              <a:latin typeface="Segoe UI Light" panose="020B0502040204020203" pitchFamily="34" charset="0"/>
            </a:rPr>
            <a:t>.</a:t>
          </a:r>
          <a:endParaRPr lang="en-CA" sz="1600" b="1" dirty="0">
            <a:latin typeface="Segoe UI Light" panose="020B0502040204020203" pitchFamily="34" charset="0"/>
          </a:endParaRPr>
        </a:p>
      </dgm:t>
    </dgm:pt>
    <dgm:pt modelId="{A209D000-C0BB-4075-9B93-E6EA4BA54BE1}" type="parTrans" cxnId="{9702B5EF-0BDB-4A70-A680-5FCEDFE5B0A7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667CC591-0C6B-49D0-AB3A-69C6CA35D4C1}" type="sibTrans" cxnId="{9702B5EF-0BDB-4A70-A680-5FCEDFE5B0A7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F7F89143-ADCB-4171-8EE4-2CABE5774C7E}">
      <dgm:prSet phldrT="[Text]" custT="1"/>
      <dgm:spPr/>
      <dgm:t>
        <a:bodyPr/>
        <a:lstStyle/>
        <a:p>
          <a:r>
            <a:rPr lang="en-CA" sz="2800" b="1" dirty="0" smtClean="0">
              <a:latin typeface="Segoe UI Light" panose="020B0502040204020203" pitchFamily="34" charset="0"/>
            </a:rPr>
            <a:t>91.83%</a:t>
          </a:r>
          <a:endParaRPr lang="en-CA" sz="2800" b="1" dirty="0">
            <a:latin typeface="Segoe UI Light" panose="020B0502040204020203" pitchFamily="34" charset="0"/>
          </a:endParaRPr>
        </a:p>
      </dgm:t>
    </dgm:pt>
    <dgm:pt modelId="{94266177-C6FD-4344-BF9F-B6DADC369DBF}" type="parTrans" cxnId="{488CF6BC-5CE5-4BFA-A83F-1B4BCE3EA84A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37A3E173-01E0-4825-8531-8A6EEDAF5BED}" type="sibTrans" cxnId="{488CF6BC-5CE5-4BFA-A83F-1B4BCE3EA84A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BED59BE3-2E41-4BAF-9700-67CE34D09BAB}">
      <dgm:prSet phldrT="[Text]" custT="1"/>
      <dgm:spPr/>
      <dgm:t>
        <a:bodyPr/>
        <a:lstStyle/>
        <a:p>
          <a:r>
            <a:rPr lang="en-CA" sz="1600" dirty="0" smtClean="0">
              <a:latin typeface="Segoe UI Light" panose="020B0502040204020203" pitchFamily="34" charset="0"/>
            </a:rPr>
            <a:t>Acquiescent </a:t>
          </a:r>
          <a:r>
            <a:rPr lang="en-CA" sz="1600" dirty="0" err="1" smtClean="0">
              <a:latin typeface="Segoe UI Light" panose="020B0502040204020203" pitchFamily="34" charset="0"/>
            </a:rPr>
            <a:t>que</a:t>
          </a:r>
          <a:r>
            <a:rPr lang="en-CA" sz="1600" dirty="0" smtClean="0">
              <a:latin typeface="Segoe UI Light" panose="020B0502040204020203" pitchFamily="34" charset="0"/>
            </a:rPr>
            <a:t> le </a:t>
          </a:r>
          <a:r>
            <a:rPr lang="en-CA" sz="1600" dirty="0" err="1" smtClean="0">
              <a:latin typeface="Segoe UI Light" panose="020B0502040204020203" pitchFamily="34" charset="0"/>
            </a:rPr>
            <a:t>cours</a:t>
          </a:r>
          <a:r>
            <a:rPr lang="en-CA" sz="1600" dirty="0" smtClean="0">
              <a:latin typeface="Segoe UI Light" panose="020B0502040204020203" pitchFamily="34" charset="0"/>
            </a:rPr>
            <a:t> a </a:t>
          </a:r>
          <a:r>
            <a:rPr lang="en-CA" sz="1600" dirty="0" err="1" smtClean="0">
              <a:latin typeface="Segoe UI Light" panose="020B0502040204020203" pitchFamily="34" charset="0"/>
            </a:rPr>
            <a:t>amélioré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b="1" dirty="0" err="1" smtClean="0">
              <a:latin typeface="Segoe UI Light" panose="020B0502040204020203" pitchFamily="34" charset="0"/>
            </a:rPr>
            <a:t>leur</a:t>
          </a:r>
          <a:r>
            <a:rPr lang="en-CA" sz="1600" b="1" dirty="0" smtClean="0">
              <a:latin typeface="Segoe UI Light" panose="020B0502040204020203" pitchFamily="34" charset="0"/>
            </a:rPr>
            <a:t> </a:t>
          </a:r>
          <a:r>
            <a:rPr lang="en-CA" sz="1600" b="1" dirty="0" err="1" smtClean="0">
              <a:latin typeface="Segoe UI Light" panose="020B0502040204020203" pitchFamily="34" charset="0"/>
            </a:rPr>
            <a:t>compréhension</a:t>
          </a:r>
          <a:r>
            <a:rPr lang="en-CA" sz="1600" b="1" dirty="0" smtClean="0">
              <a:latin typeface="Segoe UI Light" panose="020B0502040204020203" pitchFamily="34" charset="0"/>
            </a:rPr>
            <a:t> du </a:t>
          </a:r>
          <a:r>
            <a:rPr lang="en-CA" sz="1600" b="1" dirty="0" err="1" smtClean="0">
              <a:latin typeface="Segoe UI Light" panose="020B0502040204020203" pitchFamily="34" charset="0"/>
            </a:rPr>
            <a:t>r</a:t>
          </a:r>
          <a:r>
            <a:rPr lang="en-CA" sz="1600" b="1" dirty="0" err="1" smtClean="0">
              <a:latin typeface="Segoe UI Light" panose="020B0502040204020203" pitchFamily="34" charset="0"/>
            </a:rPr>
            <a:t>ôle</a:t>
          </a:r>
          <a:r>
            <a:rPr lang="en-CA" sz="1600" b="1" dirty="0" smtClean="0">
              <a:latin typeface="Segoe UI Light" panose="020B0502040204020203" pitchFamily="34" charset="0"/>
            </a:rPr>
            <a:t> </a:t>
          </a:r>
          <a:r>
            <a:rPr lang="en-CA" sz="1600" b="1" dirty="0" err="1" smtClean="0">
              <a:latin typeface="Segoe UI Light" panose="020B0502040204020203" pitchFamily="34" charset="0"/>
            </a:rPr>
            <a:t>qu’ils</a:t>
          </a:r>
          <a:r>
            <a:rPr lang="en-CA" sz="1600" b="1" dirty="0" smtClean="0">
              <a:latin typeface="Segoe UI Light" panose="020B0502040204020203" pitchFamily="34" charset="0"/>
            </a:rPr>
            <a:t> </a:t>
          </a:r>
          <a:r>
            <a:rPr lang="en-CA" sz="1600" b="1" dirty="0" err="1" smtClean="0">
              <a:latin typeface="Segoe UI Light" panose="020B0502040204020203" pitchFamily="34" charset="0"/>
            </a:rPr>
            <a:t>jouent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dans</a:t>
          </a:r>
          <a:r>
            <a:rPr lang="en-CA" sz="1600" dirty="0" smtClean="0">
              <a:latin typeface="Segoe UI Light" panose="020B0502040204020203" pitchFamily="34" charset="0"/>
            </a:rPr>
            <a:t> la </a:t>
          </a:r>
          <a:r>
            <a:rPr lang="en-CA" sz="1600" dirty="0" err="1" smtClean="0">
              <a:latin typeface="Segoe UI Light" panose="020B0502040204020203" pitchFamily="34" charset="0"/>
            </a:rPr>
            <a:t>prévention</a:t>
          </a:r>
          <a:r>
            <a:rPr lang="en-CA" sz="1600" dirty="0" smtClean="0">
              <a:latin typeface="Segoe UI Light" panose="020B0502040204020203" pitchFamily="34" charset="0"/>
            </a:rPr>
            <a:t> de </a:t>
          </a:r>
          <a:r>
            <a:rPr lang="en-CA" sz="1600" dirty="0" err="1" smtClean="0">
              <a:latin typeface="Segoe UI Light" panose="020B0502040204020203" pitchFamily="34" charset="0"/>
            </a:rPr>
            <a:t>l’abus</a:t>
          </a:r>
          <a:r>
            <a:rPr lang="en-CA" sz="1600" dirty="0" smtClean="0">
              <a:latin typeface="Segoe UI Light" panose="020B0502040204020203" pitchFamily="34" charset="0"/>
            </a:rPr>
            <a:t> financier des </a:t>
          </a:r>
          <a:r>
            <a:rPr lang="en-CA" sz="1600" dirty="0" err="1" smtClean="0">
              <a:latin typeface="Segoe UI Light" panose="020B0502040204020203" pitchFamily="34" charset="0"/>
            </a:rPr>
            <a:t>aînés</a:t>
          </a:r>
          <a:r>
            <a:rPr lang="en-CA" sz="1600" dirty="0" smtClean="0">
              <a:latin typeface="Segoe UI Light" panose="020B0502040204020203" pitchFamily="34" charset="0"/>
            </a:rPr>
            <a:t>. </a:t>
          </a:r>
          <a:endParaRPr lang="en-CA" sz="1600" dirty="0">
            <a:latin typeface="Segoe UI Light" panose="020B0502040204020203" pitchFamily="34" charset="0"/>
          </a:endParaRPr>
        </a:p>
      </dgm:t>
    </dgm:pt>
    <dgm:pt modelId="{4C47E07D-371D-448A-93CD-D4A1D0AFF366}" type="parTrans" cxnId="{100F8548-4A27-4D1A-9E0F-F14756FF230A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586738E6-DE90-4BC9-BD49-272A0E46A375}" type="sibTrans" cxnId="{100F8548-4A27-4D1A-9E0F-F14756FF230A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37454D48-A228-41B1-9BB4-352AF26B5612}">
      <dgm:prSet phldrT="[Text]" custT="1"/>
      <dgm:spPr/>
      <dgm:t>
        <a:bodyPr/>
        <a:lstStyle/>
        <a:p>
          <a:r>
            <a:rPr lang="en-CA" sz="2800" b="1" dirty="0" smtClean="0">
              <a:latin typeface="Segoe UI Light" panose="020B0502040204020203" pitchFamily="34" charset="0"/>
            </a:rPr>
            <a:t>89.35%</a:t>
          </a:r>
          <a:endParaRPr lang="en-CA" sz="2800" b="1" dirty="0">
            <a:latin typeface="Segoe UI Light" panose="020B0502040204020203" pitchFamily="34" charset="0"/>
          </a:endParaRPr>
        </a:p>
      </dgm:t>
    </dgm:pt>
    <dgm:pt modelId="{748F5F59-2128-440C-A618-2A65C29C3A6D}" type="parTrans" cxnId="{6A7B2B9C-7777-4E65-A431-2B58D33D706E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0E2B2623-0E5D-43A7-B880-40304ABA18CB}" type="sibTrans" cxnId="{6A7B2B9C-7777-4E65-A431-2B58D33D706E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9A6DD561-4D5F-4EE4-8F13-036BD363971D}">
      <dgm:prSet phldrT="[Text]" custT="1"/>
      <dgm:spPr/>
      <dgm:t>
        <a:bodyPr/>
        <a:lstStyle/>
        <a:p>
          <a:r>
            <a:rPr lang="en-CA" sz="1600" dirty="0" smtClean="0">
              <a:latin typeface="Segoe UI Light" panose="020B0502040204020203" pitchFamily="34" charset="0"/>
            </a:rPr>
            <a:t>Acquiescent </a:t>
          </a:r>
          <a:r>
            <a:rPr lang="en-CA" sz="1600" dirty="0" err="1" smtClean="0">
              <a:latin typeface="Segoe UI Light" panose="020B0502040204020203" pitchFamily="34" charset="0"/>
            </a:rPr>
            <a:t>que</a:t>
          </a:r>
          <a:r>
            <a:rPr lang="en-CA" sz="1600" dirty="0" smtClean="0">
              <a:latin typeface="Segoe UI Light" panose="020B0502040204020203" pitchFamily="34" charset="0"/>
            </a:rPr>
            <a:t> le </a:t>
          </a:r>
          <a:r>
            <a:rPr lang="en-CA" sz="1600" dirty="0" err="1" smtClean="0">
              <a:latin typeface="Segoe UI Light" panose="020B0502040204020203" pitchFamily="34" charset="0"/>
            </a:rPr>
            <a:t>cours</a:t>
          </a:r>
          <a:r>
            <a:rPr lang="en-CA" sz="1600" dirty="0" smtClean="0">
              <a:latin typeface="Segoe UI Light" panose="020B0502040204020203" pitchFamily="34" charset="0"/>
            </a:rPr>
            <a:t> les a </a:t>
          </a:r>
          <a:r>
            <a:rPr lang="en-CA" sz="1600" dirty="0" err="1" smtClean="0">
              <a:latin typeface="Segoe UI Light" panose="020B0502040204020203" pitchFamily="34" charset="0"/>
            </a:rPr>
            <a:t>rendu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b="1" dirty="0" smtClean="0">
              <a:latin typeface="Segoe UI Light" panose="020B0502040204020203" pitchFamily="34" charset="0"/>
            </a:rPr>
            <a:t>plus </a:t>
          </a:r>
          <a:r>
            <a:rPr lang="en-CA" sz="1600" b="1" dirty="0" err="1" smtClean="0">
              <a:latin typeface="Segoe UI Light" panose="020B0502040204020203" pitchFamily="34" charset="0"/>
            </a:rPr>
            <a:t>confiants</a:t>
          </a:r>
          <a:r>
            <a:rPr lang="en-CA" sz="1600" b="1" dirty="0" smtClean="0">
              <a:latin typeface="Segoe UI Light" panose="020B0502040204020203" pitchFamily="34" charset="0"/>
            </a:rPr>
            <a:t> pour </a:t>
          </a:r>
          <a:r>
            <a:rPr lang="en-CA" sz="1600" b="1" dirty="0" err="1" smtClean="0">
              <a:latin typeface="Segoe UI Light" panose="020B0502040204020203" pitchFamily="34" charset="0"/>
            </a:rPr>
            <a:t>intervenir</a:t>
          </a:r>
          <a:r>
            <a:rPr lang="en-CA" sz="1600" b="1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si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ils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soupçonnent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quelque</a:t>
          </a:r>
          <a:r>
            <a:rPr lang="en-CA" sz="1600" dirty="0" smtClean="0">
              <a:latin typeface="Segoe UI Light" panose="020B0502040204020203" pitchFamily="34" charset="0"/>
            </a:rPr>
            <a:t> chose.</a:t>
          </a:r>
          <a:endParaRPr lang="en-CA" sz="1600" dirty="0">
            <a:latin typeface="Segoe UI Light" panose="020B0502040204020203" pitchFamily="34" charset="0"/>
          </a:endParaRPr>
        </a:p>
      </dgm:t>
    </dgm:pt>
    <dgm:pt modelId="{F6A30AD0-3048-4C1F-B3B9-7D50A6B39DFB}" type="parTrans" cxnId="{F6F542E8-4C56-4590-A7E2-4A79DB5ADA10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A5529859-0DE1-46C9-8FB9-AF6DD59156CC}" type="sibTrans" cxnId="{F6F542E8-4C56-4590-A7E2-4A79DB5ADA10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A03947F0-A7E0-4B9C-9556-3FDEB192F7B3}">
      <dgm:prSet phldrT="[Text]" custT="1"/>
      <dgm:spPr/>
      <dgm:t>
        <a:bodyPr/>
        <a:lstStyle/>
        <a:p>
          <a:r>
            <a:rPr lang="en-CA" sz="2800" b="1" dirty="0" smtClean="0">
              <a:latin typeface="Segoe UI Light" panose="020B0502040204020203" pitchFamily="34" charset="0"/>
            </a:rPr>
            <a:t>89.85%</a:t>
          </a:r>
          <a:endParaRPr lang="en-CA" sz="2800" b="1" dirty="0">
            <a:latin typeface="Segoe UI Light" panose="020B0502040204020203" pitchFamily="34" charset="0"/>
          </a:endParaRPr>
        </a:p>
      </dgm:t>
    </dgm:pt>
    <dgm:pt modelId="{875834C6-AB4A-412E-9D90-7CCA22AB7C6B}" type="parTrans" cxnId="{DCCA2A3E-32E9-4E27-86B5-BA290196D8B2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6FECE104-B504-4FD7-A66F-A4BAE7F7CD37}" type="sibTrans" cxnId="{DCCA2A3E-32E9-4E27-86B5-BA290196D8B2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6E564136-E4BD-4B16-BB9C-ECE440435507}">
      <dgm:prSet phldrT="[Text]" custT="1"/>
      <dgm:spPr/>
      <dgm:t>
        <a:bodyPr/>
        <a:lstStyle/>
        <a:p>
          <a:r>
            <a:rPr lang="en-CA" sz="1600" dirty="0" smtClean="0">
              <a:latin typeface="Segoe UI Light" panose="020B0502040204020203" pitchFamily="34" charset="0"/>
            </a:rPr>
            <a:t>Acquiescent </a:t>
          </a:r>
          <a:r>
            <a:rPr lang="en-CA" sz="1600" dirty="0" err="1" smtClean="0">
              <a:latin typeface="Segoe UI Light" panose="020B0502040204020203" pitchFamily="34" charset="0"/>
            </a:rPr>
            <a:t>que</a:t>
          </a:r>
          <a:r>
            <a:rPr lang="en-CA" sz="1600" dirty="0" smtClean="0">
              <a:latin typeface="Segoe UI Light" panose="020B0502040204020203" pitchFamily="34" charset="0"/>
            </a:rPr>
            <a:t> le </a:t>
          </a:r>
          <a:r>
            <a:rPr lang="en-CA" sz="1600" dirty="0" err="1" smtClean="0">
              <a:latin typeface="Segoe UI Light" panose="020B0502040204020203" pitchFamily="34" charset="0"/>
            </a:rPr>
            <a:t>cours</a:t>
          </a:r>
          <a:r>
            <a:rPr lang="en-CA" sz="1600" dirty="0" smtClean="0">
              <a:latin typeface="Segoe UI Light" panose="020B0502040204020203" pitchFamily="34" charset="0"/>
            </a:rPr>
            <a:t> a </a:t>
          </a:r>
          <a:r>
            <a:rPr lang="en-CA" sz="1600" dirty="0" err="1" smtClean="0">
              <a:latin typeface="Segoe UI Light" panose="020B0502040204020203" pitchFamily="34" charset="0"/>
            </a:rPr>
            <a:t>amélioré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leur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compréhension</a:t>
          </a:r>
          <a:r>
            <a:rPr lang="en-CA" sz="1600" dirty="0" smtClean="0">
              <a:latin typeface="Segoe UI Light" panose="020B0502040204020203" pitchFamily="34" charset="0"/>
            </a:rPr>
            <a:t> des situations qui </a:t>
          </a:r>
          <a:r>
            <a:rPr lang="en-CA" sz="1600" dirty="0" err="1" smtClean="0">
              <a:latin typeface="Segoe UI Light" panose="020B0502040204020203" pitchFamily="34" charset="0"/>
            </a:rPr>
            <a:t>requièrent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br>
            <a:rPr lang="en-CA" sz="1600" dirty="0" smtClean="0">
              <a:latin typeface="Segoe UI Light" panose="020B0502040204020203" pitchFamily="34" charset="0"/>
            </a:rPr>
          </a:br>
          <a:r>
            <a:rPr lang="en-CA" sz="1600" b="1" dirty="0" err="1" smtClean="0">
              <a:latin typeface="Segoe UI Light" panose="020B0502040204020203" pitchFamily="34" charset="0"/>
            </a:rPr>
            <a:t>l’attention</a:t>
          </a:r>
          <a:r>
            <a:rPr lang="en-CA" sz="1600" b="1" dirty="0" smtClean="0">
              <a:latin typeface="Segoe UI Light" panose="020B0502040204020203" pitchFamily="34" charset="0"/>
            </a:rPr>
            <a:t> de </a:t>
          </a:r>
          <a:r>
            <a:rPr lang="en-CA" sz="1600" b="1" dirty="0" err="1" smtClean="0">
              <a:latin typeface="Segoe UI Light" panose="020B0502040204020203" pitchFamily="34" charset="0"/>
            </a:rPr>
            <a:t>leur</a:t>
          </a:r>
          <a:r>
            <a:rPr lang="en-CA" sz="1600" b="1" dirty="0" smtClean="0">
              <a:latin typeface="Segoe UI Light" panose="020B0502040204020203" pitchFamily="34" charset="0"/>
            </a:rPr>
            <a:t> </a:t>
          </a:r>
          <a:r>
            <a:rPr lang="en-CA" sz="1600" b="1" dirty="0" err="1" smtClean="0">
              <a:latin typeface="Segoe UI Light" panose="020B0502040204020203" pitchFamily="34" charset="0"/>
            </a:rPr>
            <a:t>supérieur</a:t>
          </a:r>
          <a:r>
            <a:rPr lang="en-CA" sz="1900" dirty="0" smtClean="0">
              <a:latin typeface="Segoe UI Light" panose="020B0502040204020203" pitchFamily="34" charset="0"/>
            </a:rPr>
            <a:t>.</a:t>
          </a:r>
          <a:endParaRPr lang="en-CA" sz="1900" dirty="0">
            <a:latin typeface="Segoe UI Light" panose="020B0502040204020203" pitchFamily="34" charset="0"/>
          </a:endParaRPr>
        </a:p>
      </dgm:t>
    </dgm:pt>
    <dgm:pt modelId="{2DFAF023-B5AE-41BA-A4A3-42457BC1259E}" type="parTrans" cxnId="{8EA25E15-F1D7-4409-91F3-01FFF7660C05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68CBC556-2479-4ADC-ACB0-252B813188D4}" type="sibTrans" cxnId="{8EA25E15-F1D7-4409-91F3-01FFF7660C05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6FDCB78F-62AD-4925-A358-86EFBCD66855}">
      <dgm:prSet phldrT="[Text]"/>
      <dgm:spPr/>
      <dgm:t>
        <a:bodyPr/>
        <a:lstStyle/>
        <a:p>
          <a:endParaRPr lang="en-CA" sz="1900" dirty="0">
            <a:latin typeface="Segoe UI Light" panose="020B0502040204020203" pitchFamily="34" charset="0"/>
          </a:endParaRPr>
        </a:p>
      </dgm:t>
    </dgm:pt>
    <dgm:pt modelId="{794B0F83-E871-4807-B350-7C4AFEEE32D1}" type="parTrans" cxnId="{7ABDC68A-6093-4508-8EF6-7189A6690AF1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89C6BAAF-EF58-495E-8192-DF1A28B9099E}" type="sibTrans" cxnId="{7ABDC68A-6093-4508-8EF6-7189A6690AF1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0FB6A07B-CA9D-4DF9-B8B4-DCCA996BA79A}">
      <dgm:prSet phldrT="[Text]" custT="1"/>
      <dgm:spPr/>
      <dgm:t>
        <a:bodyPr/>
        <a:lstStyle/>
        <a:p>
          <a:r>
            <a:rPr lang="en-CA" sz="2800" b="1" dirty="0" smtClean="0">
              <a:latin typeface="Segoe UI Light" panose="020B0502040204020203" pitchFamily="34" charset="0"/>
            </a:rPr>
            <a:t>89.64%</a:t>
          </a:r>
          <a:endParaRPr lang="en-CA" sz="2800" b="1" dirty="0">
            <a:latin typeface="Segoe UI Light" panose="020B0502040204020203" pitchFamily="34" charset="0"/>
          </a:endParaRPr>
        </a:p>
      </dgm:t>
    </dgm:pt>
    <dgm:pt modelId="{82C90ABF-B8F0-4A3B-BD4D-753020BAEBA6}" type="parTrans" cxnId="{A8A9091F-2880-46F3-B1D9-D3F05BA34791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F647AEB0-880A-40F9-9DB9-461071895691}" type="sibTrans" cxnId="{A8A9091F-2880-46F3-B1D9-D3F05BA34791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BB3BA588-4673-45E6-8DB5-C4DB0524C0C7}">
      <dgm:prSet phldrT="[Text]" custT="1"/>
      <dgm:spPr/>
      <dgm:t>
        <a:bodyPr/>
        <a:lstStyle/>
        <a:p>
          <a:r>
            <a:rPr lang="en-CA" sz="1600" dirty="0" smtClean="0">
              <a:latin typeface="Segoe UI Light" panose="020B0502040204020203" pitchFamily="34" charset="0"/>
            </a:rPr>
            <a:t>Acquiescent </a:t>
          </a:r>
          <a:r>
            <a:rPr lang="en-CA" sz="1600" dirty="0" err="1" smtClean="0">
              <a:latin typeface="Segoe UI Light" panose="020B0502040204020203" pitchFamily="34" charset="0"/>
            </a:rPr>
            <a:t>que</a:t>
          </a:r>
          <a:r>
            <a:rPr lang="en-CA" sz="1600" dirty="0" smtClean="0">
              <a:latin typeface="Segoe UI Light" panose="020B0502040204020203" pitchFamily="34" charset="0"/>
            </a:rPr>
            <a:t> le </a:t>
          </a:r>
          <a:r>
            <a:rPr lang="en-CA" sz="1600" dirty="0" err="1" smtClean="0">
              <a:latin typeface="Segoe UI Light" panose="020B0502040204020203" pitchFamily="34" charset="0"/>
            </a:rPr>
            <a:t>cours</a:t>
          </a:r>
          <a:r>
            <a:rPr lang="en-CA" sz="1600" dirty="0" smtClean="0">
              <a:latin typeface="Segoe UI Light" panose="020B0502040204020203" pitchFamily="34" charset="0"/>
            </a:rPr>
            <a:t> a </a:t>
          </a:r>
          <a:r>
            <a:rPr lang="en-CA" sz="1600" dirty="0" err="1" smtClean="0">
              <a:latin typeface="Segoe UI Light" panose="020B0502040204020203" pitchFamily="34" charset="0"/>
            </a:rPr>
            <a:t>amélioré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dirty="0" err="1" smtClean="0">
              <a:latin typeface="Segoe UI Light" panose="020B0502040204020203" pitchFamily="34" charset="0"/>
            </a:rPr>
            <a:t>leur</a:t>
          </a:r>
          <a:r>
            <a:rPr lang="en-CA" sz="1600" dirty="0" smtClean="0">
              <a:latin typeface="Segoe UI Light" panose="020B0502040204020203" pitchFamily="34" charset="0"/>
            </a:rPr>
            <a:t> </a:t>
          </a:r>
          <a:r>
            <a:rPr lang="en-CA" sz="1600" b="1" dirty="0" err="1" smtClean="0">
              <a:latin typeface="Segoe UI Light" panose="020B0502040204020203" pitchFamily="34" charset="0"/>
            </a:rPr>
            <a:t>capacité</a:t>
          </a:r>
          <a:r>
            <a:rPr lang="en-CA" sz="1600" b="1" dirty="0" smtClean="0">
              <a:latin typeface="Segoe UI Light" panose="020B0502040204020203" pitchFamily="34" charset="0"/>
            </a:rPr>
            <a:t> de </a:t>
          </a:r>
          <a:r>
            <a:rPr lang="en-CA" sz="1600" b="1" dirty="0" err="1" smtClean="0">
              <a:latin typeface="Segoe UI Light" panose="020B0502040204020203" pitchFamily="34" charset="0"/>
            </a:rPr>
            <a:t>réponse</a:t>
          </a:r>
          <a:r>
            <a:rPr lang="en-CA" sz="1600" b="1" dirty="0" smtClean="0">
              <a:latin typeface="Segoe UI Light" panose="020B0502040204020203" pitchFamily="34" charset="0"/>
            </a:rPr>
            <a:t> </a:t>
          </a:r>
          <a:r>
            <a:rPr lang="en-CA" sz="1600" dirty="0" smtClean="0">
              <a:latin typeface="Segoe UI Light" panose="020B0502040204020203" pitchFamily="34" charset="0"/>
            </a:rPr>
            <a:t>gr</a:t>
          </a:r>
          <a:r>
            <a:rPr lang="en-CA" sz="1600" dirty="0" smtClean="0">
              <a:latin typeface="Segoe UI Light" panose="020B0502040204020203" pitchFamily="34" charset="0"/>
            </a:rPr>
            <a:t>âce </a:t>
          </a:r>
          <a:r>
            <a:rPr lang="en-CA" sz="1600" dirty="0" err="1" smtClean="0">
              <a:latin typeface="Segoe UI Light" panose="020B0502040204020203" pitchFamily="34" charset="0"/>
            </a:rPr>
            <a:t>à</a:t>
          </a:r>
          <a:r>
            <a:rPr lang="en-CA" sz="1600" dirty="0" smtClean="0">
              <a:latin typeface="Segoe UI Light" panose="020B0502040204020203" pitchFamily="34" charset="0"/>
            </a:rPr>
            <a:t> des solutions </a:t>
          </a:r>
          <a:r>
            <a:rPr lang="en-CA" sz="1600" dirty="0" err="1" smtClean="0">
              <a:latin typeface="Segoe UI Light" panose="020B0502040204020203" pitchFamily="34" charset="0"/>
            </a:rPr>
            <a:t>appropriées</a:t>
          </a:r>
          <a:r>
            <a:rPr lang="en-CA" sz="1600" dirty="0" smtClean="0">
              <a:latin typeface="Segoe UI Light" panose="020B0502040204020203" pitchFamily="34" charset="0"/>
            </a:rPr>
            <a:t>.</a:t>
          </a:r>
          <a:endParaRPr lang="en-CA" sz="1600" dirty="0">
            <a:latin typeface="Segoe UI Light" panose="020B0502040204020203" pitchFamily="34" charset="0"/>
          </a:endParaRPr>
        </a:p>
      </dgm:t>
    </dgm:pt>
    <dgm:pt modelId="{14673940-00BC-43F0-93FC-EFA152A36175}" type="parTrans" cxnId="{41A8DFC4-1539-4EDA-A190-58C5B92B92EB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8E536BA1-5B9B-4CEF-A1CA-68A5C8D7000E}" type="sibTrans" cxnId="{41A8DFC4-1539-4EDA-A190-58C5B92B92EB}">
      <dgm:prSet/>
      <dgm:spPr/>
      <dgm:t>
        <a:bodyPr/>
        <a:lstStyle/>
        <a:p>
          <a:endParaRPr lang="en-CA">
            <a:latin typeface="Segoe UI Light" panose="020B0502040204020203" pitchFamily="34" charset="0"/>
          </a:endParaRPr>
        </a:p>
      </dgm:t>
    </dgm:pt>
    <dgm:pt modelId="{8317C4F6-195F-4F69-A046-61535C57F070}" type="pres">
      <dgm:prSet presAssocID="{33016FF1-4531-450D-A71F-0071B789E0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9884783-E131-4C6D-B728-5C5803AFA3FB}" type="pres">
      <dgm:prSet presAssocID="{18A97182-5BDE-40D8-87FD-05CA79E4645B}" presName="composite" presStyleCnt="0"/>
      <dgm:spPr/>
    </dgm:pt>
    <dgm:pt modelId="{D72BCA1A-88C1-4064-9B06-CAFEB7D2EADA}" type="pres">
      <dgm:prSet presAssocID="{18A97182-5BDE-40D8-87FD-05CA79E4645B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DE30C8-6F80-4787-A1E6-64E3F4068159}" type="pres">
      <dgm:prSet presAssocID="{18A97182-5BDE-40D8-87FD-05CA79E4645B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2B2021-187B-498E-AF88-81C2CBCBA963}" type="pres">
      <dgm:prSet presAssocID="{3DE26BE6-EC12-4AC7-AC89-B63343DEDCCA}" presName="space" presStyleCnt="0"/>
      <dgm:spPr/>
    </dgm:pt>
    <dgm:pt modelId="{21E8DF0A-790F-4A71-BE27-51CA2EC75D53}" type="pres">
      <dgm:prSet presAssocID="{F7F89143-ADCB-4171-8EE4-2CABE5774C7E}" presName="composite" presStyleCnt="0"/>
      <dgm:spPr/>
    </dgm:pt>
    <dgm:pt modelId="{4629CC3C-E7C9-4DFA-B00D-838A97211236}" type="pres">
      <dgm:prSet presAssocID="{F7F89143-ADCB-4171-8EE4-2CABE5774C7E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F4C7E1E-0491-4E88-8475-6DA2DE9880D0}" type="pres">
      <dgm:prSet presAssocID="{F7F89143-ADCB-4171-8EE4-2CABE5774C7E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AD1F824-558C-4857-A61A-37F2219307B8}" type="pres">
      <dgm:prSet presAssocID="{37A3E173-01E0-4825-8531-8A6EEDAF5BED}" presName="space" presStyleCnt="0"/>
      <dgm:spPr/>
    </dgm:pt>
    <dgm:pt modelId="{C0BCD0F2-E6C7-467C-9B6E-8941C1BC5395}" type="pres">
      <dgm:prSet presAssocID="{37454D48-A228-41B1-9BB4-352AF26B5612}" presName="composite" presStyleCnt="0"/>
      <dgm:spPr/>
    </dgm:pt>
    <dgm:pt modelId="{5B45B7CB-393D-4BB0-BEA1-531F49379839}" type="pres">
      <dgm:prSet presAssocID="{37454D48-A228-41B1-9BB4-352AF26B561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10B420-EFC5-4ABC-8354-E5510636CECA}" type="pres">
      <dgm:prSet presAssocID="{37454D48-A228-41B1-9BB4-352AF26B5612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00868E-61AD-45FD-8376-AB16DBC91375}" type="pres">
      <dgm:prSet presAssocID="{0E2B2623-0E5D-43A7-B880-40304ABA18CB}" presName="space" presStyleCnt="0"/>
      <dgm:spPr/>
    </dgm:pt>
    <dgm:pt modelId="{48A99F6A-202A-4AB2-8380-3458E1539F38}" type="pres">
      <dgm:prSet presAssocID="{A03947F0-A7E0-4B9C-9556-3FDEB192F7B3}" presName="composite" presStyleCnt="0"/>
      <dgm:spPr/>
    </dgm:pt>
    <dgm:pt modelId="{D5B09F0E-7024-43C6-B085-F153F923FDB8}" type="pres">
      <dgm:prSet presAssocID="{A03947F0-A7E0-4B9C-9556-3FDEB192F7B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99364CC-9741-470C-8665-3664A92D8276}" type="pres">
      <dgm:prSet presAssocID="{A03947F0-A7E0-4B9C-9556-3FDEB192F7B3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D966AE-B223-4FC1-9674-C173B2AC61EB}" type="pres">
      <dgm:prSet presAssocID="{6FECE104-B504-4FD7-A66F-A4BAE7F7CD37}" presName="space" presStyleCnt="0"/>
      <dgm:spPr/>
    </dgm:pt>
    <dgm:pt modelId="{85BBCF08-42E4-4779-98C2-DADEBE4896CA}" type="pres">
      <dgm:prSet presAssocID="{0FB6A07B-CA9D-4DF9-B8B4-DCCA996BA79A}" presName="composite" presStyleCnt="0"/>
      <dgm:spPr/>
    </dgm:pt>
    <dgm:pt modelId="{50C3678C-F930-4FC7-8264-58473627A9D7}" type="pres">
      <dgm:prSet presAssocID="{0FB6A07B-CA9D-4DF9-B8B4-DCCA996BA79A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5DBD7AB-908C-449F-AA4C-8571DBCB6C60}" type="pres">
      <dgm:prSet presAssocID="{0FB6A07B-CA9D-4DF9-B8B4-DCCA996BA79A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E0678014-3373-47F9-B630-191FD952A1A1}" srcId="{33016FF1-4531-450D-A71F-0071B789E083}" destId="{18A97182-5BDE-40D8-87FD-05CA79E4645B}" srcOrd="0" destOrd="0" parTransId="{EDBBCB74-2501-4181-9BCE-4BB787C44467}" sibTransId="{3DE26BE6-EC12-4AC7-AC89-B63343DEDCCA}"/>
    <dgm:cxn modelId="{063DF798-8981-4129-B937-BC1D68EDECA8}" type="presOf" srcId="{A03947F0-A7E0-4B9C-9556-3FDEB192F7B3}" destId="{D5B09F0E-7024-43C6-B085-F153F923FDB8}" srcOrd="0" destOrd="0" presId="urn:microsoft.com/office/officeart/2005/8/layout/hList1"/>
    <dgm:cxn modelId="{354A8969-0334-4A49-BD59-EA5FC582CB3D}" type="presOf" srcId="{6FDCB78F-62AD-4925-A358-86EFBCD66855}" destId="{599364CC-9741-470C-8665-3664A92D8276}" srcOrd="0" destOrd="1" presId="urn:microsoft.com/office/officeart/2005/8/layout/hList1"/>
    <dgm:cxn modelId="{A8A9091F-2880-46F3-B1D9-D3F05BA34791}" srcId="{33016FF1-4531-450D-A71F-0071B789E083}" destId="{0FB6A07B-CA9D-4DF9-B8B4-DCCA996BA79A}" srcOrd="4" destOrd="0" parTransId="{82C90ABF-B8F0-4A3B-BD4D-753020BAEBA6}" sibTransId="{F647AEB0-880A-40F9-9DB9-461071895691}"/>
    <dgm:cxn modelId="{883AAB9E-D49B-44E9-A318-B6AAC499E750}" type="presOf" srcId="{0FB6A07B-CA9D-4DF9-B8B4-DCCA996BA79A}" destId="{50C3678C-F930-4FC7-8264-58473627A9D7}" srcOrd="0" destOrd="0" presId="urn:microsoft.com/office/officeart/2005/8/layout/hList1"/>
    <dgm:cxn modelId="{C7740DAD-E699-454C-A803-53CCC3BDEFDF}" type="presOf" srcId="{18A97182-5BDE-40D8-87FD-05CA79E4645B}" destId="{D72BCA1A-88C1-4064-9B06-CAFEB7D2EADA}" srcOrd="0" destOrd="0" presId="urn:microsoft.com/office/officeart/2005/8/layout/hList1"/>
    <dgm:cxn modelId="{A73ADEB7-85BA-467E-87EF-52E9FAA9F682}" type="presOf" srcId="{9A6DD561-4D5F-4EE4-8F13-036BD363971D}" destId="{2A10B420-EFC5-4ABC-8354-E5510636CECA}" srcOrd="0" destOrd="0" presId="urn:microsoft.com/office/officeart/2005/8/layout/hList1"/>
    <dgm:cxn modelId="{C2D99245-7250-40C9-91CA-F45EBEBABA65}" type="presOf" srcId="{33016FF1-4531-450D-A71F-0071B789E083}" destId="{8317C4F6-195F-4F69-A046-61535C57F070}" srcOrd="0" destOrd="0" presId="urn:microsoft.com/office/officeart/2005/8/layout/hList1"/>
    <dgm:cxn modelId="{41A8DFC4-1539-4EDA-A190-58C5B92B92EB}" srcId="{0FB6A07B-CA9D-4DF9-B8B4-DCCA996BA79A}" destId="{BB3BA588-4673-45E6-8DB5-C4DB0524C0C7}" srcOrd="0" destOrd="0" parTransId="{14673940-00BC-43F0-93FC-EFA152A36175}" sibTransId="{8E536BA1-5B9B-4CEF-A1CA-68A5C8D7000E}"/>
    <dgm:cxn modelId="{7ABDC68A-6093-4508-8EF6-7189A6690AF1}" srcId="{A03947F0-A7E0-4B9C-9556-3FDEB192F7B3}" destId="{6FDCB78F-62AD-4925-A358-86EFBCD66855}" srcOrd="1" destOrd="0" parTransId="{794B0F83-E871-4807-B350-7C4AFEEE32D1}" sibTransId="{89C6BAAF-EF58-495E-8192-DF1A28B9099E}"/>
    <dgm:cxn modelId="{488CF6BC-5CE5-4BFA-A83F-1B4BCE3EA84A}" srcId="{33016FF1-4531-450D-A71F-0071B789E083}" destId="{F7F89143-ADCB-4171-8EE4-2CABE5774C7E}" srcOrd="1" destOrd="0" parTransId="{94266177-C6FD-4344-BF9F-B6DADC369DBF}" sibTransId="{37A3E173-01E0-4825-8531-8A6EEDAF5BED}"/>
    <dgm:cxn modelId="{07784C0B-452A-4245-BD27-CBABFB5DE306}" type="presOf" srcId="{BED59BE3-2E41-4BAF-9700-67CE34D09BAB}" destId="{AF4C7E1E-0491-4E88-8475-6DA2DE9880D0}" srcOrd="0" destOrd="0" presId="urn:microsoft.com/office/officeart/2005/8/layout/hList1"/>
    <dgm:cxn modelId="{3F6D1DD1-92F4-4161-9829-241084550B34}" type="presOf" srcId="{37454D48-A228-41B1-9BB4-352AF26B5612}" destId="{5B45B7CB-393D-4BB0-BEA1-531F49379839}" srcOrd="0" destOrd="0" presId="urn:microsoft.com/office/officeart/2005/8/layout/hList1"/>
    <dgm:cxn modelId="{6D72BFEC-80F2-4ADD-B6D2-101E0DFCCDFB}" type="presOf" srcId="{EF0846B8-DCD6-4D8C-ABC3-D914D28D4BA0}" destId="{C5DE30C8-6F80-4787-A1E6-64E3F4068159}" srcOrd="0" destOrd="0" presId="urn:microsoft.com/office/officeart/2005/8/layout/hList1"/>
    <dgm:cxn modelId="{6A7B2B9C-7777-4E65-A431-2B58D33D706E}" srcId="{33016FF1-4531-450D-A71F-0071B789E083}" destId="{37454D48-A228-41B1-9BB4-352AF26B5612}" srcOrd="2" destOrd="0" parTransId="{748F5F59-2128-440C-A618-2A65C29C3A6D}" sibTransId="{0E2B2623-0E5D-43A7-B880-40304ABA18CB}"/>
    <dgm:cxn modelId="{100F8548-4A27-4D1A-9E0F-F14756FF230A}" srcId="{F7F89143-ADCB-4171-8EE4-2CABE5774C7E}" destId="{BED59BE3-2E41-4BAF-9700-67CE34D09BAB}" srcOrd="0" destOrd="0" parTransId="{4C47E07D-371D-448A-93CD-D4A1D0AFF366}" sibTransId="{586738E6-DE90-4BC9-BD49-272A0E46A375}"/>
    <dgm:cxn modelId="{8E360CFB-E0D6-4E6A-8B50-019DDC16B7CA}" type="presOf" srcId="{6E564136-E4BD-4B16-BB9C-ECE440435507}" destId="{599364CC-9741-470C-8665-3664A92D8276}" srcOrd="0" destOrd="0" presId="urn:microsoft.com/office/officeart/2005/8/layout/hList1"/>
    <dgm:cxn modelId="{3B5A5616-7352-4308-989E-F7F36EB236D8}" type="presOf" srcId="{BB3BA588-4673-45E6-8DB5-C4DB0524C0C7}" destId="{E5DBD7AB-908C-449F-AA4C-8571DBCB6C60}" srcOrd="0" destOrd="0" presId="urn:microsoft.com/office/officeart/2005/8/layout/hList1"/>
    <dgm:cxn modelId="{F6F542E8-4C56-4590-A7E2-4A79DB5ADA10}" srcId="{37454D48-A228-41B1-9BB4-352AF26B5612}" destId="{9A6DD561-4D5F-4EE4-8F13-036BD363971D}" srcOrd="0" destOrd="0" parTransId="{F6A30AD0-3048-4C1F-B3B9-7D50A6B39DFB}" sibTransId="{A5529859-0DE1-46C9-8FB9-AF6DD59156CC}"/>
    <dgm:cxn modelId="{9702B5EF-0BDB-4A70-A680-5FCEDFE5B0A7}" srcId="{18A97182-5BDE-40D8-87FD-05CA79E4645B}" destId="{EF0846B8-DCD6-4D8C-ABC3-D914D28D4BA0}" srcOrd="0" destOrd="0" parTransId="{A209D000-C0BB-4075-9B93-E6EA4BA54BE1}" sibTransId="{667CC591-0C6B-49D0-AB3A-69C6CA35D4C1}"/>
    <dgm:cxn modelId="{DCCA2A3E-32E9-4E27-86B5-BA290196D8B2}" srcId="{33016FF1-4531-450D-A71F-0071B789E083}" destId="{A03947F0-A7E0-4B9C-9556-3FDEB192F7B3}" srcOrd="3" destOrd="0" parTransId="{875834C6-AB4A-412E-9D90-7CCA22AB7C6B}" sibTransId="{6FECE104-B504-4FD7-A66F-A4BAE7F7CD37}"/>
    <dgm:cxn modelId="{68831801-90FE-4B03-ADCE-9339A18ABA06}" type="presOf" srcId="{F7F89143-ADCB-4171-8EE4-2CABE5774C7E}" destId="{4629CC3C-E7C9-4DFA-B00D-838A97211236}" srcOrd="0" destOrd="0" presId="urn:microsoft.com/office/officeart/2005/8/layout/hList1"/>
    <dgm:cxn modelId="{8EA25E15-F1D7-4409-91F3-01FFF7660C05}" srcId="{A03947F0-A7E0-4B9C-9556-3FDEB192F7B3}" destId="{6E564136-E4BD-4B16-BB9C-ECE440435507}" srcOrd="0" destOrd="0" parTransId="{2DFAF023-B5AE-41BA-A4A3-42457BC1259E}" sibTransId="{68CBC556-2479-4ADC-ACB0-252B813188D4}"/>
    <dgm:cxn modelId="{BD80BDAB-E4E5-4C2A-8EAA-6E228A4A8DB5}" type="presParOf" srcId="{8317C4F6-195F-4F69-A046-61535C57F070}" destId="{B9884783-E131-4C6D-B728-5C5803AFA3FB}" srcOrd="0" destOrd="0" presId="urn:microsoft.com/office/officeart/2005/8/layout/hList1"/>
    <dgm:cxn modelId="{1B05149C-16C7-4241-ACE8-B37E583870EF}" type="presParOf" srcId="{B9884783-E131-4C6D-B728-5C5803AFA3FB}" destId="{D72BCA1A-88C1-4064-9B06-CAFEB7D2EADA}" srcOrd="0" destOrd="0" presId="urn:microsoft.com/office/officeart/2005/8/layout/hList1"/>
    <dgm:cxn modelId="{8B836A9C-0952-430A-B131-6C98CE675247}" type="presParOf" srcId="{B9884783-E131-4C6D-B728-5C5803AFA3FB}" destId="{C5DE30C8-6F80-4787-A1E6-64E3F4068159}" srcOrd="1" destOrd="0" presId="urn:microsoft.com/office/officeart/2005/8/layout/hList1"/>
    <dgm:cxn modelId="{5DB7C3E7-8C14-4029-A2D3-D78BE2C4F9BF}" type="presParOf" srcId="{8317C4F6-195F-4F69-A046-61535C57F070}" destId="{6F2B2021-187B-498E-AF88-81C2CBCBA963}" srcOrd="1" destOrd="0" presId="urn:microsoft.com/office/officeart/2005/8/layout/hList1"/>
    <dgm:cxn modelId="{CA781E13-631F-4F18-8E04-44707ED51EA3}" type="presParOf" srcId="{8317C4F6-195F-4F69-A046-61535C57F070}" destId="{21E8DF0A-790F-4A71-BE27-51CA2EC75D53}" srcOrd="2" destOrd="0" presId="urn:microsoft.com/office/officeart/2005/8/layout/hList1"/>
    <dgm:cxn modelId="{4BAE02C0-FD08-4EA0-B99C-75EF72900B8A}" type="presParOf" srcId="{21E8DF0A-790F-4A71-BE27-51CA2EC75D53}" destId="{4629CC3C-E7C9-4DFA-B00D-838A97211236}" srcOrd="0" destOrd="0" presId="urn:microsoft.com/office/officeart/2005/8/layout/hList1"/>
    <dgm:cxn modelId="{F3C21F6B-139D-49D1-8531-BDFC8C19D589}" type="presParOf" srcId="{21E8DF0A-790F-4A71-BE27-51CA2EC75D53}" destId="{AF4C7E1E-0491-4E88-8475-6DA2DE9880D0}" srcOrd="1" destOrd="0" presId="urn:microsoft.com/office/officeart/2005/8/layout/hList1"/>
    <dgm:cxn modelId="{E09CC2F4-C895-4755-832A-772D8A47B8B0}" type="presParOf" srcId="{8317C4F6-195F-4F69-A046-61535C57F070}" destId="{BAD1F824-558C-4857-A61A-37F2219307B8}" srcOrd="3" destOrd="0" presId="urn:microsoft.com/office/officeart/2005/8/layout/hList1"/>
    <dgm:cxn modelId="{35E8908A-233B-4D2A-9B56-50E713FAF77D}" type="presParOf" srcId="{8317C4F6-195F-4F69-A046-61535C57F070}" destId="{C0BCD0F2-E6C7-467C-9B6E-8941C1BC5395}" srcOrd="4" destOrd="0" presId="urn:microsoft.com/office/officeart/2005/8/layout/hList1"/>
    <dgm:cxn modelId="{2E5BC402-B7C4-4F67-8382-7BB64BDD0ADA}" type="presParOf" srcId="{C0BCD0F2-E6C7-467C-9B6E-8941C1BC5395}" destId="{5B45B7CB-393D-4BB0-BEA1-531F49379839}" srcOrd="0" destOrd="0" presId="urn:microsoft.com/office/officeart/2005/8/layout/hList1"/>
    <dgm:cxn modelId="{DCDEAB32-6935-4B9F-9FDE-3CF096FB01B3}" type="presParOf" srcId="{C0BCD0F2-E6C7-467C-9B6E-8941C1BC5395}" destId="{2A10B420-EFC5-4ABC-8354-E5510636CECA}" srcOrd="1" destOrd="0" presId="urn:microsoft.com/office/officeart/2005/8/layout/hList1"/>
    <dgm:cxn modelId="{EA65B5B7-FA9E-4BD1-862F-164CF9FAE66E}" type="presParOf" srcId="{8317C4F6-195F-4F69-A046-61535C57F070}" destId="{8F00868E-61AD-45FD-8376-AB16DBC91375}" srcOrd="5" destOrd="0" presId="urn:microsoft.com/office/officeart/2005/8/layout/hList1"/>
    <dgm:cxn modelId="{8BAF4244-06CA-4AFE-89DA-F9BFFA3CCE00}" type="presParOf" srcId="{8317C4F6-195F-4F69-A046-61535C57F070}" destId="{48A99F6A-202A-4AB2-8380-3458E1539F38}" srcOrd="6" destOrd="0" presId="urn:microsoft.com/office/officeart/2005/8/layout/hList1"/>
    <dgm:cxn modelId="{D2AE9D72-B423-4322-AA66-4414CD9A60F8}" type="presParOf" srcId="{48A99F6A-202A-4AB2-8380-3458E1539F38}" destId="{D5B09F0E-7024-43C6-B085-F153F923FDB8}" srcOrd="0" destOrd="0" presId="urn:microsoft.com/office/officeart/2005/8/layout/hList1"/>
    <dgm:cxn modelId="{CAA0158B-C3C5-4F73-835E-47E233B3794C}" type="presParOf" srcId="{48A99F6A-202A-4AB2-8380-3458E1539F38}" destId="{599364CC-9741-470C-8665-3664A92D8276}" srcOrd="1" destOrd="0" presId="urn:microsoft.com/office/officeart/2005/8/layout/hList1"/>
    <dgm:cxn modelId="{30A0810A-03C3-4439-88C7-9D6CB30FF50D}" type="presParOf" srcId="{8317C4F6-195F-4F69-A046-61535C57F070}" destId="{01D966AE-B223-4FC1-9674-C173B2AC61EB}" srcOrd="7" destOrd="0" presId="urn:microsoft.com/office/officeart/2005/8/layout/hList1"/>
    <dgm:cxn modelId="{EF0AD6C9-6D1B-41FB-89A6-00D6E534C8F8}" type="presParOf" srcId="{8317C4F6-195F-4F69-A046-61535C57F070}" destId="{85BBCF08-42E4-4779-98C2-DADEBE4896CA}" srcOrd="8" destOrd="0" presId="urn:microsoft.com/office/officeart/2005/8/layout/hList1"/>
    <dgm:cxn modelId="{C3E154CD-933F-42FE-A727-36993C562728}" type="presParOf" srcId="{85BBCF08-42E4-4779-98C2-DADEBE4896CA}" destId="{50C3678C-F930-4FC7-8264-58473627A9D7}" srcOrd="0" destOrd="0" presId="urn:microsoft.com/office/officeart/2005/8/layout/hList1"/>
    <dgm:cxn modelId="{067B0785-D8FA-4E67-8C27-E217A04FA4C0}" type="presParOf" srcId="{85BBCF08-42E4-4779-98C2-DADEBE4896CA}" destId="{E5DBD7AB-908C-449F-AA4C-8571DBCB6C6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D38F3-8E03-4E4D-B963-66DCAAE2117D}">
      <dsp:nvSpPr>
        <dsp:cNvPr id="0" name=""/>
        <dsp:cNvSpPr/>
      </dsp:nvSpPr>
      <dsp:spPr>
        <a:xfrm>
          <a:off x="0" y="0"/>
          <a:ext cx="1986359" cy="46980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Des </a:t>
          </a:r>
          <a:r>
            <a:rPr lang="en-CA" sz="1900" kern="1200" dirty="0" err="1" smtClean="0"/>
            <a:t>membres</a:t>
          </a:r>
          <a:r>
            <a:rPr lang="en-CA" sz="1900" kern="1200" dirty="0" smtClean="0"/>
            <a:t> des </a:t>
          </a:r>
          <a:r>
            <a:rPr lang="en-CA" sz="1900" kern="1200" dirty="0" err="1" smtClean="0"/>
            <a:t>caisses</a:t>
          </a:r>
          <a:r>
            <a:rPr lang="en-CA" sz="1900" kern="1200" dirty="0" smtClean="0"/>
            <a:t> de </a:t>
          </a:r>
          <a:r>
            <a:rPr lang="en-CA" sz="1900" kern="1200" dirty="0" err="1" smtClean="0"/>
            <a:t>crédit</a:t>
          </a:r>
          <a:r>
            <a:rPr lang="en-CA" sz="1900" kern="1200" dirty="0" smtClean="0"/>
            <a:t> </a:t>
          </a:r>
          <a:r>
            <a:rPr lang="en-CA" sz="1900" kern="1200" dirty="0" err="1" smtClean="0"/>
            <a:t>ont</a:t>
          </a:r>
          <a:r>
            <a:rPr lang="en-CA" sz="1900" kern="1200" dirty="0" smtClean="0"/>
            <a:t> 65 </a:t>
          </a:r>
          <a:r>
            <a:rPr lang="en-CA" sz="1900" kern="1200" dirty="0" err="1" smtClean="0"/>
            <a:t>ans</a:t>
          </a:r>
          <a:r>
            <a:rPr lang="en-CA" sz="1900" kern="1200" dirty="0" smtClean="0"/>
            <a:t> </a:t>
          </a:r>
          <a:r>
            <a:rPr lang="en-CA" sz="1900" kern="1200" dirty="0" err="1" smtClean="0"/>
            <a:t>ou</a:t>
          </a:r>
          <a:r>
            <a:rPr lang="en-CA" sz="1900" kern="1200" dirty="0" smtClean="0"/>
            <a:t> plus</a:t>
          </a:r>
          <a:endParaRPr lang="en-CA" sz="1900" kern="1200" dirty="0"/>
        </a:p>
      </dsp:txBody>
      <dsp:txXfrm>
        <a:off x="0" y="1879220"/>
        <a:ext cx="1986359" cy="1879220"/>
      </dsp:txXfrm>
    </dsp:sp>
    <dsp:sp modelId="{4D09FFD9-C33D-426E-8D24-8E1DAD9705AF}">
      <dsp:nvSpPr>
        <dsp:cNvPr id="0" name=""/>
        <dsp:cNvSpPr/>
      </dsp:nvSpPr>
      <dsp:spPr>
        <a:xfrm>
          <a:off x="212849" y="281883"/>
          <a:ext cx="1564450" cy="15644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3FD8E-80BB-4575-8410-E891FA761644}">
      <dsp:nvSpPr>
        <dsp:cNvPr id="0" name=""/>
        <dsp:cNvSpPr/>
      </dsp:nvSpPr>
      <dsp:spPr>
        <a:xfrm>
          <a:off x="2047845" y="0"/>
          <a:ext cx="1986359" cy="4698051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5ème </a:t>
          </a:r>
          <a:r>
            <a:rPr lang="en-CA" sz="1900" kern="1200" dirty="0" err="1" smtClean="0"/>
            <a:t>principe</a:t>
          </a:r>
          <a:r>
            <a:rPr lang="en-CA" sz="1900" kern="1200" dirty="0" smtClean="0"/>
            <a:t> </a:t>
          </a:r>
          <a:r>
            <a:rPr lang="en-CA" sz="1900" kern="1200" dirty="0" err="1" smtClean="0"/>
            <a:t>coopératif</a:t>
          </a:r>
          <a:r>
            <a:rPr lang="en-CA" sz="1900" kern="1200" dirty="0" smtClean="0"/>
            <a:t>: </a:t>
          </a:r>
          <a:r>
            <a:rPr lang="en-CA" sz="1900" kern="1200" dirty="0" err="1" smtClean="0"/>
            <a:t>l’éducation</a:t>
          </a:r>
          <a:r>
            <a:rPr lang="en-CA" sz="1900" kern="1200" dirty="0" smtClean="0"/>
            <a:t> de </a:t>
          </a:r>
          <a:r>
            <a:rPr lang="en-CA" sz="1900" kern="1200" dirty="0" err="1" smtClean="0"/>
            <a:t>nos</a:t>
          </a:r>
          <a:r>
            <a:rPr lang="en-CA" sz="1900" kern="1200" dirty="0" smtClean="0"/>
            <a:t> </a:t>
          </a:r>
          <a:r>
            <a:rPr lang="en-CA" sz="1900" kern="1200" dirty="0" err="1" smtClean="0"/>
            <a:t>membres</a:t>
          </a:r>
          <a:r>
            <a:rPr lang="en-CA" sz="1900" kern="1200" dirty="0" smtClean="0"/>
            <a:t> </a:t>
          </a:r>
          <a:endParaRPr lang="en-CA" sz="1900" kern="1200" dirty="0"/>
        </a:p>
      </dsp:txBody>
      <dsp:txXfrm>
        <a:off x="2047845" y="1879220"/>
        <a:ext cx="1986359" cy="1879220"/>
      </dsp:txXfrm>
    </dsp:sp>
    <dsp:sp modelId="{A7F42910-EB3B-49AF-9CF8-1D9F3A0EB4F8}">
      <dsp:nvSpPr>
        <dsp:cNvPr id="0" name=""/>
        <dsp:cNvSpPr/>
      </dsp:nvSpPr>
      <dsp:spPr>
        <a:xfrm>
          <a:off x="2258799" y="281883"/>
          <a:ext cx="1564450" cy="15644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D49EB-0615-45E3-9298-003D03C06BC1}">
      <dsp:nvSpPr>
        <dsp:cNvPr id="0" name=""/>
        <dsp:cNvSpPr/>
      </dsp:nvSpPr>
      <dsp:spPr>
        <a:xfrm>
          <a:off x="4093795" y="0"/>
          <a:ext cx="1986359" cy="4698051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7ème </a:t>
          </a:r>
          <a:r>
            <a:rPr lang="en-CA" sz="1900" kern="1200" dirty="0" err="1" smtClean="0"/>
            <a:t>principe</a:t>
          </a:r>
          <a:r>
            <a:rPr lang="en-CA" sz="1900" kern="1200" dirty="0" smtClean="0"/>
            <a:t> </a:t>
          </a:r>
          <a:r>
            <a:rPr lang="en-CA" sz="1900" kern="1200" dirty="0" err="1" smtClean="0"/>
            <a:t>coopératif</a:t>
          </a:r>
          <a:r>
            <a:rPr lang="en-CA" sz="1900" kern="1200" dirty="0" smtClean="0"/>
            <a:t>: Se </a:t>
          </a:r>
          <a:r>
            <a:rPr lang="en-CA" sz="1900" kern="1200" dirty="0" err="1" smtClean="0"/>
            <a:t>soucier</a:t>
          </a:r>
          <a:r>
            <a:rPr lang="en-CA" sz="1900" kern="1200" dirty="0" smtClean="0"/>
            <a:t> de la </a:t>
          </a:r>
          <a:r>
            <a:rPr lang="en-CA" sz="1900" kern="1200" dirty="0" err="1" smtClean="0"/>
            <a:t>communauté</a:t>
          </a:r>
          <a:r>
            <a:rPr lang="en-CA" sz="1900" kern="1200" dirty="0" smtClean="0"/>
            <a:t> </a:t>
          </a:r>
          <a:endParaRPr lang="en-CA" sz="1900" kern="1200" dirty="0"/>
        </a:p>
      </dsp:txBody>
      <dsp:txXfrm>
        <a:off x="4093795" y="1879220"/>
        <a:ext cx="1986359" cy="1879220"/>
      </dsp:txXfrm>
    </dsp:sp>
    <dsp:sp modelId="{AC3136E0-BA37-48E3-8DFF-C26E0C58C2E5}">
      <dsp:nvSpPr>
        <dsp:cNvPr id="0" name=""/>
        <dsp:cNvSpPr/>
      </dsp:nvSpPr>
      <dsp:spPr>
        <a:xfrm>
          <a:off x="4304749" y="281883"/>
          <a:ext cx="1564450" cy="156445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2FFA6-82AD-40D4-B0A2-7F99AB0BE2FE}">
      <dsp:nvSpPr>
        <dsp:cNvPr id="0" name=""/>
        <dsp:cNvSpPr/>
      </dsp:nvSpPr>
      <dsp:spPr>
        <a:xfrm>
          <a:off x="6141640" y="0"/>
          <a:ext cx="1986359" cy="469805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/>
          </a:r>
          <a:br>
            <a:rPr lang="en-CA" sz="1900" kern="1200" dirty="0" smtClean="0"/>
          </a:br>
          <a:r>
            <a:rPr lang="en-CA" sz="1900" kern="1200" dirty="0" smtClean="0"/>
            <a:t>3ème but: </a:t>
          </a:r>
          <a:r>
            <a:rPr lang="en-CA" sz="1900" i="1" kern="1200" dirty="0" err="1" smtClean="0"/>
            <a:t>Prévention</a:t>
          </a:r>
          <a:r>
            <a:rPr lang="en-CA" sz="1900" i="1" kern="1200" dirty="0" smtClean="0"/>
            <a:t> et protection </a:t>
          </a:r>
          <a:r>
            <a:rPr lang="en-CA" sz="1900" i="1" kern="1200" dirty="0" err="1" smtClean="0"/>
            <a:t>contre</a:t>
          </a:r>
          <a:r>
            <a:rPr lang="en-CA" sz="1900" i="1" kern="1200" dirty="0" smtClean="0"/>
            <a:t> la </a:t>
          </a:r>
          <a:r>
            <a:rPr lang="en-CA" sz="1900" i="1" kern="1200" dirty="0" err="1" smtClean="0"/>
            <a:t>fraude</a:t>
          </a:r>
          <a:r>
            <a:rPr lang="en-CA" sz="1900" i="1" kern="1200" dirty="0" smtClean="0"/>
            <a:t> et </a:t>
          </a:r>
          <a:r>
            <a:rPr lang="en-CA" sz="1900" i="1" kern="1200" dirty="0" err="1" smtClean="0"/>
            <a:t>l’abus</a:t>
          </a:r>
          <a:r>
            <a:rPr lang="en-CA" sz="1900" i="1" kern="1200" dirty="0" smtClean="0"/>
            <a:t> financier</a:t>
          </a:r>
          <a:endParaRPr lang="en-CA" sz="1900" i="1" kern="1200" dirty="0"/>
        </a:p>
      </dsp:txBody>
      <dsp:txXfrm>
        <a:off x="6141640" y="1879220"/>
        <a:ext cx="1986359" cy="1879220"/>
      </dsp:txXfrm>
    </dsp:sp>
    <dsp:sp modelId="{07323EB9-7730-433F-9115-247C3BDEF95B}">
      <dsp:nvSpPr>
        <dsp:cNvPr id="0" name=""/>
        <dsp:cNvSpPr/>
      </dsp:nvSpPr>
      <dsp:spPr>
        <a:xfrm>
          <a:off x="6350699" y="281883"/>
          <a:ext cx="1564450" cy="156445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B3568-CA69-4C97-907D-408BE34E54BD}">
      <dsp:nvSpPr>
        <dsp:cNvPr id="0" name=""/>
        <dsp:cNvSpPr/>
      </dsp:nvSpPr>
      <dsp:spPr>
        <a:xfrm>
          <a:off x="325119" y="3758440"/>
          <a:ext cx="7477760" cy="70470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BCA1A-88C1-4064-9B06-CAFEB7D2EADA}">
      <dsp:nvSpPr>
        <dsp:cNvPr id="0" name=""/>
        <dsp:cNvSpPr/>
      </dsp:nvSpPr>
      <dsp:spPr>
        <a:xfrm>
          <a:off x="5122" y="950642"/>
          <a:ext cx="1963459" cy="7853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Segoe UI Light" panose="020B0502040204020203" pitchFamily="34" charset="0"/>
            </a:rPr>
            <a:t>91.24%</a:t>
          </a:r>
          <a:endParaRPr lang="en-CA" sz="2800" b="1" kern="1200" dirty="0">
            <a:latin typeface="Segoe UI Light" panose="020B0502040204020203" pitchFamily="34" charset="0"/>
          </a:endParaRPr>
        </a:p>
      </dsp:txBody>
      <dsp:txXfrm>
        <a:off x="5122" y="950642"/>
        <a:ext cx="1963459" cy="785383"/>
      </dsp:txXfrm>
    </dsp:sp>
    <dsp:sp modelId="{C5DE30C8-6F80-4787-A1E6-64E3F4068159}">
      <dsp:nvSpPr>
        <dsp:cNvPr id="0" name=""/>
        <dsp:cNvSpPr/>
      </dsp:nvSpPr>
      <dsp:spPr>
        <a:xfrm>
          <a:off x="5122" y="1736026"/>
          <a:ext cx="1963459" cy="28548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Segoe UI Light" panose="020B0502040204020203" pitchFamily="34" charset="0"/>
            </a:rPr>
            <a:t>Acquiescent </a:t>
          </a:r>
          <a:r>
            <a:rPr lang="en-CA" sz="1600" kern="1200" dirty="0" err="1" smtClean="0">
              <a:latin typeface="Segoe UI Light" panose="020B0502040204020203" pitchFamily="34" charset="0"/>
            </a:rPr>
            <a:t>que</a:t>
          </a:r>
          <a:r>
            <a:rPr lang="en-CA" sz="1600" kern="1200" dirty="0" smtClean="0">
              <a:latin typeface="Segoe UI Light" panose="020B0502040204020203" pitchFamily="34" charset="0"/>
            </a:rPr>
            <a:t> le </a:t>
          </a:r>
          <a:r>
            <a:rPr lang="en-CA" sz="1600" kern="1200" dirty="0" err="1" smtClean="0">
              <a:latin typeface="Segoe UI Light" panose="020B0502040204020203" pitchFamily="34" charset="0"/>
            </a:rPr>
            <a:t>cours</a:t>
          </a:r>
          <a:r>
            <a:rPr lang="en-CA" sz="1600" kern="1200" dirty="0" smtClean="0">
              <a:latin typeface="Segoe UI Light" panose="020B0502040204020203" pitchFamily="34" charset="0"/>
            </a:rPr>
            <a:t> a </a:t>
          </a:r>
          <a:r>
            <a:rPr lang="en-CA" sz="1600" kern="1200" dirty="0" err="1" smtClean="0">
              <a:latin typeface="Segoe UI Light" panose="020B0502040204020203" pitchFamily="34" charset="0"/>
            </a:rPr>
            <a:t>amélioré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leur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smtClean="0">
              <a:latin typeface="Segoe UI Light" panose="020B0502040204020203" pitchFamily="34" charset="0"/>
            </a:rPr>
            <a:t>conscience et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compréhension</a:t>
          </a:r>
          <a:r>
            <a:rPr lang="en-CA" sz="1600" b="1" kern="1200" dirty="0" smtClean="0">
              <a:latin typeface="Segoe UI Light" panose="020B0502040204020203" pitchFamily="34" charset="0"/>
            </a:rPr>
            <a:t> de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l’abus</a:t>
          </a:r>
          <a:r>
            <a:rPr lang="en-CA" sz="1600" b="1" kern="1200" dirty="0" smtClean="0">
              <a:latin typeface="Segoe UI Light" panose="020B0502040204020203" pitchFamily="34" charset="0"/>
            </a:rPr>
            <a:t> financier des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a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înés</a:t>
          </a:r>
          <a:r>
            <a:rPr lang="en-CA" sz="1600" b="1" kern="1200" dirty="0" smtClean="0">
              <a:latin typeface="Segoe UI Light" panose="020B0502040204020203" pitchFamily="34" charset="0"/>
            </a:rPr>
            <a:t>.</a:t>
          </a:r>
          <a:endParaRPr lang="en-CA" sz="1600" b="1" kern="1200" dirty="0">
            <a:latin typeface="Segoe UI Light" panose="020B0502040204020203" pitchFamily="34" charset="0"/>
          </a:endParaRPr>
        </a:p>
      </dsp:txBody>
      <dsp:txXfrm>
        <a:off x="5122" y="1736026"/>
        <a:ext cx="1963459" cy="2854800"/>
      </dsp:txXfrm>
    </dsp:sp>
    <dsp:sp modelId="{4629CC3C-E7C9-4DFA-B00D-838A97211236}">
      <dsp:nvSpPr>
        <dsp:cNvPr id="0" name=""/>
        <dsp:cNvSpPr/>
      </dsp:nvSpPr>
      <dsp:spPr>
        <a:xfrm>
          <a:off x="2243466" y="950642"/>
          <a:ext cx="1963459" cy="785383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Segoe UI Light" panose="020B0502040204020203" pitchFamily="34" charset="0"/>
            </a:rPr>
            <a:t>91.83%</a:t>
          </a:r>
          <a:endParaRPr lang="en-CA" sz="2800" b="1" kern="1200" dirty="0">
            <a:latin typeface="Segoe UI Light" panose="020B0502040204020203" pitchFamily="34" charset="0"/>
          </a:endParaRPr>
        </a:p>
      </dsp:txBody>
      <dsp:txXfrm>
        <a:off x="2243466" y="950642"/>
        <a:ext cx="1963459" cy="785383"/>
      </dsp:txXfrm>
    </dsp:sp>
    <dsp:sp modelId="{AF4C7E1E-0491-4E88-8475-6DA2DE9880D0}">
      <dsp:nvSpPr>
        <dsp:cNvPr id="0" name=""/>
        <dsp:cNvSpPr/>
      </dsp:nvSpPr>
      <dsp:spPr>
        <a:xfrm>
          <a:off x="2243466" y="1736026"/>
          <a:ext cx="1963459" cy="2854800"/>
        </a:xfrm>
        <a:prstGeom prst="rect">
          <a:avLst/>
        </a:prstGeom>
        <a:solidFill>
          <a:schemeClr val="accent2">
            <a:tint val="40000"/>
            <a:alpha val="90000"/>
            <a:hueOff val="-212307"/>
            <a:satOff val="-18836"/>
            <a:lumOff val="-19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12307"/>
              <a:satOff val="-18836"/>
              <a:lumOff val="-1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Segoe UI Light" panose="020B0502040204020203" pitchFamily="34" charset="0"/>
            </a:rPr>
            <a:t>Acquiescent </a:t>
          </a:r>
          <a:r>
            <a:rPr lang="en-CA" sz="1600" kern="1200" dirty="0" err="1" smtClean="0">
              <a:latin typeface="Segoe UI Light" panose="020B0502040204020203" pitchFamily="34" charset="0"/>
            </a:rPr>
            <a:t>que</a:t>
          </a:r>
          <a:r>
            <a:rPr lang="en-CA" sz="1600" kern="1200" dirty="0" smtClean="0">
              <a:latin typeface="Segoe UI Light" panose="020B0502040204020203" pitchFamily="34" charset="0"/>
            </a:rPr>
            <a:t> le </a:t>
          </a:r>
          <a:r>
            <a:rPr lang="en-CA" sz="1600" kern="1200" dirty="0" err="1" smtClean="0">
              <a:latin typeface="Segoe UI Light" panose="020B0502040204020203" pitchFamily="34" charset="0"/>
            </a:rPr>
            <a:t>cours</a:t>
          </a:r>
          <a:r>
            <a:rPr lang="en-CA" sz="1600" kern="1200" dirty="0" smtClean="0">
              <a:latin typeface="Segoe UI Light" panose="020B0502040204020203" pitchFamily="34" charset="0"/>
            </a:rPr>
            <a:t> a </a:t>
          </a:r>
          <a:r>
            <a:rPr lang="en-CA" sz="1600" kern="1200" dirty="0" err="1" smtClean="0">
              <a:latin typeface="Segoe UI Light" panose="020B0502040204020203" pitchFamily="34" charset="0"/>
            </a:rPr>
            <a:t>amélioré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leur</a:t>
          </a:r>
          <a:r>
            <a:rPr lang="en-CA" sz="1600" b="1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compréhension</a:t>
          </a:r>
          <a:r>
            <a:rPr lang="en-CA" sz="1600" b="1" kern="1200" dirty="0" smtClean="0">
              <a:latin typeface="Segoe UI Light" panose="020B0502040204020203" pitchFamily="34" charset="0"/>
            </a:rPr>
            <a:t> du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r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ôle</a:t>
          </a:r>
          <a:r>
            <a:rPr lang="en-CA" sz="1600" b="1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qu’ils</a:t>
          </a:r>
          <a:r>
            <a:rPr lang="en-CA" sz="1600" b="1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jouent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dans</a:t>
          </a:r>
          <a:r>
            <a:rPr lang="en-CA" sz="1600" kern="1200" dirty="0" smtClean="0">
              <a:latin typeface="Segoe UI Light" panose="020B0502040204020203" pitchFamily="34" charset="0"/>
            </a:rPr>
            <a:t> la </a:t>
          </a:r>
          <a:r>
            <a:rPr lang="en-CA" sz="1600" kern="1200" dirty="0" err="1" smtClean="0">
              <a:latin typeface="Segoe UI Light" panose="020B0502040204020203" pitchFamily="34" charset="0"/>
            </a:rPr>
            <a:t>prévention</a:t>
          </a:r>
          <a:r>
            <a:rPr lang="en-CA" sz="1600" kern="1200" dirty="0" smtClean="0">
              <a:latin typeface="Segoe UI Light" panose="020B0502040204020203" pitchFamily="34" charset="0"/>
            </a:rPr>
            <a:t> de </a:t>
          </a:r>
          <a:r>
            <a:rPr lang="en-CA" sz="1600" kern="1200" dirty="0" err="1" smtClean="0">
              <a:latin typeface="Segoe UI Light" panose="020B0502040204020203" pitchFamily="34" charset="0"/>
            </a:rPr>
            <a:t>l’abus</a:t>
          </a:r>
          <a:r>
            <a:rPr lang="en-CA" sz="1600" kern="1200" dirty="0" smtClean="0">
              <a:latin typeface="Segoe UI Light" panose="020B0502040204020203" pitchFamily="34" charset="0"/>
            </a:rPr>
            <a:t> financier des </a:t>
          </a:r>
          <a:r>
            <a:rPr lang="en-CA" sz="1600" kern="1200" dirty="0" err="1" smtClean="0">
              <a:latin typeface="Segoe UI Light" panose="020B0502040204020203" pitchFamily="34" charset="0"/>
            </a:rPr>
            <a:t>aînés</a:t>
          </a:r>
          <a:r>
            <a:rPr lang="en-CA" sz="1600" kern="1200" dirty="0" smtClean="0">
              <a:latin typeface="Segoe UI Light" panose="020B0502040204020203" pitchFamily="34" charset="0"/>
            </a:rPr>
            <a:t>. </a:t>
          </a:r>
          <a:endParaRPr lang="en-CA" sz="1600" kern="1200" dirty="0">
            <a:latin typeface="Segoe UI Light" panose="020B0502040204020203" pitchFamily="34" charset="0"/>
          </a:endParaRPr>
        </a:p>
      </dsp:txBody>
      <dsp:txXfrm>
        <a:off x="2243466" y="1736026"/>
        <a:ext cx="1963459" cy="2854800"/>
      </dsp:txXfrm>
    </dsp:sp>
    <dsp:sp modelId="{5B45B7CB-393D-4BB0-BEA1-531F49379839}">
      <dsp:nvSpPr>
        <dsp:cNvPr id="0" name=""/>
        <dsp:cNvSpPr/>
      </dsp:nvSpPr>
      <dsp:spPr>
        <a:xfrm>
          <a:off x="4481810" y="950642"/>
          <a:ext cx="1963459" cy="78538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Segoe UI Light" panose="020B0502040204020203" pitchFamily="34" charset="0"/>
            </a:rPr>
            <a:t>89.35%</a:t>
          </a:r>
          <a:endParaRPr lang="en-CA" sz="2800" b="1" kern="1200" dirty="0">
            <a:latin typeface="Segoe UI Light" panose="020B0502040204020203" pitchFamily="34" charset="0"/>
          </a:endParaRPr>
        </a:p>
      </dsp:txBody>
      <dsp:txXfrm>
        <a:off x="4481810" y="950642"/>
        <a:ext cx="1963459" cy="785383"/>
      </dsp:txXfrm>
    </dsp:sp>
    <dsp:sp modelId="{2A10B420-EFC5-4ABC-8354-E5510636CECA}">
      <dsp:nvSpPr>
        <dsp:cNvPr id="0" name=""/>
        <dsp:cNvSpPr/>
      </dsp:nvSpPr>
      <dsp:spPr>
        <a:xfrm>
          <a:off x="4481810" y="1736026"/>
          <a:ext cx="1963459" cy="2854800"/>
        </a:xfrm>
        <a:prstGeom prst="rect">
          <a:avLst/>
        </a:prstGeom>
        <a:solidFill>
          <a:schemeClr val="accent2">
            <a:tint val="40000"/>
            <a:alpha val="90000"/>
            <a:hueOff val="-424614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4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Segoe UI Light" panose="020B0502040204020203" pitchFamily="34" charset="0"/>
            </a:rPr>
            <a:t>Acquiescent </a:t>
          </a:r>
          <a:r>
            <a:rPr lang="en-CA" sz="1600" kern="1200" dirty="0" err="1" smtClean="0">
              <a:latin typeface="Segoe UI Light" panose="020B0502040204020203" pitchFamily="34" charset="0"/>
            </a:rPr>
            <a:t>que</a:t>
          </a:r>
          <a:r>
            <a:rPr lang="en-CA" sz="1600" kern="1200" dirty="0" smtClean="0">
              <a:latin typeface="Segoe UI Light" panose="020B0502040204020203" pitchFamily="34" charset="0"/>
            </a:rPr>
            <a:t> le </a:t>
          </a:r>
          <a:r>
            <a:rPr lang="en-CA" sz="1600" kern="1200" dirty="0" err="1" smtClean="0">
              <a:latin typeface="Segoe UI Light" panose="020B0502040204020203" pitchFamily="34" charset="0"/>
            </a:rPr>
            <a:t>cours</a:t>
          </a:r>
          <a:r>
            <a:rPr lang="en-CA" sz="1600" kern="1200" dirty="0" smtClean="0">
              <a:latin typeface="Segoe UI Light" panose="020B0502040204020203" pitchFamily="34" charset="0"/>
            </a:rPr>
            <a:t> les a </a:t>
          </a:r>
          <a:r>
            <a:rPr lang="en-CA" sz="1600" kern="1200" dirty="0" err="1" smtClean="0">
              <a:latin typeface="Segoe UI Light" panose="020B0502040204020203" pitchFamily="34" charset="0"/>
            </a:rPr>
            <a:t>rendu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smtClean="0">
              <a:latin typeface="Segoe UI Light" panose="020B0502040204020203" pitchFamily="34" charset="0"/>
            </a:rPr>
            <a:t>plus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confiants</a:t>
          </a:r>
          <a:r>
            <a:rPr lang="en-CA" sz="1600" b="1" kern="1200" dirty="0" smtClean="0">
              <a:latin typeface="Segoe UI Light" panose="020B0502040204020203" pitchFamily="34" charset="0"/>
            </a:rPr>
            <a:t> pour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intervenir</a:t>
          </a:r>
          <a:r>
            <a:rPr lang="en-CA" sz="1600" b="1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si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ils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soupçonnent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quelque</a:t>
          </a:r>
          <a:r>
            <a:rPr lang="en-CA" sz="1600" kern="1200" dirty="0" smtClean="0">
              <a:latin typeface="Segoe UI Light" panose="020B0502040204020203" pitchFamily="34" charset="0"/>
            </a:rPr>
            <a:t> chose.</a:t>
          </a:r>
          <a:endParaRPr lang="en-CA" sz="1600" kern="1200" dirty="0">
            <a:latin typeface="Segoe UI Light" panose="020B0502040204020203" pitchFamily="34" charset="0"/>
          </a:endParaRPr>
        </a:p>
      </dsp:txBody>
      <dsp:txXfrm>
        <a:off x="4481810" y="1736026"/>
        <a:ext cx="1963459" cy="2854800"/>
      </dsp:txXfrm>
    </dsp:sp>
    <dsp:sp modelId="{D5B09F0E-7024-43C6-B085-F153F923FDB8}">
      <dsp:nvSpPr>
        <dsp:cNvPr id="0" name=""/>
        <dsp:cNvSpPr/>
      </dsp:nvSpPr>
      <dsp:spPr>
        <a:xfrm>
          <a:off x="6720154" y="950642"/>
          <a:ext cx="1963459" cy="785383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Segoe UI Light" panose="020B0502040204020203" pitchFamily="34" charset="0"/>
            </a:rPr>
            <a:t>89.85%</a:t>
          </a:r>
          <a:endParaRPr lang="en-CA" sz="2800" b="1" kern="1200" dirty="0">
            <a:latin typeface="Segoe UI Light" panose="020B0502040204020203" pitchFamily="34" charset="0"/>
          </a:endParaRPr>
        </a:p>
      </dsp:txBody>
      <dsp:txXfrm>
        <a:off x="6720154" y="950642"/>
        <a:ext cx="1963459" cy="785383"/>
      </dsp:txXfrm>
    </dsp:sp>
    <dsp:sp modelId="{599364CC-9741-470C-8665-3664A92D8276}">
      <dsp:nvSpPr>
        <dsp:cNvPr id="0" name=""/>
        <dsp:cNvSpPr/>
      </dsp:nvSpPr>
      <dsp:spPr>
        <a:xfrm>
          <a:off x="6720154" y="1736026"/>
          <a:ext cx="1963459" cy="2854800"/>
        </a:xfrm>
        <a:prstGeom prst="rect">
          <a:avLst/>
        </a:prstGeom>
        <a:solidFill>
          <a:schemeClr val="accent2">
            <a:tint val="40000"/>
            <a:alpha val="90000"/>
            <a:hueOff val="-636920"/>
            <a:satOff val="-56510"/>
            <a:lumOff val="-57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36920"/>
              <a:satOff val="-56510"/>
              <a:lumOff val="-5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Segoe UI Light" panose="020B0502040204020203" pitchFamily="34" charset="0"/>
            </a:rPr>
            <a:t>Acquiescent </a:t>
          </a:r>
          <a:r>
            <a:rPr lang="en-CA" sz="1600" kern="1200" dirty="0" err="1" smtClean="0">
              <a:latin typeface="Segoe UI Light" panose="020B0502040204020203" pitchFamily="34" charset="0"/>
            </a:rPr>
            <a:t>que</a:t>
          </a:r>
          <a:r>
            <a:rPr lang="en-CA" sz="1600" kern="1200" dirty="0" smtClean="0">
              <a:latin typeface="Segoe UI Light" panose="020B0502040204020203" pitchFamily="34" charset="0"/>
            </a:rPr>
            <a:t> le </a:t>
          </a:r>
          <a:r>
            <a:rPr lang="en-CA" sz="1600" kern="1200" dirty="0" err="1" smtClean="0">
              <a:latin typeface="Segoe UI Light" panose="020B0502040204020203" pitchFamily="34" charset="0"/>
            </a:rPr>
            <a:t>cours</a:t>
          </a:r>
          <a:r>
            <a:rPr lang="en-CA" sz="1600" kern="1200" dirty="0" smtClean="0">
              <a:latin typeface="Segoe UI Light" panose="020B0502040204020203" pitchFamily="34" charset="0"/>
            </a:rPr>
            <a:t> a </a:t>
          </a:r>
          <a:r>
            <a:rPr lang="en-CA" sz="1600" kern="1200" dirty="0" err="1" smtClean="0">
              <a:latin typeface="Segoe UI Light" panose="020B0502040204020203" pitchFamily="34" charset="0"/>
            </a:rPr>
            <a:t>amélioré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leur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compréhension</a:t>
          </a:r>
          <a:r>
            <a:rPr lang="en-CA" sz="1600" kern="1200" dirty="0" smtClean="0">
              <a:latin typeface="Segoe UI Light" panose="020B0502040204020203" pitchFamily="34" charset="0"/>
            </a:rPr>
            <a:t> des situations qui </a:t>
          </a:r>
          <a:r>
            <a:rPr lang="en-CA" sz="1600" kern="1200" dirty="0" err="1" smtClean="0">
              <a:latin typeface="Segoe UI Light" panose="020B0502040204020203" pitchFamily="34" charset="0"/>
            </a:rPr>
            <a:t>requièrent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br>
            <a:rPr lang="en-CA" sz="1600" kern="1200" dirty="0" smtClean="0">
              <a:latin typeface="Segoe UI Light" panose="020B0502040204020203" pitchFamily="34" charset="0"/>
            </a:rPr>
          </a:br>
          <a:r>
            <a:rPr lang="en-CA" sz="1600" b="1" kern="1200" dirty="0" err="1" smtClean="0">
              <a:latin typeface="Segoe UI Light" panose="020B0502040204020203" pitchFamily="34" charset="0"/>
            </a:rPr>
            <a:t>l’attention</a:t>
          </a:r>
          <a:r>
            <a:rPr lang="en-CA" sz="1600" b="1" kern="1200" dirty="0" smtClean="0">
              <a:latin typeface="Segoe UI Light" panose="020B0502040204020203" pitchFamily="34" charset="0"/>
            </a:rPr>
            <a:t> de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leur</a:t>
          </a:r>
          <a:r>
            <a:rPr lang="en-CA" sz="1600" b="1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supérieur</a:t>
          </a:r>
          <a:r>
            <a:rPr lang="en-CA" sz="1900" kern="1200" dirty="0" smtClean="0">
              <a:latin typeface="Segoe UI Light" panose="020B0502040204020203" pitchFamily="34" charset="0"/>
            </a:rPr>
            <a:t>.</a:t>
          </a:r>
          <a:endParaRPr lang="en-CA" sz="1900" kern="1200" dirty="0">
            <a:latin typeface="Segoe UI Light" panose="020B05020402040202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CA" sz="1900" kern="1200" dirty="0">
            <a:latin typeface="Segoe UI Light" panose="020B0502040204020203" pitchFamily="34" charset="0"/>
          </a:endParaRPr>
        </a:p>
      </dsp:txBody>
      <dsp:txXfrm>
        <a:off x="6720154" y="1736026"/>
        <a:ext cx="1963459" cy="2854800"/>
      </dsp:txXfrm>
    </dsp:sp>
    <dsp:sp modelId="{50C3678C-F930-4FC7-8264-58473627A9D7}">
      <dsp:nvSpPr>
        <dsp:cNvPr id="0" name=""/>
        <dsp:cNvSpPr/>
      </dsp:nvSpPr>
      <dsp:spPr>
        <a:xfrm>
          <a:off x="8958498" y="950642"/>
          <a:ext cx="1963459" cy="785383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800" b="1" kern="1200" dirty="0" smtClean="0">
              <a:latin typeface="Segoe UI Light" panose="020B0502040204020203" pitchFamily="34" charset="0"/>
            </a:rPr>
            <a:t>89.64%</a:t>
          </a:r>
          <a:endParaRPr lang="en-CA" sz="2800" b="1" kern="1200" dirty="0">
            <a:latin typeface="Segoe UI Light" panose="020B0502040204020203" pitchFamily="34" charset="0"/>
          </a:endParaRPr>
        </a:p>
      </dsp:txBody>
      <dsp:txXfrm>
        <a:off x="8958498" y="950642"/>
        <a:ext cx="1963459" cy="785383"/>
      </dsp:txXfrm>
    </dsp:sp>
    <dsp:sp modelId="{E5DBD7AB-908C-449F-AA4C-8571DBCB6C60}">
      <dsp:nvSpPr>
        <dsp:cNvPr id="0" name=""/>
        <dsp:cNvSpPr/>
      </dsp:nvSpPr>
      <dsp:spPr>
        <a:xfrm>
          <a:off x="8958498" y="1736026"/>
          <a:ext cx="1963459" cy="2854800"/>
        </a:xfrm>
        <a:prstGeom prst="rect">
          <a:avLst/>
        </a:prstGeom>
        <a:solidFill>
          <a:schemeClr val="accent2">
            <a:tint val="40000"/>
            <a:alpha val="90000"/>
            <a:hueOff val="-849227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7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>
              <a:latin typeface="Segoe UI Light" panose="020B0502040204020203" pitchFamily="34" charset="0"/>
            </a:rPr>
            <a:t>Acquiescent </a:t>
          </a:r>
          <a:r>
            <a:rPr lang="en-CA" sz="1600" kern="1200" dirty="0" err="1" smtClean="0">
              <a:latin typeface="Segoe UI Light" panose="020B0502040204020203" pitchFamily="34" charset="0"/>
            </a:rPr>
            <a:t>que</a:t>
          </a:r>
          <a:r>
            <a:rPr lang="en-CA" sz="1600" kern="1200" dirty="0" smtClean="0">
              <a:latin typeface="Segoe UI Light" panose="020B0502040204020203" pitchFamily="34" charset="0"/>
            </a:rPr>
            <a:t> le </a:t>
          </a:r>
          <a:r>
            <a:rPr lang="en-CA" sz="1600" kern="1200" dirty="0" err="1" smtClean="0">
              <a:latin typeface="Segoe UI Light" panose="020B0502040204020203" pitchFamily="34" charset="0"/>
            </a:rPr>
            <a:t>cours</a:t>
          </a:r>
          <a:r>
            <a:rPr lang="en-CA" sz="1600" kern="1200" dirty="0" smtClean="0">
              <a:latin typeface="Segoe UI Light" panose="020B0502040204020203" pitchFamily="34" charset="0"/>
            </a:rPr>
            <a:t> a </a:t>
          </a:r>
          <a:r>
            <a:rPr lang="en-CA" sz="1600" kern="1200" dirty="0" err="1" smtClean="0">
              <a:latin typeface="Segoe UI Light" panose="020B0502040204020203" pitchFamily="34" charset="0"/>
            </a:rPr>
            <a:t>amélioré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err="1" smtClean="0">
              <a:latin typeface="Segoe UI Light" panose="020B0502040204020203" pitchFamily="34" charset="0"/>
            </a:rPr>
            <a:t>leur</a:t>
          </a:r>
          <a:r>
            <a:rPr lang="en-CA" sz="1600" kern="1200" dirty="0" smtClean="0">
              <a:latin typeface="Segoe UI Light" panose="020B0502040204020203" pitchFamily="34" charset="0"/>
            </a:rPr>
            <a:t>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capacité</a:t>
          </a:r>
          <a:r>
            <a:rPr lang="en-CA" sz="1600" b="1" kern="1200" dirty="0" smtClean="0">
              <a:latin typeface="Segoe UI Light" panose="020B0502040204020203" pitchFamily="34" charset="0"/>
            </a:rPr>
            <a:t> de </a:t>
          </a:r>
          <a:r>
            <a:rPr lang="en-CA" sz="1600" b="1" kern="1200" dirty="0" err="1" smtClean="0">
              <a:latin typeface="Segoe UI Light" panose="020B0502040204020203" pitchFamily="34" charset="0"/>
            </a:rPr>
            <a:t>réponse</a:t>
          </a:r>
          <a:r>
            <a:rPr lang="en-CA" sz="1600" b="1" kern="1200" dirty="0" smtClean="0">
              <a:latin typeface="Segoe UI Light" panose="020B0502040204020203" pitchFamily="34" charset="0"/>
            </a:rPr>
            <a:t> </a:t>
          </a:r>
          <a:r>
            <a:rPr lang="en-CA" sz="1600" kern="1200" dirty="0" smtClean="0">
              <a:latin typeface="Segoe UI Light" panose="020B0502040204020203" pitchFamily="34" charset="0"/>
            </a:rPr>
            <a:t>gr</a:t>
          </a:r>
          <a:r>
            <a:rPr lang="en-CA" sz="1600" kern="1200" dirty="0" smtClean="0">
              <a:latin typeface="Segoe UI Light" panose="020B0502040204020203" pitchFamily="34" charset="0"/>
            </a:rPr>
            <a:t>âce </a:t>
          </a:r>
          <a:r>
            <a:rPr lang="en-CA" sz="1600" kern="1200" dirty="0" err="1" smtClean="0">
              <a:latin typeface="Segoe UI Light" panose="020B0502040204020203" pitchFamily="34" charset="0"/>
            </a:rPr>
            <a:t>à</a:t>
          </a:r>
          <a:r>
            <a:rPr lang="en-CA" sz="1600" kern="1200" dirty="0" smtClean="0">
              <a:latin typeface="Segoe UI Light" panose="020B0502040204020203" pitchFamily="34" charset="0"/>
            </a:rPr>
            <a:t> des solutions </a:t>
          </a:r>
          <a:r>
            <a:rPr lang="en-CA" sz="1600" kern="1200" dirty="0" err="1" smtClean="0">
              <a:latin typeface="Segoe UI Light" panose="020B0502040204020203" pitchFamily="34" charset="0"/>
            </a:rPr>
            <a:t>appropriées</a:t>
          </a:r>
          <a:r>
            <a:rPr lang="en-CA" sz="1600" kern="1200" dirty="0" smtClean="0">
              <a:latin typeface="Segoe UI Light" panose="020B0502040204020203" pitchFamily="34" charset="0"/>
            </a:rPr>
            <a:t>.</a:t>
          </a:r>
          <a:endParaRPr lang="en-CA" sz="1600" kern="1200" dirty="0">
            <a:latin typeface="Segoe UI Light" panose="020B0502040204020203" pitchFamily="34" charset="0"/>
          </a:endParaRPr>
        </a:p>
      </dsp:txBody>
      <dsp:txXfrm>
        <a:off x="8958498" y="1736026"/>
        <a:ext cx="1963459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125D-5420-4D76-AAE0-37E22C676669}" type="datetimeFigureOut">
              <a:rPr lang="en-CA" smtClean="0"/>
              <a:t>15-10-29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CFF5E-91B4-4A1C-972C-FCD082B2CE1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3168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8F54E5-2442-4BA8-A49D-9AF002AEC443}" type="datetimeFigureOut">
              <a:rPr lang="en-CA" smtClean="0"/>
              <a:t>15-10-29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ED4A4B-ED19-4814-A5D0-4AD1A2001C4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969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2663" indent="-172663">
              <a:buFont typeface="Arial" panose="020B0604020202020204" pitchFamily="34" charset="0"/>
              <a:buChar char="•"/>
            </a:pPr>
            <a:r>
              <a:rPr lang="en-CA" b="0" dirty="0" err="1" smtClean="0"/>
              <a:t>Règles</a:t>
            </a:r>
            <a:r>
              <a:rPr lang="en-CA" b="0" baseline="0" dirty="0" smtClean="0"/>
              <a:t> de base</a:t>
            </a:r>
            <a:endParaRPr lang="en-CA" b="0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9EA6C-1DF7-4D73-A147-7D3C28269D0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85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Kate Martin: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Les </a:t>
            </a:r>
            <a:r>
              <a:rPr lang="en-CA" dirty="0" err="1" smtClean="0"/>
              <a:t>procurations</a:t>
            </a:r>
            <a:r>
              <a:rPr lang="en-CA" dirty="0" smtClean="0"/>
              <a:t> et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comptes</a:t>
            </a:r>
            <a:r>
              <a:rPr lang="en-CA" baseline="0" dirty="0" smtClean="0"/>
              <a:t> joints </a:t>
            </a:r>
            <a:r>
              <a:rPr lang="en-CA" baseline="0" dirty="0" err="1" smtClean="0"/>
              <a:t>sont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outils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créés</a:t>
            </a:r>
            <a:r>
              <a:rPr lang="en-CA" baseline="0" dirty="0" smtClean="0"/>
              <a:t> pour aider les </a:t>
            </a:r>
            <a:r>
              <a:rPr lang="en-CA" baseline="0" dirty="0" err="1" smtClean="0"/>
              <a:t>personnes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âgées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proches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gérer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affaires. Bien </a:t>
            </a:r>
            <a:r>
              <a:rPr lang="en-CA" baseline="0" dirty="0" err="1" smtClean="0"/>
              <a:t>qu’étant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outils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utiles</a:t>
            </a:r>
            <a:r>
              <a:rPr lang="en-CA" baseline="0" dirty="0" smtClean="0"/>
              <a:t>, les </a:t>
            </a:r>
            <a:r>
              <a:rPr lang="en-CA" baseline="0" dirty="0" err="1" smtClean="0"/>
              <a:t>scénarios</a:t>
            </a:r>
            <a:r>
              <a:rPr lang="en-CA" baseline="0" dirty="0" smtClean="0"/>
              <a:t> le plus </a:t>
            </a:r>
            <a:r>
              <a:rPr lang="en-CA" baseline="0" dirty="0" err="1" smtClean="0"/>
              <a:t>souvent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associés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 </a:t>
            </a:r>
            <a:r>
              <a:rPr lang="en-CA" baseline="0" dirty="0" err="1" smtClean="0"/>
              <a:t>sont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reliés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de procuration et aux </a:t>
            </a:r>
            <a:r>
              <a:rPr lang="en-CA" baseline="0" dirty="0" err="1" smtClean="0"/>
              <a:t>comptes</a:t>
            </a:r>
            <a:r>
              <a:rPr lang="en-CA" baseline="0" dirty="0" smtClean="0"/>
              <a:t> joints</a:t>
            </a:r>
            <a:r>
              <a:rPr lang="en-CA" dirty="0" smtClean="0"/>
              <a:t>.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err="1" smtClean="0"/>
              <a:t>Formes</a:t>
            </a:r>
            <a:r>
              <a:rPr lang="en-CA" b="1" dirty="0" smtClean="0"/>
              <a:t> communes</a:t>
            </a:r>
            <a:r>
              <a:rPr lang="en-CA" b="1" baseline="0" dirty="0" smtClean="0"/>
              <a:t> </a:t>
            </a:r>
            <a:r>
              <a:rPr lang="en-CA" b="1" baseline="0" dirty="0" err="1" smtClean="0"/>
              <a:t>d’abus</a:t>
            </a:r>
            <a:r>
              <a:rPr lang="en-CA" b="1" baseline="0" dirty="0" smtClean="0"/>
              <a:t> financier:</a:t>
            </a:r>
            <a:endParaRPr lang="en-CA" b="1" dirty="0" smtClean="0"/>
          </a:p>
          <a:p>
            <a:pPr marL="174708" marR="0" lvl="2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 err="1" smtClean="0">
                <a:latin typeface="Segoe UI Light" panose="020B0502040204020203" pitchFamily="34" charset="0"/>
              </a:rPr>
              <a:t>Détournement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vol</a:t>
            </a:r>
            <a:r>
              <a:rPr lang="en-CA" sz="2800" dirty="0" smtClean="0">
                <a:latin typeface="Segoe UI Light" panose="020B0502040204020203" pitchFamily="34" charset="0"/>
              </a:rPr>
              <a:t> des finances d’un </a:t>
            </a:r>
            <a:r>
              <a:rPr lang="en-CA" sz="2800" dirty="0" err="1" smtClean="0">
                <a:latin typeface="Segoe UI Light" panose="020B0502040204020203" pitchFamily="34" charset="0"/>
              </a:rPr>
              <a:t>aîné</a:t>
            </a:r>
            <a:r>
              <a:rPr lang="en-CA" sz="2800" dirty="0" smtClean="0">
                <a:latin typeface="Segoe UI Light" panose="020B0502040204020203" pitchFamily="34" charset="0"/>
              </a:rPr>
              <a:t> (</a:t>
            </a:r>
            <a:r>
              <a:rPr lang="en-CA" sz="2800" dirty="0" err="1" smtClean="0">
                <a:latin typeface="Segoe UI Light" panose="020B0502040204020203" pitchFamily="34" charset="0"/>
              </a:rPr>
              <a:t>souvent</a:t>
            </a:r>
            <a:r>
              <a:rPr lang="en-CA" sz="2800" dirty="0" smtClean="0">
                <a:latin typeface="Segoe UI Light" panose="020B0502040204020203" pitchFamily="34" charset="0"/>
              </a:rPr>
              <a:t> par un </a:t>
            </a:r>
            <a:r>
              <a:rPr lang="en-CA" sz="2800" dirty="0" err="1" smtClean="0">
                <a:latin typeface="Segoe UI Light" panose="020B0502040204020203" pitchFamily="34" charset="0"/>
              </a:rPr>
              <a:t>compte</a:t>
            </a:r>
            <a:r>
              <a:rPr lang="en-CA" sz="2800" dirty="0" smtClean="0">
                <a:latin typeface="Segoe UI Light" panose="020B0502040204020203" pitchFamily="34" charset="0"/>
              </a:rPr>
              <a:t> joint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</a:t>
            </a:r>
            <a:r>
              <a:rPr lang="en-CA" sz="2800" baseline="0" dirty="0" err="1" smtClean="0">
                <a:latin typeface="Segoe UI Light" panose="020B0502040204020203" pitchFamily="34" charset="0"/>
              </a:rPr>
              <a:t>l’usage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</a:t>
            </a:r>
            <a:r>
              <a:rPr lang="en-CA" sz="2800" baseline="0" dirty="0" err="1" smtClean="0">
                <a:latin typeface="Segoe UI Light" panose="020B0502040204020203" pitchFamily="34" charset="0"/>
              </a:rPr>
              <a:t>inapproprié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</a:t>
            </a:r>
            <a:r>
              <a:rPr lang="en-CA" sz="2800" baseline="0" dirty="0" err="1" smtClean="0">
                <a:latin typeface="Segoe UI Light" panose="020B0502040204020203" pitchFamily="34" charset="0"/>
              </a:rPr>
              <a:t>d’une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procuration)</a:t>
            </a:r>
            <a:endParaRPr lang="en-CA" sz="2800" dirty="0" smtClean="0">
              <a:latin typeface="Segoe UI Light" panose="020B0502040204020203" pitchFamily="34" charset="0"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200" dirty="0" err="1" smtClean="0">
                <a:latin typeface="Segoe UI Light" panose="020B0502040204020203" pitchFamily="34" charset="0"/>
              </a:rPr>
              <a:t>Prendre</a:t>
            </a:r>
            <a:r>
              <a:rPr lang="en-CA" sz="1200" dirty="0" smtClean="0">
                <a:latin typeface="Segoe UI Light" panose="020B0502040204020203" pitchFamily="34" charset="0"/>
              </a:rPr>
              <a:t> de </a:t>
            </a:r>
            <a:r>
              <a:rPr lang="en-CA" sz="1200" dirty="0" err="1" smtClean="0">
                <a:latin typeface="Segoe UI Light" panose="020B0502040204020203" pitchFamily="34" charset="0"/>
              </a:rPr>
              <a:t>l’argent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baseline="0" dirty="0" err="1" smtClean="0">
                <a:latin typeface="Segoe UI Light" panose="020B0502040204020203" pitchFamily="34" charset="0"/>
              </a:rPr>
              <a:t>ou</a:t>
            </a:r>
            <a:r>
              <a:rPr lang="en-CA" sz="1200" baseline="0" dirty="0" smtClean="0">
                <a:latin typeface="Segoe UI Light" panose="020B0502040204020203" pitchFamily="34" charset="0"/>
              </a:rPr>
              <a:t> </a:t>
            </a:r>
            <a:r>
              <a:rPr lang="en-CA" sz="1200" baseline="0" dirty="0" err="1" smtClean="0">
                <a:latin typeface="Segoe UI Light" panose="020B0502040204020203" pitchFamily="34" charset="0"/>
              </a:rPr>
              <a:t>encaisser</a:t>
            </a:r>
            <a:r>
              <a:rPr lang="en-CA" sz="1200" baseline="0" dirty="0" smtClean="0">
                <a:latin typeface="Segoe UI Light" panose="020B0502040204020203" pitchFamily="34" charset="0"/>
              </a:rPr>
              <a:t> un </a:t>
            </a:r>
            <a:r>
              <a:rPr lang="en-CA" sz="1200" baseline="0" dirty="0" err="1" smtClean="0">
                <a:latin typeface="Segoe UI Light" panose="020B0502040204020203" pitchFamily="34" charset="0"/>
              </a:rPr>
              <a:t>chèque</a:t>
            </a:r>
            <a:r>
              <a:rPr lang="en-CA" sz="1200" baseline="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smtClean="0">
                <a:latin typeface="Segoe UI Light" panose="020B0502040204020203" pitchFamily="34" charset="0"/>
              </a:rPr>
              <a:t>sans permission</a:t>
            </a:r>
            <a:r>
              <a:rPr lang="en-CA" sz="1200" baseline="0" dirty="0" smtClean="0">
                <a:latin typeface="Segoe UI Light" panose="020B0502040204020203" pitchFamily="34" charset="0"/>
              </a:rPr>
              <a:t> </a:t>
            </a:r>
          </a:p>
          <a:p>
            <a:pPr marL="174708" marR="0" lvl="2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 smtClean="0">
                <a:latin typeface="Segoe UI Light" panose="020B0502040204020203" pitchFamily="34" charset="0"/>
              </a:rPr>
              <a:t>Forger </a:t>
            </a:r>
            <a:r>
              <a:rPr lang="en-CA" sz="2800" dirty="0" err="1" smtClean="0">
                <a:latin typeface="Segoe UI Light" panose="020B0502040204020203" pitchFamily="34" charset="0"/>
              </a:rPr>
              <a:t>une</a:t>
            </a:r>
            <a:r>
              <a:rPr lang="en-CA" sz="2800" dirty="0" smtClean="0">
                <a:latin typeface="Segoe UI Light" panose="020B0502040204020203" pitchFamily="34" charset="0"/>
              </a:rPr>
              <a:t> signature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altérer</a:t>
            </a:r>
            <a:r>
              <a:rPr lang="en-CA" sz="2800" dirty="0" smtClean="0">
                <a:latin typeface="Segoe UI Light" panose="020B0502040204020203" pitchFamily="34" charset="0"/>
              </a:rPr>
              <a:t> des documents pour </a:t>
            </a:r>
            <a:r>
              <a:rPr lang="en-CA" sz="2800" dirty="0" err="1" smtClean="0">
                <a:latin typeface="Segoe UI Light" panose="020B0502040204020203" pitchFamily="34" charset="0"/>
              </a:rPr>
              <a:t>accéder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à</a:t>
            </a:r>
            <a:r>
              <a:rPr lang="en-CA" sz="2800" dirty="0" smtClean="0">
                <a:latin typeface="Segoe UI Light" panose="020B0502040204020203" pitchFamily="34" charset="0"/>
              </a:rPr>
              <a:t> des </a:t>
            </a:r>
            <a:r>
              <a:rPr lang="en-CA" sz="2800" dirty="0" err="1" smtClean="0">
                <a:latin typeface="Segoe UI Light" panose="020B0502040204020203" pitchFamily="34" charset="0"/>
              </a:rPr>
              <a:t>actifs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sz="1200" dirty="0" smtClean="0">
                <a:latin typeface="Segoe UI Light" panose="020B0502040204020203" pitchFamily="34" charset="0"/>
              </a:rPr>
              <a:t>“</a:t>
            </a:r>
            <a:r>
              <a:rPr lang="en-CA" sz="1200" dirty="0" err="1" smtClean="0">
                <a:latin typeface="Segoe UI Light" panose="020B0502040204020203" pitchFamily="34" charset="0"/>
              </a:rPr>
              <a:t>Cadeaux</a:t>
            </a:r>
            <a:r>
              <a:rPr lang="en-CA" sz="1200" dirty="0" smtClean="0">
                <a:latin typeface="Segoe UI Light" panose="020B0502040204020203" pitchFamily="34" charset="0"/>
              </a:rPr>
              <a:t>” </a:t>
            </a:r>
            <a:r>
              <a:rPr lang="en-CA" sz="1200" dirty="0" err="1" smtClean="0">
                <a:latin typeface="Segoe UI Light" panose="020B0502040204020203" pitchFamily="34" charset="0"/>
              </a:rPr>
              <a:t>faits</a:t>
            </a:r>
            <a:r>
              <a:rPr lang="en-CA" sz="1200" dirty="0" smtClean="0">
                <a:latin typeface="Segoe UI Light" panose="020B0502040204020203" pitchFamily="34" charset="0"/>
              </a:rPr>
              <a:t> sous </a:t>
            </a:r>
            <a:r>
              <a:rPr lang="en-CA" sz="1200" dirty="0" err="1" smtClean="0">
                <a:latin typeface="Segoe UI Light" panose="020B0502040204020203" pitchFamily="34" charset="0"/>
              </a:rPr>
              <a:t>coercition</a:t>
            </a:r>
            <a:r>
              <a:rPr lang="en-CA" sz="1200" baseline="0" dirty="0" smtClean="0">
                <a:latin typeface="Segoe UI Light" panose="020B0502040204020203" pitchFamily="34" charset="0"/>
              </a:rPr>
              <a:t> </a:t>
            </a:r>
            <a:r>
              <a:rPr lang="en-CA" sz="1200" baseline="0" dirty="0" err="1" smtClean="0">
                <a:latin typeface="Segoe UI Light" panose="020B0502040204020203" pitchFamily="34" charset="0"/>
              </a:rPr>
              <a:t>ou</a:t>
            </a:r>
            <a:r>
              <a:rPr lang="en-CA" sz="1200" baseline="0" dirty="0" smtClean="0">
                <a:latin typeface="Segoe UI Light" panose="020B0502040204020203" pitchFamily="34" charset="0"/>
              </a:rPr>
              <a:t> sous menace</a:t>
            </a:r>
            <a:endParaRPr lang="en-CA" dirty="0" smtClean="0"/>
          </a:p>
          <a:p>
            <a:pPr marL="174708" marR="0" lvl="2" indent="-17470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2800" dirty="0" smtClean="0">
                <a:latin typeface="Segoe UI Light" panose="020B0502040204020203" pitchFamily="34" charset="0"/>
              </a:rPr>
              <a:t>Duper, insister,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forcer la </a:t>
            </a:r>
            <a:r>
              <a:rPr lang="en-CA" sz="2800" dirty="0" err="1" smtClean="0">
                <a:latin typeface="Segoe UI Light" panose="020B0502040204020203" pitchFamily="34" charset="0"/>
              </a:rPr>
              <a:t>personne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à</a:t>
            </a:r>
            <a:r>
              <a:rPr lang="en-CA" sz="2800" dirty="0" smtClean="0">
                <a:latin typeface="Segoe UI Light" panose="020B0502040204020203" pitchFamily="34" charset="0"/>
              </a:rPr>
              <a:t> changer son testament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tout </a:t>
            </a:r>
            <a:r>
              <a:rPr lang="en-CA" sz="2800" dirty="0" err="1" smtClean="0">
                <a:latin typeface="Segoe UI Light" panose="020B0502040204020203" pitchFamily="34" charset="0"/>
              </a:rPr>
              <a:t>autre</a:t>
            </a:r>
            <a:r>
              <a:rPr lang="en-CA" sz="2800" dirty="0" smtClean="0">
                <a:latin typeface="Segoe UI Light" panose="020B0502040204020203" pitchFamily="34" charset="0"/>
              </a:rPr>
              <a:t> document </a:t>
            </a:r>
            <a:r>
              <a:rPr lang="en-CA" sz="2800" dirty="0" err="1" smtClean="0">
                <a:latin typeface="Segoe UI Light" panose="020B0502040204020203" pitchFamily="34" charset="0"/>
              </a:rPr>
              <a:t>officiel</a:t>
            </a:r>
            <a:r>
              <a:rPr lang="en-CA" sz="2800" dirty="0" smtClean="0">
                <a:latin typeface="Segoe UI Light" panose="020B0502040204020203" pitchFamily="34" charset="0"/>
              </a:rPr>
              <a:t> qui </a:t>
            </a:r>
            <a:r>
              <a:rPr lang="en-CA" sz="2800" dirty="0" err="1" smtClean="0">
                <a:latin typeface="Segoe UI Light" panose="020B0502040204020203" pitchFamily="34" charset="0"/>
              </a:rPr>
              <a:t>transfère</a:t>
            </a:r>
            <a:r>
              <a:rPr lang="en-CA" sz="2800" dirty="0" smtClean="0">
                <a:latin typeface="Segoe UI Light" panose="020B0502040204020203" pitchFamily="34" charset="0"/>
              </a:rPr>
              <a:t> la </a:t>
            </a:r>
            <a:r>
              <a:rPr lang="en-CA" sz="2800" dirty="0" err="1" smtClean="0">
                <a:latin typeface="Segoe UI Light" panose="020B0502040204020203" pitchFamily="34" charset="0"/>
              </a:rPr>
              <a:t>propriété</a:t>
            </a:r>
            <a:r>
              <a:rPr lang="en-CA" sz="2800" dirty="0" smtClean="0">
                <a:latin typeface="Segoe UI Light" panose="020B0502040204020203" pitchFamily="34" charset="0"/>
              </a:rPr>
              <a:t> d’un </a:t>
            </a:r>
            <a:r>
              <a:rPr lang="en-CA" sz="2800" dirty="0" err="1" smtClean="0">
                <a:latin typeface="Segoe UI Light" panose="020B0502040204020203" pitchFamily="34" charset="0"/>
              </a:rPr>
              <a:t>a</a:t>
            </a:r>
            <a:r>
              <a:rPr lang="en-CA" sz="2800" dirty="0" err="1" smtClean="0">
                <a:latin typeface="Segoe UI Light" panose="020B0502040204020203" pitchFamily="34" charset="0"/>
              </a:rPr>
              <a:t>îné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les engage </a:t>
            </a:r>
            <a:r>
              <a:rPr lang="en-CA" sz="2800" dirty="0" err="1" smtClean="0">
                <a:latin typeface="Segoe UI Light" panose="020B0502040204020203" pitchFamily="34" charset="0"/>
              </a:rPr>
              <a:t>à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quelque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chose qui ne </a:t>
            </a:r>
            <a:r>
              <a:rPr lang="en-CA" sz="2800" baseline="0" dirty="0" err="1" smtClean="0">
                <a:latin typeface="Segoe UI Light" panose="020B0502040204020203" pitchFamily="34" charset="0"/>
              </a:rPr>
              <a:t>leur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</a:t>
            </a:r>
            <a:r>
              <a:rPr lang="en-CA" sz="2800" baseline="0" dirty="0" err="1" smtClean="0">
                <a:latin typeface="Segoe UI Light" panose="020B0502040204020203" pitchFamily="34" charset="0"/>
              </a:rPr>
              <a:t>est</a:t>
            </a:r>
            <a:r>
              <a:rPr lang="en-CA" sz="2800" baseline="0" dirty="0" smtClean="0">
                <a:latin typeface="Segoe UI Light" panose="020B0502040204020203" pitchFamily="34" charset="0"/>
              </a:rPr>
              <a:t> pas </a:t>
            </a:r>
            <a:r>
              <a:rPr lang="en-CA" sz="2800" baseline="0" dirty="0" err="1" smtClean="0">
                <a:latin typeface="Segoe UI Light" panose="020B0502040204020203" pitchFamily="34" charset="0"/>
              </a:rPr>
              <a:t>bénéfique</a:t>
            </a:r>
            <a:endParaRPr lang="en-CA" sz="2800" dirty="0" smtClean="0">
              <a:latin typeface="Segoe UI Light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CA" b="1" dirty="0" err="1" smtClean="0"/>
              <a:t>Comme</a:t>
            </a:r>
            <a:r>
              <a:rPr lang="en-CA" b="1" dirty="0" smtClean="0"/>
              <a:t>:</a:t>
            </a:r>
            <a:endParaRPr lang="en-CA" b="1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Forcer un </a:t>
            </a:r>
            <a:r>
              <a:rPr lang="en-CA" dirty="0" err="1" smtClean="0"/>
              <a:t>a</a:t>
            </a:r>
            <a:r>
              <a:rPr lang="en-CA" dirty="0" err="1" smtClean="0"/>
              <a:t>îné</a:t>
            </a:r>
            <a:r>
              <a:rPr lang="en-CA" dirty="0" smtClean="0"/>
              <a:t> </a:t>
            </a:r>
            <a:r>
              <a:rPr lang="en-CA" dirty="0" err="1" smtClean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prendre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hypothèque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il</a:t>
            </a:r>
            <a:r>
              <a:rPr lang="en-CA" baseline="0" dirty="0" smtClean="0"/>
              <a:t> </a:t>
            </a:r>
            <a:r>
              <a:rPr lang="en-CA" baseline="0" dirty="0" err="1" smtClean="0"/>
              <a:t>n’a</a:t>
            </a:r>
            <a:r>
              <a:rPr lang="en-CA" baseline="0" dirty="0" smtClean="0"/>
              <a:t> pas </a:t>
            </a:r>
            <a:r>
              <a:rPr lang="en-CA" baseline="0" dirty="0" err="1" smtClean="0"/>
              <a:t>besoin</a:t>
            </a:r>
            <a:r>
              <a:rPr lang="en-CA" baseline="0" dirty="0" smtClean="0"/>
              <a:t> et don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les recettes vont à quelqu’un d’autre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fr-FR" baseline="0" dirty="0" smtClean="0"/>
              <a:t>Forcer un aîné à se porter garant pour un prêt qui profite à quelqu’un d’autre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fr-FR" baseline="0" dirty="0" smtClean="0"/>
              <a:t>Forcer un aîné à donner de l’argent ou à établir un chèque à quelqu’un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err="1" smtClean="0"/>
              <a:t>Partager</a:t>
            </a:r>
            <a:r>
              <a:rPr lang="en-CA" baseline="0" dirty="0" smtClean="0"/>
              <a:t> la </a:t>
            </a:r>
            <a:r>
              <a:rPr lang="en-CA" baseline="0" dirty="0" err="1" smtClean="0"/>
              <a:t>maison</a:t>
            </a:r>
            <a:r>
              <a:rPr lang="en-CA" baseline="0" dirty="0" smtClean="0"/>
              <a:t> d’un </a:t>
            </a:r>
            <a:r>
              <a:rPr lang="en-CA" baseline="0" dirty="0" err="1" smtClean="0"/>
              <a:t>a</a:t>
            </a:r>
            <a:r>
              <a:rPr lang="en-CA" baseline="0" dirty="0" err="1" smtClean="0"/>
              <a:t>îné</a:t>
            </a:r>
            <a:r>
              <a:rPr lang="en-CA" baseline="0" dirty="0" smtClean="0"/>
              <a:t> sans payer </a:t>
            </a:r>
            <a:r>
              <a:rPr lang="en-CA" baseline="0" dirty="0" err="1" smtClean="0"/>
              <a:t>une</a:t>
            </a:r>
            <a:r>
              <a:rPr lang="en-CA" baseline="0" dirty="0" smtClean="0"/>
              <a:t> part des </a:t>
            </a:r>
            <a:r>
              <a:rPr lang="en-CA" baseline="0" dirty="0" err="1" smtClean="0"/>
              <a:t>frais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même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lorsqu’il</a:t>
            </a:r>
            <a:r>
              <a:rPr lang="en-CA" baseline="0" dirty="0" smtClean="0"/>
              <a:t>/</a:t>
            </a:r>
            <a:r>
              <a:rPr lang="en-CA" baseline="0" dirty="0" err="1" smtClean="0"/>
              <a:t>elle</a:t>
            </a:r>
            <a:r>
              <a:rPr lang="en-CA" baseline="0" dirty="0" smtClean="0"/>
              <a:t> le </a:t>
            </a:r>
            <a:r>
              <a:rPr lang="en-CA" baseline="0" dirty="0" err="1" smtClean="0"/>
              <a:t>demande</a:t>
            </a:r>
            <a:r>
              <a:rPr lang="en-CA" baseline="0" dirty="0" smtClean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baseline="0" dirty="0" smtClean="0"/>
              <a:t>Ne pas </a:t>
            </a:r>
            <a:r>
              <a:rPr lang="en-CA" baseline="0" dirty="0" err="1" smtClean="0"/>
              <a:t>rembourser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l’argent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prêté</a:t>
            </a:r>
            <a:r>
              <a:rPr lang="en-CA" baseline="0" dirty="0" smtClean="0"/>
              <a:t> par un </a:t>
            </a:r>
            <a:r>
              <a:rPr lang="en-CA" baseline="0" dirty="0" err="1" smtClean="0"/>
              <a:t>aîné</a:t>
            </a:r>
            <a:r>
              <a:rPr lang="en-CA" baseline="0" dirty="0" smtClean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baseline="0" dirty="0" err="1" smtClean="0"/>
              <a:t>Mariage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prédateur</a:t>
            </a:r>
            <a:r>
              <a:rPr lang="en-CA" baseline="0" dirty="0" smtClean="0"/>
              <a:t>: </a:t>
            </a:r>
            <a:r>
              <a:rPr lang="en-CA" baseline="0" dirty="0" err="1" smtClean="0"/>
              <a:t>une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personne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âgée</a:t>
            </a:r>
            <a:r>
              <a:rPr lang="en-CA" baseline="0" dirty="0" smtClean="0"/>
              <a:t>  </a:t>
            </a:r>
            <a:r>
              <a:rPr lang="en-CA" baseline="0" dirty="0" err="1" smtClean="0"/>
              <a:t>ou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capacité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limitée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subit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pressions</a:t>
            </a:r>
            <a:r>
              <a:rPr lang="en-CA" baseline="0" dirty="0" smtClean="0"/>
              <a:t> pour se  </a:t>
            </a:r>
            <a:r>
              <a:rPr lang="en-CA" baseline="0" dirty="0" err="1" smtClean="0"/>
              <a:t>marier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uniquement</a:t>
            </a:r>
            <a:r>
              <a:rPr lang="en-CA" baseline="0" dirty="0" smtClean="0"/>
              <a:t> pour des raisons </a:t>
            </a:r>
            <a:r>
              <a:rPr lang="en-CA" baseline="0" dirty="0" err="1" smtClean="0"/>
              <a:t>financières</a:t>
            </a:r>
            <a:r>
              <a:rPr lang="en-CA" baseline="0" dirty="0" smtClean="0"/>
              <a:t>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410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pPr defTabSz="931774">
              <a:defRPr/>
            </a:pPr>
            <a:r>
              <a:rPr lang="en-US" b="1" dirty="0"/>
              <a:t>Kate Martin:  </a:t>
            </a:r>
          </a:p>
          <a:p>
            <a:pPr defTabSz="931774">
              <a:defRPr/>
            </a:pPr>
            <a:endParaRPr lang="en-US" b="1" dirty="0"/>
          </a:p>
          <a:p>
            <a:pPr defTabSz="931774">
              <a:defRPr/>
            </a:pPr>
            <a:r>
              <a:rPr lang="en-US" dirty="0" err="1" smtClean="0"/>
              <a:t>L’abus</a:t>
            </a:r>
            <a:r>
              <a:rPr lang="en-US" dirty="0" smtClean="0"/>
              <a:t> financier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particulièrement</a:t>
            </a:r>
            <a:r>
              <a:rPr lang="en-US" dirty="0" smtClean="0"/>
              <a:t> important car 25.6</a:t>
            </a:r>
            <a:r>
              <a:rPr lang="en-US" baseline="0" dirty="0" smtClean="0"/>
              <a:t>% de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65 </a:t>
            </a:r>
            <a:r>
              <a:rPr lang="en-US" baseline="0" dirty="0" err="1" smtClean="0"/>
              <a:t>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plus.</a:t>
            </a:r>
            <a:br>
              <a:rPr lang="en-US" baseline="0" dirty="0" smtClean="0"/>
            </a:br>
            <a:endParaRPr lang="en-US" dirty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  <a:p>
            <a:pPr defTabSz="931774">
              <a:defRPr/>
            </a:pP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La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question a un impact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sur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un segment encore plus grand des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membres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des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caisses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crédit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: 47.1% de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nos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membres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sont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soit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à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la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retraite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ou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proches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l’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âge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la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retraite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/>
            </a:r>
            <a:b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</a:br>
            <a:endParaRPr lang="en-US" dirty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  <a:p>
            <a:pPr defTabSz="931774">
              <a:defRPr/>
            </a:pP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C’est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aussi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une</a:t>
            </a:r>
            <a:r>
              <a:rPr lang="en-US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question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sensibilisation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qui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affecte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le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système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entier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: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problème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peut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baseline="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tous</a:t>
            </a:r>
            <a: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nous affecter un jour</a:t>
            </a:r>
            <a:br>
              <a:rPr lang="en-US" baseline="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</a:br>
            <a:endParaRPr lang="en-US" dirty="0"/>
          </a:p>
          <a:p>
            <a:pPr defTabSz="931774">
              <a:defRPr/>
            </a:pPr>
            <a:r>
              <a:rPr lang="en-US" dirty="0" smtClean="0"/>
              <a:t>Nous </a:t>
            </a:r>
            <a:r>
              <a:rPr lang="en-US" dirty="0" err="1" smtClean="0"/>
              <a:t>inquiéter</a:t>
            </a:r>
            <a:r>
              <a:rPr lang="en-US" dirty="0" smtClean="0"/>
              <a:t> du </a:t>
            </a:r>
            <a:r>
              <a:rPr lang="en-US" dirty="0" err="1" smtClean="0"/>
              <a:t>bien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être</a:t>
            </a:r>
            <a:r>
              <a:rPr lang="en-US" baseline="0" dirty="0" smtClean="0"/>
              <a:t> financier de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membres</a:t>
            </a:r>
            <a:r>
              <a:rPr lang="en-US" baseline="0" dirty="0" smtClean="0"/>
              <a:t> fait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l’expérience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caisse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crédit</a:t>
            </a:r>
            <a:r>
              <a:rPr lang="en-US" baseline="0" dirty="0" smtClean="0"/>
              <a:t>.</a:t>
            </a:r>
            <a:endParaRPr lang="en-US" dirty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b="1" dirty="0" err="1" smtClean="0"/>
              <a:t>Éducation</a:t>
            </a:r>
            <a:r>
              <a:rPr lang="en-US" b="1" dirty="0" smtClean="0"/>
              <a:t> de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nos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membres</a:t>
            </a:r>
            <a:r>
              <a:rPr lang="en-US" b="1" dirty="0" smtClean="0"/>
              <a:t>:  </a:t>
            </a:r>
            <a:r>
              <a:rPr lang="en-CA" dirty="0" smtClean="0"/>
              <a:t>En </a:t>
            </a:r>
            <a:r>
              <a:rPr lang="en-CA" dirty="0" err="1" smtClean="0"/>
              <a:t>tant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</a:t>
            </a:r>
            <a:r>
              <a:rPr lang="en-CA" dirty="0" err="1" smtClean="0"/>
              <a:t>coopératives</a:t>
            </a:r>
            <a:r>
              <a:rPr lang="en-CA" dirty="0" smtClean="0"/>
              <a:t>, les </a:t>
            </a:r>
            <a:r>
              <a:rPr lang="en-CA" dirty="0" err="1" smtClean="0"/>
              <a:t>caisses</a:t>
            </a:r>
            <a:r>
              <a:rPr lang="en-CA" dirty="0" smtClean="0"/>
              <a:t> de </a:t>
            </a:r>
            <a:r>
              <a:rPr lang="en-CA" dirty="0" err="1" smtClean="0"/>
              <a:t>crédit</a:t>
            </a:r>
            <a:r>
              <a:rPr lang="en-CA" dirty="0" smtClean="0"/>
              <a:t> </a:t>
            </a:r>
            <a:r>
              <a:rPr lang="en-CA" dirty="0" err="1" smtClean="0"/>
              <a:t>répondent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7 </a:t>
            </a:r>
            <a:r>
              <a:rPr lang="en-CA" baseline="0" dirty="0" err="1" smtClean="0"/>
              <a:t>principes</a:t>
            </a:r>
            <a:r>
              <a:rPr lang="en-CA" baseline="0" dirty="0" smtClean="0"/>
              <a:t> du </a:t>
            </a:r>
            <a:r>
              <a:rPr lang="en-CA" baseline="0" dirty="0" err="1" smtClean="0"/>
              <a:t>mouvement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coopératif</a:t>
            </a:r>
            <a:r>
              <a:rPr lang="en-CA" baseline="0" dirty="0" smtClean="0"/>
              <a:t> international, qui </a:t>
            </a:r>
            <a:r>
              <a:rPr lang="en-CA" baseline="0" dirty="0" err="1" smtClean="0"/>
              <a:t>influencent</a:t>
            </a:r>
            <a:r>
              <a:rPr lang="en-CA" baseline="0" dirty="0" smtClean="0"/>
              <a:t> les </a:t>
            </a:r>
            <a:r>
              <a:rPr lang="en-CA" baseline="0" dirty="0" err="1" smtClean="0"/>
              <a:t>valeurs</a:t>
            </a:r>
            <a:r>
              <a:rPr lang="en-CA" baseline="0" dirty="0" smtClean="0"/>
              <a:t>, la </a:t>
            </a:r>
            <a:r>
              <a:rPr lang="en-CA" baseline="0" dirty="0" err="1" smtClean="0"/>
              <a:t>gouvernance</a:t>
            </a:r>
            <a:r>
              <a:rPr lang="en-CA" baseline="0" dirty="0" smtClean="0"/>
              <a:t>, la culture et les </a:t>
            </a:r>
            <a:r>
              <a:rPr lang="en-CA" baseline="0" dirty="0" err="1" smtClean="0"/>
              <a:t>décisions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d’affaires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au Canada et </a:t>
            </a:r>
            <a:r>
              <a:rPr lang="en-CA" baseline="0" dirty="0" err="1" smtClean="0"/>
              <a:t>dans</a:t>
            </a:r>
            <a:r>
              <a:rPr lang="en-CA" baseline="0" dirty="0" smtClean="0"/>
              <a:t> le monde.</a:t>
            </a:r>
            <a:br>
              <a:rPr lang="en-CA" baseline="0" dirty="0" smtClean="0"/>
            </a:br>
            <a:endParaRPr lang="en-CA" dirty="0"/>
          </a:p>
          <a:p>
            <a:pPr defTabSz="931774">
              <a:defRPr/>
            </a:pPr>
            <a:r>
              <a:rPr lang="en-CA" dirty="0" err="1" smtClean="0"/>
              <a:t>L’un</a:t>
            </a:r>
            <a:r>
              <a:rPr lang="en-CA" dirty="0" smtClean="0"/>
              <a:t> de </a:t>
            </a:r>
            <a:r>
              <a:rPr lang="en-CA" dirty="0" err="1" smtClean="0"/>
              <a:t>ces</a:t>
            </a:r>
            <a:r>
              <a:rPr lang="en-CA" dirty="0" smtClean="0"/>
              <a:t> </a:t>
            </a:r>
            <a:r>
              <a:rPr lang="en-CA" dirty="0" err="1" smtClean="0"/>
              <a:t>principes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établit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que</a:t>
            </a:r>
            <a:r>
              <a:rPr lang="en-CA" baseline="0" dirty="0" smtClean="0"/>
              <a:t> les </a:t>
            </a:r>
            <a:r>
              <a:rPr lang="en-CA" baseline="0" dirty="0" err="1" smtClean="0"/>
              <a:t>coopératives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doivent</a:t>
            </a:r>
            <a:r>
              <a:rPr lang="en-CA" baseline="0" dirty="0" smtClean="0"/>
              <a:t> essayer de procurer “</a:t>
            </a:r>
            <a:r>
              <a:rPr lang="en-CA" baseline="0" dirty="0" err="1" smtClean="0"/>
              <a:t>éducation</a:t>
            </a:r>
            <a:r>
              <a:rPr lang="en-CA" baseline="0" dirty="0" smtClean="0"/>
              <a:t>, formation et </a:t>
            </a:r>
            <a:r>
              <a:rPr lang="en-CA" baseline="0" dirty="0" err="1" smtClean="0"/>
              <a:t>informations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membres</a:t>
            </a:r>
            <a:r>
              <a:rPr lang="en-CA" baseline="0" dirty="0" smtClean="0"/>
              <a:t>.”</a:t>
            </a:r>
            <a:endParaRPr lang="en-CA" dirty="0"/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 smtClean="0"/>
              <a:t>Notre </a:t>
            </a:r>
            <a:r>
              <a:rPr lang="en-CA" dirty="0" err="1" smtClean="0"/>
              <a:t>cours</a:t>
            </a:r>
            <a:r>
              <a:rPr lang="en-CA" dirty="0" smtClean="0"/>
              <a:t> </a:t>
            </a:r>
            <a:r>
              <a:rPr lang="en-CA" dirty="0" err="1" smtClean="0"/>
              <a:t>persiste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dans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cette</a:t>
            </a:r>
            <a:r>
              <a:rPr lang="en-CA" baseline="0" dirty="0" smtClean="0"/>
              <a:t> tradition de procurer </a:t>
            </a:r>
            <a:r>
              <a:rPr lang="en-CA" baseline="0" dirty="0" err="1" smtClean="0"/>
              <a:t>éducation</a:t>
            </a:r>
            <a:r>
              <a:rPr lang="en-CA" baseline="0" dirty="0" smtClean="0"/>
              <a:t>, formation et </a:t>
            </a:r>
            <a:r>
              <a:rPr lang="en-CA" baseline="0" dirty="0" err="1" smtClean="0"/>
              <a:t>informations</a:t>
            </a:r>
            <a:r>
              <a:rPr lang="en-CA" baseline="0" dirty="0" smtClean="0"/>
              <a:t> pour </a:t>
            </a:r>
            <a:r>
              <a:rPr lang="en-CA" baseline="0" dirty="0" err="1" smtClean="0"/>
              <a:t>mieux</a:t>
            </a:r>
            <a:r>
              <a:rPr lang="en-CA" baseline="0" dirty="0" smtClean="0"/>
              <a:t> faire face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financier. </a:t>
            </a:r>
            <a:br>
              <a:rPr lang="en-CA" baseline="0" dirty="0" smtClean="0"/>
            </a:br>
            <a:endParaRPr lang="en-CA" baseline="0" dirty="0" smtClean="0"/>
          </a:p>
          <a:p>
            <a:pPr defTabSz="931774">
              <a:defRPr/>
            </a:pPr>
            <a:r>
              <a:rPr lang="en-CA" baseline="0" dirty="0" smtClean="0"/>
              <a:t>Les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honoré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principe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durant</a:t>
            </a:r>
            <a:r>
              <a:rPr lang="en-CA" baseline="0" dirty="0" smtClean="0"/>
              <a:t> le </a:t>
            </a:r>
            <a:r>
              <a:rPr lang="en-CA" baseline="0" dirty="0" err="1" smtClean="0"/>
              <a:t>mois</a:t>
            </a:r>
            <a:r>
              <a:rPr lang="en-CA" baseline="0" dirty="0" smtClean="0"/>
              <a:t> de la </a:t>
            </a:r>
            <a:r>
              <a:rPr lang="en-CA" baseline="0" dirty="0" err="1" smtClean="0"/>
              <a:t>littératie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financière</a:t>
            </a:r>
            <a:r>
              <a:rPr lang="en-CA" baseline="0" dirty="0" smtClean="0"/>
              <a:t> en </a:t>
            </a:r>
            <a:r>
              <a:rPr lang="en-CA" baseline="0" dirty="0" err="1" smtClean="0"/>
              <a:t>offrant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variété</a:t>
            </a:r>
            <a:r>
              <a:rPr lang="en-CA" baseline="0" dirty="0" smtClean="0"/>
              <a:t> de programmes </a:t>
            </a:r>
            <a:r>
              <a:rPr lang="en-CA" baseline="0" dirty="0" err="1" smtClean="0"/>
              <a:t>d’éducation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financière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membres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Ceux</a:t>
            </a:r>
            <a:r>
              <a:rPr lang="en-CA" baseline="0" dirty="0" smtClean="0"/>
              <a:t>-ci </a:t>
            </a:r>
            <a:r>
              <a:rPr lang="en-CA" baseline="0" dirty="0" err="1" smtClean="0"/>
              <a:t>avaient</a:t>
            </a:r>
            <a:r>
              <a:rPr lang="en-CA" baseline="0" dirty="0" smtClean="0"/>
              <a:t> pour but de les aider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faire les </a:t>
            </a:r>
            <a:r>
              <a:rPr lang="en-CA" baseline="0" dirty="0" err="1" smtClean="0"/>
              <a:t>bons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choix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faire face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défis</a:t>
            </a:r>
            <a:r>
              <a:rPr lang="en-CA" baseline="0" dirty="0" smtClean="0"/>
              <a:t> financiers et </a:t>
            </a:r>
            <a:r>
              <a:rPr lang="en-CA" baseline="0" dirty="0" err="1" smtClean="0"/>
              <a:t>responsabilités</a:t>
            </a:r>
            <a:r>
              <a:rPr lang="en-CA" baseline="0" dirty="0" smtClean="0"/>
              <a:t>. </a:t>
            </a:r>
            <a:endParaRPr lang="en-CA" dirty="0"/>
          </a:p>
          <a:p>
            <a:pPr defTabSz="931774">
              <a:defRPr/>
            </a:pPr>
            <a:r>
              <a:rPr lang="en-CA" b="0" dirty="0"/>
              <a:t/>
            </a:r>
            <a:br>
              <a:rPr lang="en-CA" b="0" dirty="0"/>
            </a:br>
            <a:r>
              <a:rPr lang="en-CA" b="1" dirty="0" smtClean="0"/>
              <a:t>Souci pour la</a:t>
            </a:r>
            <a:r>
              <a:rPr lang="en-CA" b="1" baseline="0" dirty="0" smtClean="0"/>
              <a:t> </a:t>
            </a:r>
            <a:r>
              <a:rPr lang="en-CA" b="1" baseline="0" dirty="0" err="1" smtClean="0"/>
              <a:t>communauté</a:t>
            </a:r>
            <a:r>
              <a:rPr lang="en-CA" b="1" dirty="0" smtClean="0"/>
              <a:t>:</a:t>
            </a:r>
            <a:r>
              <a:rPr lang="en-CA" b="1" baseline="0" dirty="0" smtClean="0"/>
              <a:t> </a:t>
            </a:r>
            <a:r>
              <a:rPr lang="en-CA" b="0" dirty="0" smtClean="0"/>
              <a:t>Les </a:t>
            </a:r>
            <a:r>
              <a:rPr lang="en-CA" b="0" dirty="0" err="1" smtClean="0"/>
              <a:t>caisses</a:t>
            </a:r>
            <a:r>
              <a:rPr lang="en-CA" b="0" baseline="0" dirty="0" smtClean="0"/>
              <a:t> de </a:t>
            </a:r>
            <a:r>
              <a:rPr lang="en-CA" b="0" baseline="0" dirty="0" err="1" smtClean="0"/>
              <a:t>crédit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contribuent</a:t>
            </a:r>
            <a:r>
              <a:rPr lang="en-CA" b="0" baseline="0" dirty="0" smtClean="0"/>
              <a:t> de </a:t>
            </a:r>
            <a:r>
              <a:rPr lang="en-CA" b="0" baseline="0" dirty="0" err="1" smtClean="0"/>
              <a:t>façon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vitale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à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l’économie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canadienne</a:t>
            </a:r>
            <a:r>
              <a:rPr lang="en-CA" b="0" baseline="0" dirty="0" smtClean="0"/>
              <a:t>, </a:t>
            </a:r>
            <a:r>
              <a:rPr lang="en-CA" b="0" baseline="0" dirty="0" err="1" smtClean="0"/>
              <a:t>procurant</a:t>
            </a:r>
            <a:r>
              <a:rPr lang="en-CA" b="0" baseline="0" dirty="0" smtClean="0"/>
              <a:t> des services </a:t>
            </a:r>
            <a:r>
              <a:rPr lang="en-CA" b="0" baseline="0" dirty="0" err="1" smtClean="0"/>
              <a:t>à</a:t>
            </a:r>
            <a:r>
              <a:rPr lang="en-CA" b="0" baseline="0" dirty="0" smtClean="0"/>
              <a:t> plus de 5.3 millions de </a:t>
            </a:r>
            <a:r>
              <a:rPr lang="en-CA" b="0" baseline="0" dirty="0" err="1" smtClean="0"/>
              <a:t>canadiens</a:t>
            </a:r>
            <a:r>
              <a:rPr lang="en-CA" b="0" baseline="0" dirty="0" smtClean="0"/>
              <a:t> et </a:t>
            </a:r>
            <a:r>
              <a:rPr lang="en-CA" b="0" baseline="0" dirty="0" err="1" smtClean="0"/>
              <a:t>injectant</a:t>
            </a:r>
            <a:r>
              <a:rPr lang="en-CA" b="0" baseline="0" dirty="0" smtClean="0"/>
              <a:t> des milliards </a:t>
            </a:r>
            <a:r>
              <a:rPr lang="en-CA" b="0" baseline="0" dirty="0" err="1" smtClean="0"/>
              <a:t>dans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l’économie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canadienne</a:t>
            </a:r>
            <a:r>
              <a:rPr lang="en-CA" b="0" baseline="0" dirty="0" smtClean="0"/>
              <a:t>. Nous </a:t>
            </a:r>
            <a:r>
              <a:rPr lang="en-CA" b="0" baseline="0" dirty="0" err="1" smtClean="0"/>
              <a:t>sommes</a:t>
            </a:r>
            <a:r>
              <a:rPr lang="en-CA" b="0" baseline="0" dirty="0" smtClean="0"/>
              <a:t> le </a:t>
            </a:r>
            <a:r>
              <a:rPr lang="en-CA" b="0" baseline="0" dirty="0" err="1" smtClean="0"/>
              <a:t>deuxième</a:t>
            </a:r>
            <a:r>
              <a:rPr lang="en-CA" b="0" baseline="0" dirty="0" smtClean="0"/>
              <a:t> plus grand </a:t>
            </a:r>
            <a:r>
              <a:rPr lang="en-CA" b="0" baseline="0" dirty="0" err="1" smtClean="0"/>
              <a:t>pr</a:t>
            </a:r>
            <a:r>
              <a:rPr lang="en-CA" b="0" baseline="0" dirty="0" err="1" smtClean="0"/>
              <a:t>êteur</a:t>
            </a:r>
            <a:r>
              <a:rPr lang="en-CA" b="0" baseline="0" dirty="0" smtClean="0"/>
              <a:t> aux petites et </a:t>
            </a:r>
            <a:r>
              <a:rPr lang="en-CA" b="0" baseline="0" dirty="0" err="1" smtClean="0"/>
              <a:t>moyennes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entreprises</a:t>
            </a:r>
            <a:r>
              <a:rPr lang="en-CA" b="0" baseline="0" dirty="0" smtClean="0"/>
              <a:t> (après la </a:t>
            </a:r>
            <a:r>
              <a:rPr lang="en-CA" b="0" baseline="0" dirty="0" err="1" smtClean="0"/>
              <a:t>Banque</a:t>
            </a:r>
            <a:r>
              <a:rPr lang="en-CA" b="0" baseline="0" dirty="0" smtClean="0"/>
              <a:t> Royale du Canada qui </a:t>
            </a:r>
            <a:r>
              <a:rPr lang="en-CA" b="0" baseline="0" dirty="0" err="1" smtClean="0"/>
              <a:t>est</a:t>
            </a:r>
            <a:r>
              <a:rPr lang="en-CA" b="0" baseline="0" dirty="0" smtClean="0"/>
              <a:t> beaucoup plus large)</a:t>
            </a:r>
            <a:br>
              <a:rPr lang="en-CA" b="0" baseline="0" dirty="0" smtClean="0"/>
            </a:br>
            <a:r>
              <a:rPr lang="en-CA" b="0" baseline="0" dirty="0" smtClean="0"/>
              <a:t> et nous </a:t>
            </a:r>
            <a:r>
              <a:rPr lang="en-CA" b="0" baseline="0" dirty="0" err="1" smtClean="0"/>
              <a:t>sommes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toujours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reconnus</a:t>
            </a:r>
            <a:r>
              <a:rPr lang="en-CA" b="0" baseline="0" dirty="0" smtClean="0"/>
              <a:t> pour </a:t>
            </a:r>
            <a:r>
              <a:rPr lang="en-CA" b="0" baseline="0" dirty="0" err="1" smtClean="0"/>
              <a:t>notre</a:t>
            </a:r>
            <a:r>
              <a:rPr lang="en-CA" b="0" baseline="0" dirty="0" smtClean="0"/>
              <a:t> service </a:t>
            </a:r>
            <a:r>
              <a:rPr lang="en-CA" b="0" baseline="0" dirty="0" err="1" smtClean="0"/>
              <a:t>à</a:t>
            </a:r>
            <a:r>
              <a:rPr lang="en-CA" b="0" baseline="0" dirty="0" smtClean="0"/>
              <a:t> la </a:t>
            </a:r>
            <a:r>
              <a:rPr lang="en-CA" b="0" baseline="0" dirty="0" err="1" smtClean="0"/>
              <a:t>clientèle</a:t>
            </a:r>
            <a:r>
              <a:rPr lang="en-CA" b="0" baseline="0" dirty="0" smtClean="0"/>
              <a:t>, par la </a:t>
            </a:r>
            <a:r>
              <a:rPr lang="en-CA" b="0" baseline="0" dirty="0" err="1" smtClean="0"/>
              <a:t>Fédération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canadienne</a:t>
            </a:r>
            <a:r>
              <a:rPr lang="en-CA" b="0" baseline="0" dirty="0" smtClean="0"/>
              <a:t> des entrepreneurs et le prix IPSOS Reid pour les </a:t>
            </a:r>
            <a:r>
              <a:rPr lang="en-CA" b="0" baseline="0" dirty="0" err="1" smtClean="0"/>
              <a:t>meilleurs</a:t>
            </a:r>
            <a:r>
              <a:rPr lang="en-CA" b="0" baseline="0" dirty="0" smtClean="0"/>
              <a:t> services </a:t>
            </a:r>
            <a:r>
              <a:rPr lang="en-CA" b="0" baseline="0" dirty="0" err="1" smtClean="0"/>
              <a:t>bancaires</a:t>
            </a:r>
            <a:r>
              <a:rPr lang="en-CA" b="0" baseline="0" dirty="0" smtClean="0"/>
              <a:t>.</a:t>
            </a:r>
          </a:p>
          <a:p>
            <a:pPr defTabSz="931774">
              <a:defRPr/>
            </a:pPr>
            <a:endParaRPr lang="en-CA" b="1" dirty="0"/>
          </a:p>
          <a:p>
            <a:pPr defTabSz="931774">
              <a:defRPr/>
            </a:pPr>
            <a:r>
              <a:rPr lang="en-CA" dirty="0" smtClean="0"/>
              <a:t>Les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</a:t>
            </a:r>
            <a:r>
              <a:rPr lang="en-CA" dirty="0" smtClean="0"/>
              <a:t> </a:t>
            </a:r>
            <a:r>
              <a:rPr lang="en-CA" dirty="0" err="1" smtClean="0"/>
              <a:t>crédit</a:t>
            </a:r>
            <a:r>
              <a:rPr lang="en-CA" dirty="0" smtClean="0"/>
              <a:t> </a:t>
            </a:r>
            <a:r>
              <a:rPr lang="en-CA" dirty="0" err="1" smtClean="0"/>
              <a:t>ont</a:t>
            </a:r>
            <a:r>
              <a:rPr lang="en-CA" dirty="0" smtClean="0"/>
              <a:t> </a:t>
            </a:r>
            <a:r>
              <a:rPr lang="en-CA" dirty="0" err="1" smtClean="0"/>
              <a:t>toujours</a:t>
            </a:r>
            <a:r>
              <a:rPr lang="en-CA" dirty="0" smtClean="0"/>
              <a:t> </a:t>
            </a:r>
            <a:r>
              <a:rPr lang="en-CA" dirty="0" err="1" smtClean="0"/>
              <a:t>eu</a:t>
            </a:r>
            <a:r>
              <a:rPr lang="en-CA" dirty="0" smtClean="0"/>
              <a:t> plus </a:t>
            </a:r>
            <a:r>
              <a:rPr lang="en-CA" dirty="0" err="1" smtClean="0"/>
              <a:t>à</a:t>
            </a:r>
            <a:r>
              <a:rPr lang="en-CA" dirty="0" smtClean="0"/>
              <a:t> </a:t>
            </a:r>
            <a:r>
              <a:rPr lang="en-CA" dirty="0" err="1" smtClean="0"/>
              <a:t>coeur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que</a:t>
            </a:r>
            <a:r>
              <a:rPr lang="en-CA" baseline="0" dirty="0" smtClean="0"/>
              <a:t> le service </a:t>
            </a:r>
            <a:r>
              <a:rPr lang="en-CA" baseline="0" dirty="0" err="1" smtClean="0"/>
              <a:t>bancaire</a:t>
            </a:r>
            <a:r>
              <a:rPr lang="en-CA" baseline="0" dirty="0" smtClean="0"/>
              <a:t>. Notre structure </a:t>
            </a:r>
            <a:r>
              <a:rPr lang="en-CA" baseline="0" dirty="0" err="1" smtClean="0"/>
              <a:t>coopérative</a:t>
            </a:r>
            <a:r>
              <a:rPr lang="en-CA" baseline="0" dirty="0" smtClean="0"/>
              <a:t> unique nous </a:t>
            </a:r>
            <a:r>
              <a:rPr lang="en-CA" baseline="0" dirty="0" err="1" smtClean="0"/>
              <a:t>permet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considérer</a:t>
            </a:r>
            <a:r>
              <a:rPr lang="en-CA" baseline="0" dirty="0" smtClean="0"/>
              <a:t> les </a:t>
            </a:r>
            <a:r>
              <a:rPr lang="en-CA" baseline="0" dirty="0" err="1" smtClean="0"/>
              <a:t>bénéfices</a:t>
            </a:r>
            <a:r>
              <a:rPr lang="en-CA" baseline="0" dirty="0" smtClean="0"/>
              <a:t> et impact </a:t>
            </a:r>
            <a:r>
              <a:rPr lang="en-CA" baseline="0" dirty="0" err="1" smtClean="0"/>
              <a:t>positifs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que</a:t>
            </a:r>
            <a:r>
              <a:rPr lang="en-CA" baseline="0" dirty="0" smtClean="0"/>
              <a:t> nous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err="1" smtClean="0"/>
              <a:t>offrons</a:t>
            </a:r>
            <a:r>
              <a:rPr lang="en-CA" dirty="0" smtClean="0"/>
              <a:t> </a:t>
            </a:r>
            <a:r>
              <a:rPr lang="en-CA" dirty="0" err="1" smtClean="0"/>
              <a:t>à</a:t>
            </a:r>
            <a:r>
              <a:rPr lang="en-CA" dirty="0" smtClean="0"/>
              <a:t> la </a:t>
            </a:r>
            <a:r>
              <a:rPr lang="en-CA" dirty="0" err="1" smtClean="0"/>
              <a:t>communauté</a:t>
            </a:r>
            <a:r>
              <a:rPr lang="en-CA" dirty="0" smtClean="0"/>
              <a:t>,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ceci</a:t>
            </a:r>
            <a:r>
              <a:rPr lang="en-CA" baseline="0" dirty="0" smtClean="0"/>
              <a:t> nous </a:t>
            </a:r>
            <a:r>
              <a:rPr lang="en-CA" baseline="0" dirty="0" err="1" smtClean="0"/>
              <a:t>mène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nous </a:t>
            </a:r>
            <a:r>
              <a:rPr lang="en-CA" baseline="0" dirty="0" err="1" smtClean="0"/>
              <a:t>soucier</a:t>
            </a:r>
            <a:r>
              <a:rPr lang="en-CA" baseline="0" dirty="0" smtClean="0"/>
              <a:t> de la  santé </a:t>
            </a:r>
            <a:r>
              <a:rPr lang="en-CA" baseline="0" dirty="0" err="1" smtClean="0"/>
              <a:t>financière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communautés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que</a:t>
            </a:r>
            <a:r>
              <a:rPr lang="en-CA" baseline="0" dirty="0" smtClean="0"/>
              <a:t> nous </a:t>
            </a:r>
            <a:r>
              <a:rPr lang="en-CA" baseline="0" dirty="0" err="1" smtClean="0"/>
              <a:t>servons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C’est</a:t>
            </a:r>
            <a:r>
              <a:rPr lang="en-CA" baseline="0" dirty="0" smtClean="0"/>
              <a:t> pour </a:t>
            </a:r>
            <a:r>
              <a:rPr lang="en-CA" baseline="0" dirty="0" err="1" smtClean="0"/>
              <a:t>cela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que</a:t>
            </a:r>
            <a:r>
              <a:rPr lang="en-CA" baseline="0" dirty="0" smtClean="0"/>
              <a:t> nous </a:t>
            </a:r>
            <a:r>
              <a:rPr lang="en-CA" baseline="0" dirty="0" err="1" smtClean="0"/>
              <a:t>travaillons</a:t>
            </a:r>
            <a:r>
              <a:rPr lang="en-CA" baseline="0" dirty="0" smtClean="0"/>
              <a:t> pour identifier les </a:t>
            </a:r>
            <a:r>
              <a:rPr lang="en-CA" baseline="0" dirty="0" err="1" smtClean="0"/>
              <a:t>problèmes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pressants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sur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lesquels</a:t>
            </a:r>
            <a:r>
              <a:rPr lang="en-CA" baseline="0" dirty="0" smtClean="0"/>
              <a:t> nous </a:t>
            </a:r>
            <a:r>
              <a:rPr lang="en-CA" baseline="0" dirty="0" err="1" smtClean="0"/>
              <a:t>pouvons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avoir</a:t>
            </a:r>
            <a:r>
              <a:rPr lang="en-CA" baseline="0" dirty="0" smtClean="0"/>
              <a:t> un impact, </a:t>
            </a:r>
            <a:r>
              <a:rPr lang="en-CA" baseline="0" dirty="0" err="1" smtClean="0"/>
              <a:t>telle</a:t>
            </a:r>
            <a:r>
              <a:rPr lang="en-CA" baseline="0" dirty="0" smtClean="0"/>
              <a:t> la question de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financier.</a:t>
            </a:r>
            <a:br>
              <a:rPr lang="en-CA" baseline="0" dirty="0" smtClean="0"/>
            </a:br>
            <a:endParaRPr lang="en-CA" dirty="0"/>
          </a:p>
          <a:p>
            <a:pPr defTabSz="931774">
              <a:defRPr/>
            </a:pPr>
            <a:r>
              <a:rPr lang="en-CA" b="1" dirty="0" err="1" smtClean="0"/>
              <a:t>Stratégie</a:t>
            </a:r>
            <a:r>
              <a:rPr lang="en-CA" b="1" baseline="0" dirty="0" smtClean="0"/>
              <a:t> </a:t>
            </a:r>
            <a:r>
              <a:rPr lang="en-CA" b="1" baseline="0" dirty="0" err="1" smtClean="0"/>
              <a:t>nationale</a:t>
            </a:r>
            <a:r>
              <a:rPr lang="en-CA" b="1" baseline="0" dirty="0" smtClean="0"/>
              <a:t> pour la </a:t>
            </a:r>
            <a:r>
              <a:rPr lang="en-CA" b="1" baseline="0" dirty="0" err="1" smtClean="0"/>
              <a:t>littéeratie</a:t>
            </a:r>
            <a:r>
              <a:rPr lang="en-CA" b="1" baseline="0" dirty="0" smtClean="0"/>
              <a:t> </a:t>
            </a:r>
            <a:r>
              <a:rPr lang="en-CA" b="1" baseline="0" dirty="0" err="1" smtClean="0"/>
              <a:t>financière</a:t>
            </a:r>
            <a:r>
              <a:rPr lang="en-CA" b="1" baseline="0" dirty="0" smtClean="0"/>
              <a:t>: But #3 – </a:t>
            </a:r>
            <a:r>
              <a:rPr lang="en-CA" b="1" baseline="0" dirty="0" err="1" smtClean="0"/>
              <a:t>Prévention</a:t>
            </a:r>
            <a:r>
              <a:rPr lang="en-CA" b="1" baseline="0" dirty="0" smtClean="0"/>
              <a:t> et protection </a:t>
            </a:r>
            <a:r>
              <a:rPr lang="en-CA" b="1" baseline="0" dirty="0" err="1" smtClean="0"/>
              <a:t>contre</a:t>
            </a:r>
            <a:r>
              <a:rPr lang="en-CA" b="1" baseline="0" dirty="0" smtClean="0"/>
              <a:t> la </a:t>
            </a:r>
            <a:r>
              <a:rPr lang="en-CA" b="1" baseline="0" dirty="0" err="1" smtClean="0"/>
              <a:t>fraude</a:t>
            </a:r>
            <a:r>
              <a:rPr lang="en-CA" b="1" baseline="0" dirty="0" smtClean="0"/>
              <a:t> et </a:t>
            </a:r>
            <a:r>
              <a:rPr lang="en-CA" b="1" baseline="0" dirty="0" err="1" smtClean="0"/>
              <a:t>l’abus</a:t>
            </a:r>
            <a:r>
              <a:rPr lang="en-CA" b="1" baseline="0" dirty="0" smtClean="0"/>
              <a:t> financier</a:t>
            </a:r>
          </a:p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N’importe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financière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nouvelles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arnaques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émergent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constamment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convainquent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d’agir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façon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argent au profit de</a:t>
            </a:r>
            <a:b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fraudeurs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Canadiens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doivent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reconnaître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apprendre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minimiser les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risques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vicitimes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doivent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savoir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trouver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l’aide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b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 anti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Canada. Les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aînés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canadiens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visés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particulier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types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vulnérables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financiers.</a:t>
            </a:r>
            <a:b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 initiatives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prévention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d’éducation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aider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protéger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Canadiens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telles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situations.  </a:t>
            </a:r>
            <a:b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atteindre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un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réseautage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d’envergure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des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réseaux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prévention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fraude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l’abus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financier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travers le pays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</a:t>
            </a:r>
            <a:r>
              <a:rPr lang="en-CA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CA" dirty="0"/>
          </a:p>
          <a:p>
            <a:pPr defTabSz="931774">
              <a:defRPr/>
            </a:pPr>
            <a:endParaRPr lang="en-CA" b="1" dirty="0"/>
          </a:p>
          <a:p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err="1" smtClean="0">
                <a:sym typeface="Wingdings" panose="05000000000000000000" pitchFamily="2" charset="2"/>
              </a:rPr>
              <a:t>Ces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 err="1" smtClean="0">
                <a:sym typeface="Wingdings" panose="05000000000000000000" pitchFamily="2" charset="2"/>
              </a:rPr>
              <a:t>facteurs</a:t>
            </a:r>
            <a:r>
              <a:rPr lang="en-CA" dirty="0" smtClean="0">
                <a:sym typeface="Wingdings" panose="05000000000000000000" pitchFamily="2" charset="2"/>
              </a:rPr>
              <a:t>,</a:t>
            </a:r>
            <a:r>
              <a:rPr lang="en-CA" baseline="0" dirty="0" smtClean="0">
                <a:sym typeface="Wingdings" panose="05000000000000000000" pitchFamily="2" charset="2"/>
              </a:rPr>
              <a:t> </a:t>
            </a:r>
            <a:r>
              <a:rPr lang="en-CA" baseline="0" dirty="0" err="1" smtClean="0">
                <a:sym typeface="Wingdings" panose="05000000000000000000" pitchFamily="2" charset="2"/>
              </a:rPr>
              <a:t>associés</a:t>
            </a:r>
            <a:r>
              <a:rPr lang="en-CA" baseline="0" dirty="0" smtClean="0">
                <a:sym typeface="Wingdings" panose="05000000000000000000" pitchFamily="2" charset="2"/>
              </a:rPr>
              <a:t> </a:t>
            </a:r>
            <a:r>
              <a:rPr lang="en-CA" baseline="0" dirty="0" err="1" smtClean="0">
                <a:sym typeface="Wingdings" panose="05000000000000000000" pitchFamily="2" charset="2"/>
              </a:rPr>
              <a:t>à</a:t>
            </a:r>
            <a:r>
              <a:rPr lang="en-CA" baseline="0" dirty="0" smtClean="0">
                <a:sym typeface="Wingdings" panose="05000000000000000000" pitchFamily="2" charset="2"/>
              </a:rPr>
              <a:t> des </a:t>
            </a:r>
            <a:r>
              <a:rPr lang="en-CA" baseline="0" dirty="0" err="1" smtClean="0">
                <a:sym typeface="Wingdings" panose="05000000000000000000" pitchFamily="2" charset="2"/>
              </a:rPr>
              <a:t>demandes</a:t>
            </a:r>
            <a:r>
              <a:rPr lang="en-CA" baseline="0" dirty="0" smtClean="0">
                <a:sym typeface="Wingdings" panose="05000000000000000000" pitchFamily="2" charset="2"/>
              </a:rPr>
              <a:t> du </a:t>
            </a:r>
            <a:r>
              <a:rPr lang="en-CA" baseline="0" dirty="0" err="1" smtClean="0">
                <a:sym typeface="Wingdings" panose="05000000000000000000" pitchFamily="2" charset="2"/>
              </a:rPr>
              <a:t>système</a:t>
            </a:r>
            <a:r>
              <a:rPr lang="en-CA" baseline="0" dirty="0" smtClean="0">
                <a:sym typeface="Wingdings" panose="05000000000000000000" pitchFamily="2" charset="2"/>
              </a:rPr>
              <a:t> des </a:t>
            </a:r>
            <a:r>
              <a:rPr lang="en-CA" baseline="0" dirty="0" err="1" smtClean="0">
                <a:sym typeface="Wingdings" panose="05000000000000000000" pitchFamily="2" charset="2"/>
              </a:rPr>
              <a:t>caisses</a:t>
            </a:r>
            <a:r>
              <a:rPr lang="en-CA" baseline="0" dirty="0" smtClean="0">
                <a:sym typeface="Wingdings" panose="05000000000000000000" pitchFamily="2" charset="2"/>
              </a:rPr>
              <a:t> de </a:t>
            </a:r>
            <a:r>
              <a:rPr lang="en-CA" baseline="0" dirty="0" err="1" smtClean="0">
                <a:sym typeface="Wingdings" panose="05000000000000000000" pitchFamily="2" charset="2"/>
              </a:rPr>
              <a:t>traiter</a:t>
            </a:r>
            <a:r>
              <a:rPr lang="en-CA" baseline="0" dirty="0" smtClean="0">
                <a:sym typeface="Wingdings" panose="05000000000000000000" pitchFamily="2" charset="2"/>
              </a:rPr>
              <a:t> de la question de </a:t>
            </a:r>
            <a:r>
              <a:rPr lang="en-CA" baseline="0" dirty="0" err="1" smtClean="0">
                <a:sym typeface="Wingdings" panose="05000000000000000000" pitchFamily="2" charset="2"/>
              </a:rPr>
              <a:t>l’abus</a:t>
            </a:r>
            <a:r>
              <a:rPr lang="en-CA" baseline="0" dirty="0" smtClean="0">
                <a:sym typeface="Wingdings" panose="05000000000000000000" pitchFamily="2" charset="2"/>
              </a:rPr>
              <a:t> financier </a:t>
            </a:r>
            <a:r>
              <a:rPr lang="en-CA" baseline="0" dirty="0" err="1" smtClean="0">
                <a:sym typeface="Wingdings" panose="05000000000000000000" pitchFamily="2" charset="2"/>
              </a:rPr>
              <a:t>ont</a:t>
            </a:r>
            <a:r>
              <a:rPr lang="en-CA" baseline="0" dirty="0" smtClean="0">
                <a:sym typeface="Wingdings" panose="05000000000000000000" pitchFamily="2" charset="2"/>
              </a:rPr>
              <a:t> </a:t>
            </a:r>
            <a:r>
              <a:rPr lang="en-CA" baseline="0" dirty="0" err="1" smtClean="0">
                <a:sym typeface="Wingdings" panose="05000000000000000000" pitchFamily="2" charset="2"/>
              </a:rPr>
              <a:t>mené</a:t>
            </a:r>
            <a:r>
              <a:rPr lang="en-CA" baseline="0" dirty="0" smtClean="0">
                <a:sym typeface="Wingdings" panose="05000000000000000000" pitchFamily="2" charset="2"/>
              </a:rPr>
              <a:t> </a:t>
            </a:r>
            <a:r>
              <a:rPr lang="en-CA" baseline="0" dirty="0" err="1" smtClean="0">
                <a:sym typeface="Wingdings" panose="05000000000000000000" pitchFamily="2" charset="2"/>
              </a:rPr>
              <a:t>à</a:t>
            </a:r>
            <a:r>
              <a:rPr lang="en-CA" baseline="0" dirty="0" smtClean="0">
                <a:sym typeface="Wingdings" panose="05000000000000000000" pitchFamily="2" charset="2"/>
              </a:rPr>
              <a:t>:</a:t>
            </a: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907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2723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/>
              <a:t>Kate Martin</a:t>
            </a:r>
          </a:p>
          <a:p>
            <a:endParaRPr lang="en-CA" dirty="0"/>
          </a:p>
          <a:p>
            <a:r>
              <a:rPr lang="en-CA" dirty="0" err="1" smtClean="0"/>
              <a:t>Lancé</a:t>
            </a:r>
            <a:r>
              <a:rPr lang="en-CA" dirty="0" smtClean="0"/>
              <a:t> en </a:t>
            </a:r>
            <a:r>
              <a:rPr lang="en-CA" dirty="0" err="1" smtClean="0"/>
              <a:t>conjonction</a:t>
            </a:r>
            <a:r>
              <a:rPr lang="en-CA" dirty="0" smtClean="0"/>
              <a:t> avec le</a:t>
            </a:r>
            <a:r>
              <a:rPr lang="en-CA" baseline="0" dirty="0" smtClean="0"/>
              <a:t> 4ème </a:t>
            </a:r>
            <a:r>
              <a:rPr lang="en-CA" baseline="0" dirty="0" err="1" smtClean="0"/>
              <a:t>mois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canadien</a:t>
            </a:r>
            <a:r>
              <a:rPr lang="en-CA" baseline="0" dirty="0" smtClean="0"/>
              <a:t> de la </a:t>
            </a:r>
            <a:r>
              <a:rPr lang="en-CA" baseline="0" dirty="0" err="1" smtClean="0"/>
              <a:t>littératie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financière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Développé</a:t>
            </a:r>
            <a:r>
              <a:rPr lang="en-CA" baseline="0" dirty="0" smtClean="0"/>
              <a:t> pour les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avec le support de FCAC et </a:t>
            </a:r>
            <a:r>
              <a:rPr lang="en-CA" baseline="0" dirty="0" err="1" smtClean="0"/>
              <a:t>l’aide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d’experts</a:t>
            </a:r>
            <a:r>
              <a:rPr lang="en-CA" baseline="0" dirty="0" smtClean="0"/>
              <a:t> de Prevent Elder Abuse Manitoba.</a:t>
            </a:r>
            <a:br>
              <a:rPr lang="en-CA" baseline="0" dirty="0" smtClean="0"/>
            </a:br>
            <a:r>
              <a:rPr lang="en-CA" baseline="0" dirty="0" err="1" smtClean="0"/>
              <a:t>Prévenir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 des </a:t>
            </a:r>
            <a:r>
              <a:rPr lang="en-CA" baseline="0" dirty="0" err="1" smtClean="0"/>
              <a:t>a</a:t>
            </a:r>
            <a:r>
              <a:rPr lang="en-CA" baseline="0" dirty="0" err="1" smtClean="0"/>
              <a:t>înés</a:t>
            </a:r>
            <a:r>
              <a:rPr lang="en-CA" baseline="0" dirty="0" smtClean="0"/>
              <a:t>: </a:t>
            </a:r>
            <a:r>
              <a:rPr lang="en-CA" baseline="0" dirty="0" err="1" smtClean="0"/>
              <a:t>reconnaître</a:t>
            </a:r>
            <a:r>
              <a:rPr lang="en-CA" baseline="0" dirty="0" smtClean="0"/>
              <a:t>, analyser et </a:t>
            </a:r>
            <a:r>
              <a:rPr lang="en-CA" baseline="0" dirty="0" err="1" smtClean="0"/>
              <a:t>répondre</a:t>
            </a:r>
            <a:r>
              <a:rPr lang="en-CA" baseline="0" dirty="0" smtClean="0"/>
              <a:t> procure solutions, </a:t>
            </a:r>
            <a:r>
              <a:rPr lang="en-CA" baseline="0" dirty="0" err="1" smtClean="0"/>
              <a:t>outils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ressources</a:t>
            </a:r>
            <a:r>
              <a:rPr lang="en-CA" baseline="0" dirty="0" smtClean="0"/>
              <a:t> pour aider les </a:t>
            </a:r>
            <a:r>
              <a:rPr lang="en-CA" baseline="0" dirty="0" err="1" smtClean="0"/>
              <a:t>employés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: </a:t>
            </a:r>
            <a:endParaRPr lang="en-CA" dirty="0" smtClean="0"/>
          </a:p>
          <a:p>
            <a:endParaRPr lang="en-CA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err="1" smtClean="0"/>
              <a:t>Reconna</a:t>
            </a:r>
            <a:r>
              <a:rPr lang="en-CA" dirty="0" err="1" smtClean="0"/>
              <a:t>ître</a:t>
            </a:r>
            <a:r>
              <a:rPr lang="en-CA" dirty="0" smtClean="0"/>
              <a:t> les situations </a:t>
            </a:r>
            <a:r>
              <a:rPr lang="en-CA" dirty="0" err="1" smtClean="0"/>
              <a:t>d’abus</a:t>
            </a:r>
            <a:r>
              <a:rPr lang="en-CA" dirty="0" smtClean="0"/>
              <a:t> de </a:t>
            </a:r>
            <a:r>
              <a:rPr lang="en-CA" dirty="0" err="1" smtClean="0"/>
              <a:t>leurs</a:t>
            </a:r>
            <a:r>
              <a:rPr lang="en-CA" dirty="0" smtClean="0"/>
              <a:t> </a:t>
            </a:r>
            <a:r>
              <a:rPr lang="en-CA" dirty="0" err="1" smtClean="0"/>
              <a:t>membres</a:t>
            </a:r>
            <a:r>
              <a:rPr lang="en-CA" dirty="0" smtClean="0"/>
              <a:t> </a:t>
            </a:r>
            <a:r>
              <a:rPr lang="en-CA" dirty="0" err="1" smtClean="0"/>
              <a:t>aînés</a:t>
            </a:r>
            <a:endParaRPr lang="en-CA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Identifier</a:t>
            </a:r>
            <a:r>
              <a:rPr lang="en-CA" baseline="0" dirty="0" smtClean="0"/>
              <a:t> le type et la </a:t>
            </a:r>
            <a:r>
              <a:rPr lang="en-CA" baseline="0" dirty="0" err="1" smtClean="0"/>
              <a:t>méthode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d’abus</a:t>
            </a:r>
            <a:r>
              <a:rPr lang="en-CA" baseline="0" dirty="0" smtClean="0"/>
              <a:t> financier </a:t>
            </a:r>
            <a:r>
              <a:rPr lang="en-CA" baseline="0" dirty="0" err="1" smtClean="0"/>
              <a:t>dans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chaque</a:t>
            </a:r>
            <a:r>
              <a:rPr lang="en-CA" baseline="0" dirty="0" smtClean="0"/>
              <a:t> situation</a:t>
            </a:r>
            <a:endParaRPr lang="en-CA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err="1" smtClean="0"/>
              <a:t>Rapporter</a:t>
            </a:r>
            <a:r>
              <a:rPr lang="en-CA" dirty="0" smtClean="0"/>
              <a:t> </a:t>
            </a:r>
            <a:r>
              <a:rPr lang="en-CA" dirty="0" err="1" smtClean="0"/>
              <a:t>l’abus</a:t>
            </a:r>
            <a:r>
              <a:rPr lang="en-CA" dirty="0" smtClean="0"/>
              <a:t> financier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un(e) </a:t>
            </a:r>
            <a:r>
              <a:rPr lang="en-CA" baseline="0" dirty="0" err="1" smtClean="0"/>
              <a:t>superviseur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ou</a:t>
            </a:r>
            <a:r>
              <a:rPr lang="en-CA" baseline="0" dirty="0" smtClean="0"/>
              <a:t> </a:t>
            </a:r>
            <a:r>
              <a:rPr lang="en-CA" baseline="0" dirty="0" err="1" smtClean="0"/>
              <a:t>gestionnaire</a:t>
            </a:r>
            <a:r>
              <a:rPr lang="en-CA" baseline="0" dirty="0" smtClean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err="1" smtClean="0"/>
              <a:t>Choisir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une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réponse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appropriée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la situation</a:t>
            </a:r>
            <a:r>
              <a:rPr lang="en-CA" dirty="0" smtClean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Informer le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membre</a:t>
            </a:r>
            <a:r>
              <a:rPr lang="en-CA" baseline="0" dirty="0" smtClean="0"/>
              <a:t> des options </a:t>
            </a:r>
            <a:r>
              <a:rPr lang="en-CA" baseline="0" dirty="0" err="1" smtClean="0"/>
              <a:t>disponibles</a:t>
            </a:r>
            <a:r>
              <a:rPr lang="en-CA" baseline="0" dirty="0" smtClean="0"/>
              <a:t> pour </a:t>
            </a:r>
            <a:r>
              <a:rPr lang="en-CA" baseline="0" dirty="0" err="1" smtClean="0"/>
              <a:t>mettre</a:t>
            </a:r>
            <a:r>
              <a:rPr lang="en-CA" baseline="0" dirty="0" smtClean="0"/>
              <a:t> fin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la situation</a:t>
            </a:r>
            <a:r>
              <a:rPr lang="en-CA" dirty="0" smtClean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err="1" smtClean="0"/>
              <a:t>Lui</a:t>
            </a:r>
            <a:r>
              <a:rPr lang="en-CA" baseline="0" dirty="0" smtClean="0"/>
              <a:t> p</a:t>
            </a:r>
            <a:r>
              <a:rPr lang="en-CA" dirty="0" smtClean="0"/>
              <a:t>rocurer des </a:t>
            </a:r>
            <a:r>
              <a:rPr lang="en-CA" dirty="0" err="1" smtClean="0"/>
              <a:t>ressources</a:t>
            </a:r>
            <a:r>
              <a:rPr lang="en-CA" dirty="0" smtClean="0"/>
              <a:t> </a:t>
            </a:r>
            <a:r>
              <a:rPr lang="en-CA" dirty="0" err="1" smtClean="0"/>
              <a:t>communautaires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appropriées</a:t>
            </a:r>
            <a:r>
              <a:rPr lang="en-CA" baseline="0" dirty="0" smtClean="0"/>
              <a:t>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baseline="0" dirty="0" smtClean="0"/>
              <a:t>Faire </a:t>
            </a:r>
            <a:r>
              <a:rPr lang="en-CA" baseline="0" dirty="0" err="1" smtClean="0"/>
              <a:t>preuve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vos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connaissances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limites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légales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éthiques</a:t>
            </a:r>
            <a:r>
              <a:rPr lang="en-CA" baseline="0" dirty="0" smtClean="0"/>
              <a:t> de la </a:t>
            </a:r>
            <a:r>
              <a:rPr lang="en-CA" baseline="0" dirty="0" err="1" smtClean="0"/>
              <a:t>caisse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pour </a:t>
            </a:r>
            <a:r>
              <a:rPr lang="en-CA" baseline="0" dirty="0" err="1" smtClean="0"/>
              <a:t>rapporter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répondre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la situation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err="1" smtClean="0"/>
              <a:t>Superviser</a:t>
            </a:r>
            <a:r>
              <a:rPr lang="en-CA" baseline="0" dirty="0" smtClean="0"/>
              <a:t> le dénouement de la situation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4414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/>
              <a:t>Kate Martin</a:t>
            </a:r>
          </a:p>
          <a:p>
            <a:endParaRPr lang="en-CA" dirty="0"/>
          </a:p>
          <a:p>
            <a:r>
              <a:rPr lang="en-CA" dirty="0" err="1" smtClean="0"/>
              <a:t>Une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grandes</a:t>
            </a:r>
            <a:r>
              <a:rPr lang="en-CA" baseline="0" dirty="0" smtClean="0"/>
              <a:t> forces du </a:t>
            </a:r>
            <a:r>
              <a:rPr lang="en-CA" baseline="0" dirty="0" err="1" smtClean="0"/>
              <a:t>sytème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est</a:t>
            </a:r>
            <a:r>
              <a:rPr lang="en-CA" baseline="0" dirty="0" smtClean="0"/>
              <a:t> la </a:t>
            </a:r>
            <a:r>
              <a:rPr lang="en-CA" baseline="0" dirty="0" err="1" smtClean="0"/>
              <a:t>connectivité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communautés</a:t>
            </a:r>
            <a:r>
              <a:rPr lang="en-CA" baseline="0" dirty="0" smtClean="0"/>
              <a:t> locales. Le </a:t>
            </a:r>
            <a:r>
              <a:rPr lang="en-CA" baseline="0" dirty="0" err="1" smtClean="0"/>
              <a:t>renforcement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ces</a:t>
            </a:r>
            <a:r>
              <a:rPr lang="en-CA" baseline="0" dirty="0" smtClean="0"/>
              <a:t> liens a </a:t>
            </a:r>
            <a:r>
              <a:rPr lang="en-CA" baseline="0" dirty="0" err="1" smtClean="0"/>
              <a:t>contribué</a:t>
            </a:r>
            <a:r>
              <a:rPr lang="en-CA" baseline="0" dirty="0" smtClean="0"/>
              <a:t> au </a:t>
            </a:r>
            <a:r>
              <a:rPr lang="en-CA" baseline="0" dirty="0" err="1" smtClean="0"/>
              <a:t>développement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cours</a:t>
            </a:r>
            <a:r>
              <a:rPr lang="en-CA" baseline="0" dirty="0" smtClean="0"/>
              <a:t>. </a:t>
            </a:r>
            <a:br>
              <a:rPr lang="en-CA" baseline="0" dirty="0" smtClean="0"/>
            </a:br>
            <a:endParaRPr lang="en-CA" dirty="0"/>
          </a:p>
          <a:p>
            <a:r>
              <a:rPr lang="en-CA" dirty="0" err="1" smtClean="0"/>
              <a:t>Mise</a:t>
            </a:r>
            <a:r>
              <a:rPr lang="en-CA" dirty="0" smtClean="0"/>
              <a:t> en exergue de la collaboration,</a:t>
            </a:r>
            <a:r>
              <a:rPr lang="en-CA" baseline="0" dirty="0" smtClean="0"/>
              <a:t> qui a fait quoi:</a:t>
            </a:r>
          </a:p>
          <a:p>
            <a:endParaRPr lang="en-CA" baseline="0" dirty="0" smtClean="0"/>
          </a:p>
          <a:p>
            <a:pPr marL="171450" indent="-171450">
              <a:buFont typeface="Arial"/>
              <a:buChar char="•"/>
            </a:pPr>
            <a:r>
              <a:rPr lang="en-CA" baseline="0" dirty="0" smtClean="0"/>
              <a:t>Le programme a </a:t>
            </a:r>
            <a:r>
              <a:rPr lang="en-CA" baseline="0" dirty="0" err="1" smtClean="0"/>
              <a:t>été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développé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rédigé</a:t>
            </a:r>
            <a:r>
              <a:rPr lang="en-CA" baseline="0" dirty="0" smtClean="0"/>
              <a:t> par </a:t>
            </a:r>
            <a:r>
              <a:rPr lang="en-CA" baseline="0" dirty="0" err="1" smtClean="0"/>
              <a:t>Tamlo</a:t>
            </a:r>
            <a:r>
              <a:rPr lang="en-CA" baseline="0" dirty="0" smtClean="0"/>
              <a:t> International et sera </a:t>
            </a:r>
            <a:r>
              <a:rPr lang="en-CA" baseline="0" dirty="0" err="1" smtClean="0"/>
              <a:t>distribué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exclusivement</a:t>
            </a:r>
            <a:r>
              <a:rPr lang="en-CA" baseline="0" dirty="0" smtClean="0"/>
              <a:t> par </a:t>
            </a:r>
            <a:r>
              <a:rPr lang="en-CA" dirty="0" smtClean="0"/>
              <a:t>CUSOURCE </a:t>
            </a:r>
            <a:r>
              <a:rPr lang="en-CA" dirty="0"/>
              <a:t>Credit Union Knowledge Network,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filiale</a:t>
            </a:r>
            <a:r>
              <a:rPr lang="en-CA" dirty="0" smtClean="0"/>
              <a:t> de  Credit </a:t>
            </a:r>
            <a:r>
              <a:rPr lang="en-CA" dirty="0"/>
              <a:t>Union Central of Canada </a:t>
            </a:r>
            <a:r>
              <a:rPr lang="en-CA" dirty="0" smtClean="0"/>
              <a:t>qui procure des solutions </a:t>
            </a:r>
            <a:r>
              <a:rPr lang="en-CA" dirty="0" err="1" smtClean="0"/>
              <a:t>pédagogiques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développementales</a:t>
            </a:r>
            <a:r>
              <a:rPr lang="en-CA" baseline="0" dirty="0" smtClean="0"/>
              <a:t> pour le </a:t>
            </a:r>
            <a:r>
              <a:rPr lang="en-CA" baseline="0" dirty="0" err="1" smtClean="0"/>
              <a:t>système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.</a:t>
            </a:r>
            <a:br>
              <a:rPr lang="en-CA" baseline="0" dirty="0" smtClean="0"/>
            </a:br>
            <a:endParaRPr lang="en-CA" baseline="0" dirty="0" smtClean="0"/>
          </a:p>
          <a:p>
            <a:pPr marL="171450" indent="-171450">
              <a:buFont typeface="Arial"/>
              <a:buChar char="•"/>
            </a:pPr>
            <a:r>
              <a:rPr lang="en-CA" dirty="0" err="1" smtClean="0"/>
              <a:t>Lancé</a:t>
            </a:r>
            <a:r>
              <a:rPr lang="en-CA" dirty="0" smtClean="0"/>
              <a:t> en </a:t>
            </a:r>
            <a:r>
              <a:rPr lang="en-CA" dirty="0" err="1" smtClean="0"/>
              <a:t>conjonction</a:t>
            </a:r>
            <a:r>
              <a:rPr lang="en-CA" dirty="0" smtClean="0"/>
              <a:t> avec le</a:t>
            </a:r>
            <a:r>
              <a:rPr lang="en-CA" baseline="0" dirty="0" smtClean="0"/>
              <a:t> 4ème </a:t>
            </a:r>
            <a:r>
              <a:rPr lang="en-CA" baseline="0" dirty="0" err="1" smtClean="0"/>
              <a:t>mois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canadien</a:t>
            </a:r>
            <a:r>
              <a:rPr lang="en-CA" baseline="0" dirty="0" smtClean="0"/>
              <a:t> de la </a:t>
            </a:r>
            <a:r>
              <a:rPr lang="en-CA" baseline="0" dirty="0" err="1" smtClean="0"/>
              <a:t>littératie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financière</a:t>
            </a:r>
            <a:r>
              <a:rPr lang="en-CA" baseline="0" dirty="0" smtClean="0"/>
              <a:t>. </a:t>
            </a:r>
            <a:r>
              <a:rPr lang="en-CA" baseline="0" dirty="0" err="1" smtClean="0"/>
              <a:t>Développé</a:t>
            </a:r>
            <a:r>
              <a:rPr lang="en-CA" baseline="0" dirty="0" smtClean="0"/>
              <a:t> pour les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avec le support de FCAC et </a:t>
            </a:r>
            <a:r>
              <a:rPr lang="en-CA" baseline="0" dirty="0" err="1" smtClean="0"/>
              <a:t>l’aide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d’experts</a:t>
            </a:r>
            <a:r>
              <a:rPr lang="en-CA" baseline="0" dirty="0" smtClean="0"/>
              <a:t> de Prevent Elder Abuse Manitoba</a:t>
            </a:r>
            <a:endParaRPr lang="en-CA" dirty="0"/>
          </a:p>
          <a:p>
            <a:r>
              <a:rPr lang="en-CA" dirty="0"/>
              <a:t> </a:t>
            </a:r>
            <a:endParaRPr lang="en-CA" dirty="0" smtClean="0">
              <a:effectLst/>
            </a:endParaRP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Le </a:t>
            </a:r>
            <a:r>
              <a:rPr lang="en-CA" dirty="0" err="1" smtClean="0"/>
              <a:t>lancement</a:t>
            </a:r>
            <a:r>
              <a:rPr lang="en-CA" dirty="0" smtClean="0"/>
              <a:t> </a:t>
            </a:r>
            <a:r>
              <a:rPr lang="en-CA" dirty="0" err="1" smtClean="0"/>
              <a:t>s’est</a:t>
            </a:r>
            <a:r>
              <a:rPr lang="en-CA" dirty="0" smtClean="0"/>
              <a:t> </a:t>
            </a:r>
            <a:r>
              <a:rPr lang="en-CA" dirty="0" err="1" smtClean="0"/>
              <a:t>tenu</a:t>
            </a:r>
            <a:r>
              <a:rPr lang="en-CA" dirty="0" smtClean="0"/>
              <a:t> </a:t>
            </a:r>
            <a:r>
              <a:rPr lang="en-CA" dirty="0" err="1" smtClean="0"/>
              <a:t>à</a:t>
            </a:r>
            <a:r>
              <a:rPr lang="en-CA" dirty="0" smtClean="0"/>
              <a:t> Good </a:t>
            </a:r>
            <a:r>
              <a:rPr lang="en-CA" dirty="0"/>
              <a:t>Neighbours for Active Living </a:t>
            </a:r>
            <a:r>
              <a:rPr lang="en-CA" dirty="0" smtClean="0"/>
              <a:t>Centre</a:t>
            </a:r>
            <a:r>
              <a:rPr lang="en-CA" baseline="0" dirty="0" smtClean="0"/>
              <a:t> et a </a:t>
            </a:r>
            <a:r>
              <a:rPr lang="en-CA" baseline="0" dirty="0" err="1" smtClean="0"/>
              <a:t>accueilli</a:t>
            </a:r>
            <a:r>
              <a:rPr lang="en-CA" baseline="0" dirty="0" smtClean="0"/>
              <a:t> entre </a:t>
            </a:r>
            <a:r>
              <a:rPr lang="en-CA" baseline="0" dirty="0" err="1" smtClean="0"/>
              <a:t>autres</a:t>
            </a:r>
            <a:r>
              <a:rPr lang="en-CA" baseline="0" dirty="0" smtClean="0"/>
              <a:t>, </a:t>
            </a:r>
            <a:r>
              <a:rPr lang="en-CA" baseline="0" dirty="0" err="1" smtClean="0"/>
              <a:t>L’Honorable</a:t>
            </a:r>
            <a:r>
              <a:rPr lang="en-CA" baseline="0" dirty="0" smtClean="0"/>
              <a:t> </a:t>
            </a:r>
            <a:r>
              <a:rPr lang="en-CA" dirty="0" smtClean="0"/>
              <a:t>Alice </a:t>
            </a:r>
            <a:r>
              <a:rPr lang="en-CA" dirty="0"/>
              <a:t>Wong, </a:t>
            </a:r>
            <a:r>
              <a:rPr lang="en-CA" dirty="0" err="1" smtClean="0"/>
              <a:t>Ministre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fédérale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A</a:t>
            </a:r>
            <a:r>
              <a:rPr lang="en-CA" baseline="0" dirty="0" err="1" smtClean="0"/>
              <a:t>înés</a:t>
            </a:r>
            <a:r>
              <a:rPr lang="en-CA" baseline="0" dirty="0" smtClean="0"/>
              <a:t>, </a:t>
            </a:r>
            <a:r>
              <a:rPr lang="en-CA" dirty="0" err="1" smtClean="0"/>
              <a:t>l’Honorable</a:t>
            </a:r>
            <a:r>
              <a:rPr lang="en-CA" dirty="0" smtClean="0"/>
              <a:t> Deanne </a:t>
            </a:r>
            <a:r>
              <a:rPr lang="en-CA" dirty="0"/>
              <a:t>Crothers</a:t>
            </a:r>
            <a:r>
              <a:rPr lang="en-CA" dirty="0" smtClean="0"/>
              <a:t>, </a:t>
            </a:r>
            <a:r>
              <a:rPr lang="en-CA" dirty="0" err="1" smtClean="0"/>
              <a:t>Ministre</a:t>
            </a:r>
            <a:r>
              <a:rPr lang="en-CA" dirty="0" smtClean="0"/>
              <a:t> des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</a:t>
            </a:r>
            <a:r>
              <a:rPr lang="en-CA" baseline="0" dirty="0" err="1" smtClean="0"/>
              <a:t>înés</a:t>
            </a:r>
            <a:r>
              <a:rPr lang="en-CA" baseline="0" dirty="0" smtClean="0"/>
              <a:t> et de la santé du </a:t>
            </a:r>
            <a:r>
              <a:rPr lang="en-CA" dirty="0" smtClean="0"/>
              <a:t>Manitoba; </a:t>
            </a:r>
            <a:r>
              <a:rPr lang="en-CA" dirty="0"/>
              <a:t>Jane Rooney, </a:t>
            </a:r>
            <a:r>
              <a:rPr lang="en-CA" dirty="0" smtClean="0"/>
              <a:t>Chef de file de la </a:t>
            </a:r>
            <a:r>
              <a:rPr lang="en-CA" dirty="0" err="1" smtClean="0"/>
              <a:t>littératie</a:t>
            </a:r>
            <a:r>
              <a:rPr lang="en-CA" dirty="0" smtClean="0"/>
              <a:t> </a:t>
            </a:r>
            <a:r>
              <a:rPr lang="en-CA" dirty="0" err="1" smtClean="0"/>
              <a:t>financière</a:t>
            </a:r>
            <a:r>
              <a:rPr lang="en-CA" dirty="0" smtClean="0"/>
              <a:t>; </a:t>
            </a:r>
            <a:r>
              <a:rPr lang="en-CA" dirty="0"/>
              <a:t>Ted Richert, Vice </a:t>
            </a:r>
            <a:r>
              <a:rPr lang="en-CA" dirty="0" err="1" smtClean="0"/>
              <a:t>Président</a:t>
            </a:r>
            <a:r>
              <a:rPr lang="en-CA" dirty="0"/>
              <a:t>, Credit Union Central of Manitoba; </a:t>
            </a:r>
            <a:r>
              <a:rPr lang="en-CA" dirty="0" smtClean="0"/>
              <a:t>et </a:t>
            </a:r>
            <a:r>
              <a:rPr lang="en-CA" dirty="0"/>
              <a:t>Martha Durdin, </a:t>
            </a:r>
            <a:r>
              <a:rPr lang="en-CA" dirty="0" err="1" smtClean="0"/>
              <a:t>Présidente</a:t>
            </a:r>
            <a:r>
              <a:rPr lang="en-CA" dirty="0" smtClean="0"/>
              <a:t> de Credit </a:t>
            </a:r>
            <a:r>
              <a:rPr lang="en-CA" dirty="0"/>
              <a:t>Union Central of Canada. </a:t>
            </a:r>
          </a:p>
          <a:p>
            <a:r>
              <a:rPr lang="en-CA" dirty="0"/>
              <a:t> 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Le </a:t>
            </a:r>
            <a:r>
              <a:rPr lang="en-CA" dirty="0" err="1" smtClean="0"/>
              <a:t>financement</a:t>
            </a:r>
            <a:r>
              <a:rPr lang="en-CA" baseline="0" dirty="0" smtClean="0"/>
              <a:t> initial du </a:t>
            </a:r>
            <a:r>
              <a:rPr lang="en-CA" baseline="0" dirty="0" err="1" smtClean="0"/>
              <a:t>cours</a:t>
            </a:r>
            <a:r>
              <a:rPr lang="en-CA" baseline="0" dirty="0" smtClean="0"/>
              <a:t> a </a:t>
            </a:r>
            <a:r>
              <a:rPr lang="en-CA" baseline="0" dirty="0" err="1" smtClean="0"/>
              <a:t>été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reçu</a:t>
            </a:r>
            <a:r>
              <a:rPr lang="en-CA" baseline="0" dirty="0" smtClean="0"/>
              <a:t> par </a:t>
            </a:r>
            <a:r>
              <a:rPr lang="en-CA" dirty="0" smtClean="0"/>
              <a:t>Prevent </a:t>
            </a:r>
            <a:r>
              <a:rPr lang="en-CA" dirty="0"/>
              <a:t>Elder Abuse Manitoba </a:t>
            </a:r>
            <a:r>
              <a:rPr lang="en-CA" dirty="0" smtClean="0"/>
              <a:t>gr</a:t>
            </a:r>
            <a:r>
              <a:rPr lang="en-CA" dirty="0" smtClean="0"/>
              <a:t>âce au programme Nouveaux</a:t>
            </a:r>
            <a:r>
              <a:rPr lang="en-CA" baseline="0" dirty="0" smtClean="0"/>
              <a:t> Horizons pour les </a:t>
            </a:r>
            <a:r>
              <a:rPr lang="en-CA" baseline="0" dirty="0" err="1" smtClean="0"/>
              <a:t>Aînés</a:t>
            </a:r>
            <a:r>
              <a:rPr lang="en-CA" baseline="0" dirty="0" smtClean="0"/>
              <a:t> du </a:t>
            </a:r>
            <a:r>
              <a:rPr lang="en-CA" dirty="0" err="1" smtClean="0"/>
              <a:t>gouvernement</a:t>
            </a:r>
            <a:r>
              <a:rPr lang="en-CA" dirty="0" smtClean="0"/>
              <a:t> du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5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513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24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8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04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8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dirty="0" err="1" smtClean="0"/>
              <a:t>Chiffres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extraits</a:t>
            </a:r>
            <a:r>
              <a:rPr lang="en-CA" baseline="0" dirty="0" smtClean="0"/>
              <a:t> d’un rapport </a:t>
            </a:r>
            <a:r>
              <a:rPr lang="en-CA" baseline="0" dirty="0" err="1" smtClean="0"/>
              <a:t>daté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d’octobre</a:t>
            </a:r>
            <a:r>
              <a:rPr lang="en-CA" baseline="0" dirty="0" smtClean="0"/>
              <a:t> 2015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27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1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6913" y="554038"/>
            <a:ext cx="5353050" cy="3011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baseline="0" dirty="0" smtClean="0"/>
              <a:t>Kate Martin</a:t>
            </a:r>
          </a:p>
          <a:p>
            <a:endParaRPr lang="en-CA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baseline="0" dirty="0" err="1" smtClean="0"/>
              <a:t>Objectif</a:t>
            </a:r>
            <a:r>
              <a:rPr lang="en-CA" baseline="0" dirty="0" smtClean="0"/>
              <a:t> du </a:t>
            </a:r>
            <a:r>
              <a:rPr lang="en-CA" baseline="0" dirty="0" err="1" smtClean="0"/>
              <a:t>webinaire</a:t>
            </a:r>
            <a:r>
              <a:rPr lang="en-CA" baseline="0" dirty="0" smtClean="0"/>
              <a:t> : procurer </a:t>
            </a:r>
            <a:r>
              <a:rPr lang="en-CA" baseline="0" dirty="0" err="1" smtClean="0"/>
              <a:t>une</a:t>
            </a:r>
            <a:r>
              <a:rPr lang="en-CA" baseline="0" dirty="0" smtClean="0"/>
              <a:t> vision </a:t>
            </a:r>
            <a:r>
              <a:rPr lang="en-CA" baseline="0" dirty="0" err="1" smtClean="0"/>
              <a:t>d’ensemble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que</a:t>
            </a:r>
            <a:r>
              <a:rPr lang="en-CA" baseline="0" dirty="0" smtClean="0"/>
              <a:t> fait le </a:t>
            </a:r>
            <a:r>
              <a:rPr lang="en-CA" baseline="0" dirty="0" err="1" smtClean="0"/>
              <a:t>système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pour </a:t>
            </a:r>
            <a:r>
              <a:rPr lang="en-CA" baseline="0" dirty="0" err="1" smtClean="0"/>
              <a:t>éduquer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employés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prévenir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 des </a:t>
            </a:r>
            <a:r>
              <a:rPr lang="en-CA" baseline="0" dirty="0" err="1" smtClean="0"/>
              <a:t>a</a:t>
            </a:r>
            <a:r>
              <a:rPr lang="en-CA" baseline="0" dirty="0" err="1" smtClean="0"/>
              <a:t>înés</a:t>
            </a:r>
            <a:r>
              <a:rPr lang="en-CA" baseline="0" dirty="0" smtClean="0"/>
              <a:t/>
            </a:r>
            <a:br>
              <a:rPr lang="en-CA" baseline="0" dirty="0" smtClean="0"/>
            </a:br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696B-C187-45F6-8F30-12498F18099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5413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err="1" smtClean="0"/>
              <a:t>Chiffres</a:t>
            </a:r>
            <a:r>
              <a:rPr lang="en-CA" b="1" dirty="0" smtClean="0"/>
              <a:t> – Rapport </a:t>
            </a:r>
            <a:r>
              <a:rPr lang="en-CA" b="1" dirty="0" err="1" smtClean="0"/>
              <a:t>octobre</a:t>
            </a:r>
            <a:r>
              <a:rPr lang="en-CA" b="1" dirty="0" smtClean="0"/>
              <a:t> 2015</a:t>
            </a:r>
            <a:endParaRPr lang="en-CA" b="1" dirty="0" smtClean="0"/>
          </a:p>
          <a:p>
            <a:r>
              <a:rPr lang="en-CA" b="0" i="0" dirty="0" smtClean="0"/>
              <a:t>“</a:t>
            </a:r>
            <a:r>
              <a:rPr lang="en-CA" b="0" i="0" dirty="0" err="1" smtClean="0"/>
              <a:t>Plut</a:t>
            </a:r>
            <a:r>
              <a:rPr lang="en-CA" b="0" i="0" dirty="0" err="1" smtClean="0"/>
              <a:t>ôt</a:t>
            </a:r>
            <a:r>
              <a:rPr lang="en-CA" b="0" i="0" dirty="0" smtClean="0"/>
              <a:t> </a:t>
            </a:r>
            <a:r>
              <a:rPr lang="en-CA" b="0" i="0" dirty="0" err="1" smtClean="0"/>
              <a:t>d’accord</a:t>
            </a:r>
            <a:r>
              <a:rPr lang="en-CA" b="0" i="0" dirty="0" smtClean="0"/>
              <a:t>” + “</a:t>
            </a:r>
            <a:r>
              <a:rPr lang="en-CA" b="0" i="0" dirty="0" err="1" smtClean="0"/>
              <a:t>Entièrement</a:t>
            </a:r>
            <a:r>
              <a:rPr lang="en-CA" b="0" i="0" baseline="0" dirty="0" smtClean="0"/>
              <a:t> </a:t>
            </a:r>
            <a:r>
              <a:rPr lang="en-CA" b="0" i="0" baseline="0" dirty="0" err="1" smtClean="0"/>
              <a:t>d’Accord</a:t>
            </a:r>
            <a:r>
              <a:rPr lang="en-CA" b="0" i="0" baseline="0" dirty="0" smtClean="0"/>
              <a:t>”</a:t>
            </a:r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28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65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Donna Bailey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29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365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Donna Bailey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30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777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Kate</a:t>
            </a:r>
            <a:r>
              <a:rPr lang="en-CA" b="1" baseline="0" dirty="0" smtClean="0"/>
              <a:t> Martin </a:t>
            </a:r>
            <a:r>
              <a:rPr lang="en-CA" b="0" baseline="0" dirty="0" err="1" smtClean="0"/>
              <a:t>présente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l’expérience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manitobaine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31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67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Kate</a:t>
            </a:r>
            <a:r>
              <a:rPr lang="en-CA" b="1" baseline="0" dirty="0" smtClean="0"/>
              <a:t> </a:t>
            </a:r>
            <a:r>
              <a:rPr lang="en-CA" b="1" baseline="0" dirty="0" smtClean="0"/>
              <a:t>Martin </a:t>
            </a:r>
            <a:r>
              <a:rPr lang="en-CA" b="0" baseline="0" dirty="0" smtClean="0"/>
              <a:t>– </a:t>
            </a:r>
            <a:r>
              <a:rPr lang="en-CA" b="0" baseline="0" dirty="0" err="1" smtClean="0"/>
              <a:t>Présentations</a:t>
            </a:r>
            <a:r>
              <a:rPr lang="en-CA" b="0" baseline="0" dirty="0" smtClean="0"/>
              <a:t> </a:t>
            </a:r>
            <a:r>
              <a:rPr lang="en-CA" b="0" baseline="0" dirty="0" err="1" smtClean="0"/>
              <a:t>communautaires</a:t>
            </a: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32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65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dirty="0" err="1" smtClean="0"/>
              <a:t>Opportunités</a:t>
            </a:r>
            <a:r>
              <a:rPr lang="en-CA" dirty="0" smtClean="0"/>
              <a:t> </a:t>
            </a:r>
            <a:r>
              <a:rPr lang="en-CA" dirty="0" err="1" smtClean="0"/>
              <a:t>supplémentaires</a:t>
            </a:r>
            <a:r>
              <a:rPr lang="en-CA" dirty="0" smtClean="0"/>
              <a:t> pour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accro</a:t>
            </a:r>
            <a:r>
              <a:rPr lang="en-CA" baseline="0" dirty="0" err="1" smtClean="0"/>
              <a:t>ître</a:t>
            </a:r>
            <a:r>
              <a:rPr lang="en-CA" baseline="0" dirty="0" smtClean="0"/>
              <a:t> la </a:t>
            </a:r>
            <a:r>
              <a:rPr lang="en-CA" baseline="0" dirty="0" err="1" smtClean="0"/>
              <a:t>sensibilisation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 grâce au </a:t>
            </a:r>
            <a:r>
              <a:rPr lang="en-CA" baseline="0" dirty="0" err="1" smtClean="0"/>
              <a:t>cours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33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5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34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176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>
                <a:solidFill>
                  <a:prstClr val="black"/>
                </a:solidFill>
              </a:rPr>
              <a:pPr/>
              <a:t>35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1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Kate Martin</a:t>
            </a:r>
          </a:p>
          <a:p>
            <a:r>
              <a:rPr lang="en-CA" dirty="0" err="1" smtClean="0"/>
              <a:t>Vos</a:t>
            </a:r>
            <a:r>
              <a:rPr lang="en-CA" dirty="0" smtClean="0"/>
              <a:t> </a:t>
            </a:r>
            <a:r>
              <a:rPr lang="en-CA" dirty="0" err="1" smtClean="0"/>
              <a:t>présentatrices</a:t>
            </a:r>
            <a:r>
              <a:rPr lang="en-CA" dirty="0" smtClean="0"/>
              <a:t> </a:t>
            </a:r>
            <a:r>
              <a:rPr lang="en-CA" dirty="0" err="1" smtClean="0"/>
              <a:t>aujourd’hui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014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/>
              <a:t>Kate Martin </a:t>
            </a:r>
            <a:r>
              <a:rPr lang="en-CA" dirty="0" err="1" smtClean="0"/>
              <a:t>brève</a:t>
            </a:r>
            <a:r>
              <a:rPr lang="en-CA" dirty="0" smtClean="0"/>
              <a:t> introduction</a:t>
            </a:r>
            <a:r>
              <a:rPr lang="en-CA" baseline="0" dirty="0" smtClean="0"/>
              <a:t> du </a:t>
            </a:r>
            <a:r>
              <a:rPr lang="en-CA" baseline="0" dirty="0" err="1" smtClean="0"/>
              <a:t>système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au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4A4B-ED19-4814-A5D0-4AD1A2001C4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837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Kate Martin </a:t>
            </a:r>
            <a:r>
              <a:rPr lang="en-CA" dirty="0" err="1" smtClean="0"/>
              <a:t>brève</a:t>
            </a:r>
            <a:r>
              <a:rPr lang="en-CA" dirty="0" smtClean="0"/>
              <a:t> introduction</a:t>
            </a:r>
            <a:r>
              <a:rPr lang="en-CA" baseline="0" dirty="0" smtClean="0"/>
              <a:t> du </a:t>
            </a:r>
            <a:r>
              <a:rPr lang="en-CA" baseline="0" dirty="0" err="1" smtClean="0"/>
              <a:t>système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au Canada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88253-AE09-4D99-9760-3072E6322A3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41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1" dirty="0" smtClean="0"/>
              <a:t>Kate Martin </a:t>
            </a:r>
            <a:r>
              <a:rPr lang="en-CA" dirty="0" err="1" smtClean="0"/>
              <a:t>brève</a:t>
            </a:r>
            <a:r>
              <a:rPr lang="en-CA" dirty="0" smtClean="0"/>
              <a:t> introduction</a:t>
            </a:r>
            <a:r>
              <a:rPr lang="en-CA" baseline="0" dirty="0" smtClean="0"/>
              <a:t> du </a:t>
            </a:r>
            <a:r>
              <a:rPr lang="en-CA" baseline="0" dirty="0" err="1" smtClean="0"/>
              <a:t>système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caisses</a:t>
            </a:r>
            <a:r>
              <a:rPr lang="en-CA" baseline="0" dirty="0" smtClean="0"/>
              <a:t> de </a:t>
            </a:r>
            <a:r>
              <a:rPr lang="en-CA" baseline="0" dirty="0" err="1" smtClean="0"/>
              <a:t>crédit</a:t>
            </a:r>
            <a:r>
              <a:rPr lang="en-CA" baseline="0" dirty="0" smtClean="0"/>
              <a:t> au Canada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4A4B-ED19-4814-A5D0-4AD1A2001C4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696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r>
              <a:rPr lang="en-CA" b="1" dirty="0" smtClean="0"/>
              <a:t>Kate Martin </a:t>
            </a:r>
            <a:r>
              <a:rPr lang="en-CA" b="0" dirty="0" err="1" smtClean="0"/>
              <a:t>sommaire</a:t>
            </a:r>
            <a:r>
              <a:rPr lang="en-CA" b="0" baseline="0" dirty="0" smtClean="0"/>
              <a:t> de la </a:t>
            </a:r>
            <a:r>
              <a:rPr lang="en-CA" b="0" baseline="0" dirty="0" err="1" smtClean="0"/>
              <a:t>présentation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206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9488" y="487363"/>
            <a:ext cx="5138737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2625" y="3916636"/>
            <a:ext cx="6580627" cy="4544658"/>
          </a:xfrm>
        </p:spPr>
        <p:txBody>
          <a:bodyPr/>
          <a:lstStyle/>
          <a:p>
            <a:r>
              <a:rPr lang="en-CA" b="1" dirty="0" smtClean="0"/>
              <a:t>Kate Martin </a:t>
            </a:r>
            <a:r>
              <a:rPr lang="en-CA" b="0" dirty="0" smtClean="0"/>
              <a:t>:</a:t>
            </a:r>
            <a:r>
              <a:rPr lang="en-CA" b="0" baseline="0" dirty="0" smtClean="0"/>
              <a:t> la </a:t>
            </a:r>
            <a:r>
              <a:rPr lang="en-CA" b="0" baseline="0" dirty="0" err="1" smtClean="0"/>
              <a:t>maltraitance</a:t>
            </a:r>
            <a:r>
              <a:rPr lang="en-CA" b="0" baseline="0" dirty="0" smtClean="0"/>
              <a:t> des </a:t>
            </a:r>
            <a:r>
              <a:rPr lang="en-CA" b="0" baseline="0" dirty="0" err="1" smtClean="0"/>
              <a:t>a</a:t>
            </a:r>
            <a:r>
              <a:rPr lang="en-CA" b="0" baseline="0" dirty="0" err="1" smtClean="0"/>
              <a:t>înés</a:t>
            </a:r>
            <a:r>
              <a:rPr lang="en-CA" b="0" baseline="0" dirty="0" smtClean="0"/>
              <a:t> et </a:t>
            </a:r>
            <a:r>
              <a:rPr lang="en-CA" b="0" baseline="0" dirty="0" err="1" smtClean="0"/>
              <a:t>l’abus</a:t>
            </a:r>
            <a:r>
              <a:rPr lang="en-CA" b="0" baseline="0" dirty="0" smtClean="0"/>
              <a:t> financier</a:t>
            </a:r>
            <a:br>
              <a:rPr lang="en-CA" b="0" baseline="0" dirty="0" smtClean="0"/>
            </a:br>
            <a:endParaRPr lang="en-CA" baseline="0" dirty="0" smtClean="0"/>
          </a:p>
          <a:p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La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maltraitance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des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aînés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est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un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problème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universel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qui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est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prévalent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partout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. Les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mauvais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traitements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peuvent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se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produire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n’importe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où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et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être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infligés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par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toutes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sortes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d’individus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mais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très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souvent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la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maltraitance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est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familiale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,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sociale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 et </a:t>
            </a:r>
            <a:r>
              <a:rPr lang="en-CA" sz="1200" b="1" dirty="0" err="1" smtClean="0">
                <a:latin typeface="+mn-lt"/>
                <a:cs typeface="Arial" panose="020B0604020202020204" pitchFamily="34" charset="0"/>
              </a:rPr>
              <a:t>institutionnelle</a:t>
            </a:r>
            <a:r>
              <a:rPr lang="en-CA" sz="1200" b="1" dirty="0" smtClean="0">
                <a:latin typeface="+mn-lt"/>
                <a:cs typeface="Arial" panose="020B0604020202020204" pitchFamily="34" charset="0"/>
              </a:rPr>
              <a:t>.</a:t>
            </a:r>
            <a:endParaRPr lang="en-CA" sz="1400" b="1" dirty="0" smtClean="0">
              <a:latin typeface="+mn-lt"/>
              <a:cs typeface="Arial" panose="020B0604020202020204" pitchFamily="34" charset="0"/>
            </a:endParaRPr>
          </a:p>
          <a:p>
            <a:endParaRPr lang="en-CA" sz="1400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91179" indent="-291179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prévention</a:t>
            </a: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 la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maltraitance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et de la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négligence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des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a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înés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a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reçu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une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attention accrue</a:t>
            </a:r>
            <a:b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</a:b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ces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dernières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années</a:t>
            </a: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. Avec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une</a:t>
            </a: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population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vieillissante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en augmentation,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une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formation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continuelle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, de la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sensibilisation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et des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activités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soutien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sont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nécessaires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pour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répondre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à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des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casde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maltraitance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en augmentation.</a:t>
            </a: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endParaRPr lang="en-CA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endParaRPr lang="en-CA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91179" indent="-291179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maltraitance</a:t>
            </a: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et la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négligence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des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a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înés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restent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des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problèmes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cachés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ou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ignorés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dans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le monde.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Aucune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communauté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ou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pays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n’est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épargné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par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ce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problème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social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d’envergure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b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</a:br>
            <a:endParaRPr lang="en-CA" dirty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91179" indent="-291179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n-CA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sensibilisation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et la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prévention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requièrent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la participation de </a:t>
            </a:r>
            <a:r>
              <a:rPr lang="en-CA" baseline="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tous</a:t>
            </a:r>
            <a: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/>
            </a:r>
            <a:br>
              <a:rPr lang="en-CA" baseline="0" dirty="0" smtClean="0">
                <a:latin typeface="Segoe UI Light" panose="020B0502040204020203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93566" y="9140890"/>
            <a:ext cx="3050774" cy="481963"/>
          </a:xfrm>
        </p:spPr>
        <p:txBody>
          <a:bodyPr/>
          <a:lstStyle/>
          <a:p>
            <a:fld id="{3656696B-C187-45F6-8F30-12498F18099A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42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975" y="479425"/>
            <a:ext cx="5045075" cy="2838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4335" y="3847174"/>
            <a:ext cx="6425929" cy="4464056"/>
          </a:xfrm>
        </p:spPr>
        <p:txBody>
          <a:bodyPr/>
          <a:lstStyle/>
          <a:p>
            <a:pPr defTabSz="931774">
              <a:defRPr/>
            </a:pPr>
            <a:r>
              <a:rPr lang="en-CA" b="1" dirty="0" smtClean="0"/>
              <a:t>Kate Martin:</a:t>
            </a:r>
          </a:p>
          <a:p>
            <a:pPr defTabSz="931774">
              <a:defRPr/>
            </a:pPr>
            <a:endParaRPr lang="en-CA" dirty="0" smtClean="0"/>
          </a:p>
          <a:p>
            <a:pPr defTabSz="931774">
              <a:defRPr/>
            </a:pPr>
            <a:r>
              <a:rPr lang="en-CA" dirty="0" smtClean="0"/>
              <a:t>Un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éléments</a:t>
            </a:r>
            <a:r>
              <a:rPr lang="en-CA" baseline="0" dirty="0" smtClean="0"/>
              <a:t> de la </a:t>
            </a:r>
            <a:r>
              <a:rPr lang="en-CA" baseline="0" dirty="0" err="1" smtClean="0"/>
              <a:t>maltraitance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a</a:t>
            </a:r>
            <a:r>
              <a:rPr lang="en-CA" baseline="0" dirty="0" err="1" smtClean="0"/>
              <a:t>înés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est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financier, qui </a:t>
            </a:r>
            <a:r>
              <a:rPr lang="en-CA" baseline="0" dirty="0" err="1" smtClean="0"/>
              <a:t>est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devenu</a:t>
            </a:r>
            <a:r>
              <a:rPr lang="en-CA" baseline="0" dirty="0" smtClean="0"/>
              <a:t> un </a:t>
            </a:r>
            <a:r>
              <a:rPr lang="en-CA" baseline="0" dirty="0" err="1" smtClean="0"/>
              <a:t>problème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pressant</a:t>
            </a:r>
            <a:r>
              <a:rPr lang="en-CA" baseline="0" dirty="0" smtClean="0"/>
              <a:t> au Canada. </a:t>
            </a:r>
            <a:r>
              <a:rPr lang="en-CA" baseline="0" dirty="0" err="1" smtClean="0"/>
              <a:t>C’est</a:t>
            </a:r>
            <a:r>
              <a:rPr lang="en-CA" baseline="0" dirty="0" smtClean="0"/>
              <a:t> le type de </a:t>
            </a:r>
            <a:r>
              <a:rPr lang="en-CA" baseline="0" dirty="0" err="1" smtClean="0"/>
              <a:t>maltraitance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aînés</a:t>
            </a:r>
            <a:r>
              <a:rPr lang="en-CA" baseline="0" dirty="0" smtClean="0"/>
              <a:t> le plus </a:t>
            </a:r>
            <a:r>
              <a:rPr lang="en-CA" baseline="0" dirty="0" err="1" smtClean="0"/>
              <a:t>commun</a:t>
            </a:r>
            <a:r>
              <a:rPr lang="en-CA" baseline="0" dirty="0" smtClean="0"/>
              <a:t> au Canada </a:t>
            </a:r>
            <a:r>
              <a:rPr lang="en-CA" baseline="0" dirty="0" err="1" smtClean="0"/>
              <a:t>mais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est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très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souvent</a:t>
            </a:r>
            <a:r>
              <a:rPr lang="en-CA" baseline="0" dirty="0" smtClean="0"/>
              <a:t> non </a:t>
            </a:r>
            <a:r>
              <a:rPr lang="en-CA" baseline="0" dirty="0" err="1" smtClean="0"/>
              <a:t>reporté</a:t>
            </a:r>
            <a:r>
              <a:rPr lang="en-CA" baseline="0" dirty="0" smtClean="0"/>
              <a:t>.</a:t>
            </a:r>
            <a:br>
              <a:rPr lang="en-CA" baseline="0" dirty="0" smtClean="0"/>
            </a:br>
            <a:endParaRPr lang="en-CA" dirty="0" smtClean="0"/>
          </a:p>
          <a:p>
            <a:pPr defTabSz="931774">
              <a:defRPr/>
            </a:pPr>
            <a:r>
              <a:rPr lang="en-CA" dirty="0" err="1" smtClean="0"/>
              <a:t>L’abus</a:t>
            </a:r>
            <a:r>
              <a:rPr lang="en-CA" dirty="0" smtClean="0"/>
              <a:t> financier </a:t>
            </a:r>
            <a:r>
              <a:rPr lang="en-CA" dirty="0" err="1" smtClean="0"/>
              <a:t>comprend</a:t>
            </a:r>
            <a:r>
              <a:rPr lang="en-CA" dirty="0" smtClean="0"/>
              <a:t> “le </a:t>
            </a:r>
            <a:r>
              <a:rPr lang="en-CA" dirty="0" err="1" smtClean="0"/>
              <a:t>détournement</a:t>
            </a:r>
            <a:r>
              <a:rPr lang="en-CA" dirty="0" smtClean="0"/>
              <a:t> de </a:t>
            </a:r>
            <a:r>
              <a:rPr lang="en-CA" dirty="0" err="1" smtClean="0"/>
              <a:t>l’argent</a:t>
            </a:r>
            <a:r>
              <a:rPr lang="en-CA" dirty="0" smtClean="0"/>
              <a:t> </a:t>
            </a:r>
            <a:r>
              <a:rPr lang="en-CA" dirty="0" err="1" smtClean="0"/>
              <a:t>ou</a:t>
            </a:r>
            <a:r>
              <a:rPr lang="en-CA" dirty="0" smtClean="0"/>
              <a:t> des </a:t>
            </a:r>
            <a:r>
              <a:rPr lang="en-CA" dirty="0" err="1" smtClean="0"/>
              <a:t>biens</a:t>
            </a:r>
            <a:r>
              <a:rPr lang="en-CA" dirty="0" smtClean="0"/>
              <a:t> </a:t>
            </a:r>
            <a:r>
              <a:rPr lang="en-CA" dirty="0" err="1" smtClean="0"/>
              <a:t>d’une</a:t>
            </a:r>
            <a:r>
              <a:rPr lang="en-CA" dirty="0" smtClean="0"/>
              <a:t> </a:t>
            </a:r>
            <a:r>
              <a:rPr lang="en-CA" dirty="0" err="1" smtClean="0"/>
              <a:t>personne</a:t>
            </a:r>
            <a:r>
              <a:rPr lang="en-CA" dirty="0" smtClean="0"/>
              <a:t> </a:t>
            </a:r>
            <a:r>
              <a:rPr lang="en-CA" dirty="0" err="1" smtClean="0"/>
              <a:t>âgée</a:t>
            </a:r>
            <a:r>
              <a:rPr lang="en-CA" dirty="0" smtClean="0"/>
              <a:t> par </a:t>
            </a:r>
            <a:r>
              <a:rPr lang="en-CA" dirty="0" err="1" smtClean="0"/>
              <a:t>quelqu’un</a:t>
            </a:r>
            <a:r>
              <a:rPr lang="en-CA" dirty="0" smtClean="0"/>
              <a:t> </a:t>
            </a:r>
            <a:r>
              <a:rPr lang="en-CA" dirty="0" err="1" smtClean="0"/>
              <a:t>à</a:t>
            </a:r>
            <a:r>
              <a:rPr lang="en-CA" dirty="0" smtClean="0"/>
              <a:t> qui </a:t>
            </a:r>
            <a:r>
              <a:rPr lang="en-CA" dirty="0" err="1" smtClean="0"/>
              <a:t>elle</a:t>
            </a:r>
            <a:r>
              <a:rPr lang="en-CA" dirty="0" smtClean="0"/>
              <a:t> fait </a:t>
            </a:r>
            <a:r>
              <a:rPr lang="en-CA" dirty="0" err="1" smtClean="0"/>
              <a:t>confiance</a:t>
            </a:r>
            <a:r>
              <a:rPr lang="en-CA" dirty="0" smtClean="0"/>
              <a:t>.</a:t>
            </a:r>
            <a:r>
              <a:rPr lang="en-CA" baseline="0" dirty="0" smtClean="0"/>
              <a:t>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sz="1200" dirty="0" err="1" smtClean="0">
                <a:latin typeface="Segoe UI Light" panose="020B0502040204020203" pitchFamily="34" charset="0"/>
              </a:rPr>
              <a:t>L’abus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est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généralement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défini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comme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une</a:t>
            </a:r>
            <a:r>
              <a:rPr lang="en-CA" sz="1200" dirty="0" smtClean="0">
                <a:latin typeface="Segoe UI Light" panose="020B0502040204020203" pitchFamily="34" charset="0"/>
              </a:rPr>
              <a:t> action </a:t>
            </a:r>
            <a:r>
              <a:rPr lang="en-CA" sz="1200" dirty="0" err="1" smtClean="0">
                <a:latin typeface="Segoe UI Light" panose="020B0502040204020203" pitchFamily="34" charset="0"/>
              </a:rPr>
              <a:t>ou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une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série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d’actions</a:t>
            </a:r>
            <a:r>
              <a:rPr lang="en-CA" sz="1200" dirty="0" smtClean="0">
                <a:latin typeface="Segoe UI Light" panose="020B0502040204020203" pitchFamily="34" charset="0"/>
              </a:rPr>
              <a:t> qui se </a:t>
            </a:r>
            <a:r>
              <a:rPr lang="en-CA" sz="1200" dirty="0" err="1" smtClean="0">
                <a:latin typeface="Segoe UI Light" panose="020B0502040204020203" pitchFamily="34" charset="0"/>
              </a:rPr>
              <a:t>déroulent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dans</a:t>
            </a:r>
            <a:r>
              <a:rPr lang="en-CA" sz="1200" dirty="0" smtClean="0">
                <a:latin typeface="Segoe UI Light" panose="020B0502040204020203" pitchFamily="34" charset="0"/>
              </a:rPr>
              <a:t> le cadre </a:t>
            </a:r>
            <a:r>
              <a:rPr lang="en-CA" sz="1200" dirty="0" err="1" smtClean="0">
                <a:latin typeface="Segoe UI Light" panose="020B0502040204020203" pitchFamily="34" charset="0"/>
              </a:rPr>
              <a:t>d’une</a:t>
            </a:r>
            <a:r>
              <a:rPr lang="en-CA" sz="1200" dirty="0" smtClean="0">
                <a:latin typeface="Segoe UI Light" panose="020B0502040204020203" pitchFamily="34" charset="0"/>
              </a:rPr>
              <a:t> relation </a:t>
            </a:r>
            <a:r>
              <a:rPr lang="en-CA" sz="1200" dirty="0" err="1" smtClean="0">
                <a:latin typeface="Segoe UI Light" panose="020B0502040204020203" pitchFamily="34" charset="0"/>
              </a:rPr>
              <a:t>existante</a:t>
            </a:r>
            <a:r>
              <a:rPr lang="en-CA" sz="1200" dirty="0" smtClean="0">
                <a:latin typeface="Segoe UI Light" panose="020B0502040204020203" pitchFamily="34" charset="0"/>
              </a:rPr>
              <a:t>, </a:t>
            </a:r>
            <a:r>
              <a:rPr lang="en-CA" sz="1200" dirty="0" err="1" smtClean="0">
                <a:latin typeface="Segoe UI Light" panose="020B0502040204020203" pitchFamily="34" charset="0"/>
              </a:rPr>
              <a:t>souvent</a:t>
            </a:r>
            <a:r>
              <a:rPr lang="en-CA" sz="1200" dirty="0" smtClean="0">
                <a:latin typeface="Segoe UI Light" panose="020B0502040204020203" pitchFamily="34" charset="0"/>
              </a:rPr>
              <a:t> en connexion avec </a:t>
            </a:r>
            <a:r>
              <a:rPr lang="en-CA" sz="1200" dirty="0" err="1" smtClean="0">
                <a:latin typeface="Segoe UI Light" panose="020B0502040204020203" pitchFamily="34" charset="0"/>
              </a:rPr>
              <a:t>d’autres</a:t>
            </a:r>
            <a:r>
              <a:rPr lang="en-CA" sz="1200" dirty="0" smtClean="0">
                <a:latin typeface="Segoe UI Light" panose="020B0502040204020203" pitchFamily="34" charset="0"/>
              </a:rPr>
              <a:t> </a:t>
            </a:r>
            <a:r>
              <a:rPr lang="en-CA" sz="1200" dirty="0" err="1" smtClean="0">
                <a:latin typeface="Segoe UI Light" panose="020B0502040204020203" pitchFamily="34" charset="0"/>
              </a:rPr>
              <a:t>formes</a:t>
            </a:r>
            <a:r>
              <a:rPr lang="en-CA" sz="1200" dirty="0" smtClean="0">
                <a:latin typeface="Segoe UI Light" panose="020B0502040204020203" pitchFamily="34" charset="0"/>
              </a:rPr>
              <a:t> de </a:t>
            </a:r>
            <a:r>
              <a:rPr lang="en-CA" sz="1200" dirty="0" err="1" smtClean="0">
                <a:latin typeface="Segoe UI Light" panose="020B0502040204020203" pitchFamily="34" charset="0"/>
              </a:rPr>
              <a:t>maltraitance</a:t>
            </a:r>
            <a:r>
              <a:rPr lang="en-CA" sz="1200" dirty="0" smtClean="0">
                <a:latin typeface="Segoe UI Light" panose="020B0502040204020203" pitchFamily="34" charset="0"/>
              </a:rPr>
              <a:t>. 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="1" dirty="0" err="1" smtClean="0"/>
              <a:t>À</a:t>
            </a:r>
            <a:r>
              <a:rPr lang="en-CA" b="1" dirty="0" smtClean="0"/>
              <a:t> quoi</a:t>
            </a:r>
            <a:r>
              <a:rPr lang="en-CA" b="1" baseline="0" dirty="0" smtClean="0"/>
              <a:t> </a:t>
            </a:r>
            <a:r>
              <a:rPr lang="en-CA" b="1" baseline="0" dirty="0" err="1" smtClean="0"/>
              <a:t>cela</a:t>
            </a:r>
            <a:r>
              <a:rPr lang="en-CA" b="1" baseline="0" dirty="0" smtClean="0"/>
              <a:t> </a:t>
            </a:r>
            <a:r>
              <a:rPr lang="en-CA" b="1" baseline="0" dirty="0" err="1" smtClean="0"/>
              <a:t>ressemble</a:t>
            </a:r>
            <a:r>
              <a:rPr lang="en-CA" b="1" baseline="0" dirty="0" smtClean="0"/>
              <a:t>-t-</a:t>
            </a:r>
            <a:r>
              <a:rPr lang="en-CA" b="1" baseline="0" dirty="0" err="1" smtClean="0"/>
              <a:t>il</a:t>
            </a:r>
            <a:r>
              <a:rPr lang="en-CA" b="1" dirty="0" smtClean="0"/>
              <a:t>? </a:t>
            </a:r>
            <a:endParaRPr lang="en-CA" b="1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CA" dirty="0" smtClean="0"/>
              <a:t>Les </a:t>
            </a:r>
            <a:r>
              <a:rPr lang="en-CA" dirty="0" err="1" smtClean="0"/>
              <a:t>procurations</a:t>
            </a:r>
            <a:r>
              <a:rPr lang="en-CA" dirty="0" smtClean="0"/>
              <a:t> et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comptes</a:t>
            </a:r>
            <a:r>
              <a:rPr lang="en-CA" baseline="0" dirty="0" smtClean="0"/>
              <a:t> joints </a:t>
            </a:r>
            <a:r>
              <a:rPr lang="en-CA" baseline="0" dirty="0" err="1" smtClean="0"/>
              <a:t>sont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outils</a:t>
            </a:r>
            <a:r>
              <a:rPr lang="en-CA" baseline="0" dirty="0" smtClean="0"/>
              <a:t> pour aider les </a:t>
            </a:r>
            <a:r>
              <a:rPr lang="en-CA" baseline="0" dirty="0" err="1" smtClean="0"/>
              <a:t>personnes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âgées</a:t>
            </a:r>
            <a:r>
              <a:rPr lang="en-CA" baseline="0" dirty="0" smtClean="0"/>
              <a:t> et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proches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gérer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leurs</a:t>
            </a:r>
            <a:r>
              <a:rPr lang="en-CA" baseline="0" dirty="0" smtClean="0"/>
              <a:t> affaires. Bien </a:t>
            </a:r>
            <a:r>
              <a:rPr lang="en-CA" baseline="0" dirty="0" err="1" smtClean="0"/>
              <a:t>qu’étant</a:t>
            </a:r>
            <a:r>
              <a:rPr lang="en-CA" baseline="0" dirty="0" smtClean="0"/>
              <a:t> des </a:t>
            </a:r>
            <a:r>
              <a:rPr lang="en-CA" baseline="0" dirty="0" err="1" smtClean="0"/>
              <a:t>outils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utiles</a:t>
            </a:r>
            <a:r>
              <a:rPr lang="en-CA" baseline="0" dirty="0" smtClean="0"/>
              <a:t>, les </a:t>
            </a:r>
            <a:r>
              <a:rPr lang="en-CA" baseline="0" dirty="0" err="1" smtClean="0"/>
              <a:t>scénarios</a:t>
            </a:r>
            <a:r>
              <a:rPr lang="en-CA" baseline="0" dirty="0" smtClean="0"/>
              <a:t> le plus </a:t>
            </a:r>
            <a:r>
              <a:rPr lang="en-CA" baseline="0" dirty="0" err="1" smtClean="0"/>
              <a:t>souvent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associés</a:t>
            </a:r>
            <a:r>
              <a:rPr lang="en-CA" baseline="0" dirty="0" smtClean="0"/>
              <a:t/>
            </a:r>
            <a:br>
              <a:rPr lang="en-CA" baseline="0" dirty="0" smtClean="0"/>
            </a:b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financier </a:t>
            </a:r>
            <a:r>
              <a:rPr lang="en-CA" baseline="0" dirty="0" err="1" smtClean="0"/>
              <a:t>sont</a:t>
            </a:r>
            <a:r>
              <a:rPr lang="en-CA" baseline="0" dirty="0" smtClean="0"/>
              <a:t> </a:t>
            </a:r>
            <a:r>
              <a:rPr lang="en-CA" baseline="0" dirty="0" err="1" smtClean="0"/>
              <a:t>reliés</a:t>
            </a:r>
            <a:r>
              <a:rPr lang="en-CA" baseline="0" dirty="0" smtClean="0"/>
              <a:t> </a:t>
            </a:r>
            <a:r>
              <a:rPr lang="en-CA" baseline="0" dirty="0" err="1" smtClean="0"/>
              <a:t>à</a:t>
            </a:r>
            <a:r>
              <a:rPr lang="en-CA" baseline="0" dirty="0" smtClean="0"/>
              <a:t> </a:t>
            </a:r>
            <a:r>
              <a:rPr lang="en-CA" baseline="0" dirty="0" err="1" smtClean="0"/>
              <a:t>l’abus</a:t>
            </a:r>
            <a:r>
              <a:rPr lang="en-CA" baseline="0" dirty="0" smtClean="0"/>
              <a:t> de procuration et aux </a:t>
            </a:r>
            <a:r>
              <a:rPr lang="en-CA" baseline="0" dirty="0" err="1" smtClean="0"/>
              <a:t>comptes</a:t>
            </a:r>
            <a:r>
              <a:rPr lang="en-CA" baseline="0" dirty="0" smtClean="0"/>
              <a:t> joints</a:t>
            </a:r>
            <a:r>
              <a:rPr lang="en-CA" dirty="0" smtClean="0"/>
              <a:t>. 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4982" y="8978773"/>
            <a:ext cx="2979056" cy="473415"/>
          </a:xfrm>
        </p:spPr>
        <p:txBody>
          <a:bodyPr/>
          <a:lstStyle/>
          <a:p>
            <a:fld id="{3656696B-C187-45F6-8F30-12498F18099A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46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5990-A1C2-4291-8F7C-60C2A24AC076}" type="datetime1">
              <a:rPr lang="en-CA" smtClean="0"/>
              <a:t>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6721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E81ED-4FBA-45CA-848F-963A71024FC8}" type="datetime1">
              <a:rPr lang="en-CA" smtClean="0"/>
              <a:t>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24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6A0C-7B65-4A9B-9882-D47D297F67AD}" type="datetime1">
              <a:rPr lang="en-CA" smtClean="0"/>
              <a:t>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32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2686-6B4D-4767-967D-1BF14AEAD676}" type="datetime1">
              <a:rPr lang="en-CA" smtClean="0"/>
              <a:t>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205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1F35-3879-42F7-8A34-E6027313F172}" type="datetime1">
              <a:rPr lang="en-CA" smtClean="0"/>
              <a:t>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136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EA1B-F8F7-4BFF-9470-A5470AE7D564}" type="datetime1">
              <a:rPr lang="en-CA" smtClean="0"/>
              <a:t>15-10-29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92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124-520F-4BB0-AA2C-EF414DED88DF}" type="datetime1">
              <a:rPr lang="en-CA" smtClean="0"/>
              <a:t>15-10-29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677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66C8-EB6F-4E11-9053-462AF4EB052C}" type="datetime1">
              <a:rPr lang="en-CA" smtClean="0"/>
              <a:t>15-10-29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406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328B-2DBA-44D7-ABF7-6DEDD3F41CF3}" type="datetime1">
              <a:rPr lang="en-CA" smtClean="0"/>
              <a:t>15-10-29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612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6985-58CE-4429-B3E3-71372D38C179}" type="datetime1">
              <a:rPr lang="en-CA" smtClean="0"/>
              <a:t>15-10-29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28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681-3D29-498E-8CB4-83F87725BBE6}" type="datetime1">
              <a:rPr lang="en-CA" smtClean="0"/>
              <a:t>15-10-29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5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E4ABF-AD65-4374-B49D-9F7402878480}" type="datetime1">
              <a:rPr lang="en-CA" smtClean="0"/>
              <a:t>15-10-29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74D19-DE53-4665-909B-FA3DA6A6927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068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net-works.ca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gif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jpe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google.ca/url?sa=i&amp;rct=j&amp;q=&amp;esrc=s&amp;frm=1&amp;source=images&amp;cd=&amp;cad=rja&amp;docid=ngPug8JjucIKIM&amp;tbnid=4NxRpmV1qB99EM:&amp;ved=0CAUQjRw&amp;url=http://events.r20.constantcontact.com/register/event?llr=dkdybgfab&amp;oeidk=a07e6xm2qu302896658&amp;ei=QgZCUof0Nse6qAHd0oDwBw&amp;bvm=bv.53077864,d.aWM&amp;psig=AFQjCNHYwCbiKvoNVAElWXzCIE8Q9CTYbw&amp;ust=1380145083173838" TargetMode="External"/><Relationship Id="rId20" Type="http://schemas.openxmlformats.org/officeDocument/2006/relationships/image" Target="../media/image38.jpeg"/><Relationship Id="rId21" Type="http://schemas.openxmlformats.org/officeDocument/2006/relationships/hyperlink" Target="http://www.google.ca/url?sa=i&amp;rct=j&amp;q=&amp;esrc=s&amp;frm=1&amp;source=images&amp;cd=&amp;cad=rja&amp;docid=nkfOXPBqcIzR_M&amp;tbnid=CSkQipo-xqFEPM:&amp;ved=0CAUQjRw&amp;url=http://www.kwib.org/Default.aspx?pageId=114553&amp;eventId=266511&amp;EventViewMode=EventDetails&amp;ei=EkJEUqbyNcekqAHNwYCQDw&amp;bvm=bv.53217764,d.aWM&amp;psig=AFQjCNFrx69jZKR4hHds8xtU-lNanOkA7A&amp;ust=1380291468523708" TargetMode="External"/><Relationship Id="rId22" Type="http://schemas.openxmlformats.org/officeDocument/2006/relationships/image" Target="../media/image39.jpeg"/><Relationship Id="rId23" Type="http://schemas.openxmlformats.org/officeDocument/2006/relationships/image" Target="../media/image40.jpe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gif"/><Relationship Id="rId27" Type="http://schemas.openxmlformats.org/officeDocument/2006/relationships/image" Target="../media/image44.png"/><Relationship Id="rId10" Type="http://schemas.openxmlformats.org/officeDocument/2006/relationships/image" Target="../media/image33.jpeg"/><Relationship Id="rId11" Type="http://schemas.openxmlformats.org/officeDocument/2006/relationships/hyperlink" Target="http://www.google.ca/url?sa=i&amp;rct=j&amp;q=&amp;esrc=s&amp;frm=1&amp;source=images&amp;cd=&amp;cad=rja&amp;docid=jfBbx5GeRHoC0M&amp;tbnid=Ql3IowP9_Cp0KM:&amp;ved=0CAUQjRw&amp;url=http://www.sahrp.ca/?ConferenceSponsors&amp;ei=dAZCUr-RA8LqrQHrs4CoDQ&amp;bvm=bv.53077864,d.aWM&amp;psig=AFQjCNHTI1Uhy7lbvzz6ESE-TGzlibt_aw&amp;ust=1380145134368582" TargetMode="External"/><Relationship Id="rId12" Type="http://schemas.openxmlformats.org/officeDocument/2006/relationships/image" Target="../media/image34.jpeg"/><Relationship Id="rId13" Type="http://schemas.openxmlformats.org/officeDocument/2006/relationships/hyperlink" Target="https://www.google.ca/url?sa=i&amp;rct=j&amp;q=&amp;esrc=s&amp;frm=1&amp;source=images&amp;cd=&amp;cad=rja&amp;docid=2rewzaXi_1ExyM&amp;tbnid=5IVUlfj2-DKx1M:&amp;ved=0CAUQjRw&amp;url=https://www.uwinnipeg.ca/index/career-services-employer-profiles-2013&amp;ei=sAZCUrf2MpPsqQGJh4DgAQ&amp;bvm=bv.53077864,d.aWM&amp;psig=AFQjCNHxEJXLu4bpxVSf7MXuqa1S2BmpzA&amp;ust=1380145197449937" TargetMode="External"/><Relationship Id="rId14" Type="http://schemas.openxmlformats.org/officeDocument/2006/relationships/image" Target="../media/image35.jpeg"/><Relationship Id="rId15" Type="http://schemas.openxmlformats.org/officeDocument/2006/relationships/hyperlink" Target="http://www.google.ca/url?sa=i&amp;rct=j&amp;q=&amp;esrc=s&amp;frm=1&amp;source=images&amp;cd=&amp;cad=rja&amp;docid=do1I3ulCY-u1-M&amp;tbnid=HxgtLfUWt-FxwM:&amp;ved=0CAUQjRw&amp;url=http://www.dasch.mb.ca/Blog/ListByMonth.cfm?category_id=4&amp;Month=October&amp;Year=2012&amp;ei=2wZCUqmlEsrIqgGKr4HQBg&amp;bvm=bv.53077864,d.aWM&amp;psig=AFQjCNElGalF2ovY7eWuqkk1t92_nlBiVw&amp;ust=1380145240152111" TargetMode="External"/><Relationship Id="rId16" Type="http://schemas.openxmlformats.org/officeDocument/2006/relationships/image" Target="../media/image36.jpeg"/><Relationship Id="rId17" Type="http://schemas.openxmlformats.org/officeDocument/2006/relationships/hyperlink" Target="http://www.google.ca/url?sa=i&amp;rct=j&amp;q=&amp;esrc=s&amp;frm=1&amp;source=images&amp;cd=&amp;cad=rja&amp;docid=YpZZ5Fx9sjrUNM&amp;tbnid=CStR3aeotpVIyM:&amp;ved=0CAUQjRw&amp;url=http://childrens.winnipegyouthsoccer.com/contact.php&amp;ei=UQdCUvifEYaLqQH2poC4CA&amp;psig=AFQjCNETN-QfWMfLGJQjonEbTw4tLZ_cPA&amp;ust=1380145349242290" TargetMode="External"/><Relationship Id="rId18" Type="http://schemas.openxmlformats.org/officeDocument/2006/relationships/image" Target="../media/image37.jpeg"/><Relationship Id="rId19" Type="http://schemas.openxmlformats.org/officeDocument/2006/relationships/hyperlink" Target="http://www.google.ca/url?sa=i&amp;rct=j&amp;q=&amp;esrc=s&amp;frm=1&amp;source=images&amp;cd=&amp;cad=rja&amp;docid=XBtJmTcnXGR_wM&amp;tbnid=X12kVPPIF64ebM:&amp;ved=0CAUQjRw&amp;url=http://www.delisleautosales.com/financing.php&amp;ei=kAdCUvqQIM_vqQHT7oCwAQ&amp;psig=AFQjCNE9_RSLNIn3KbAAKrYH4B1KEmN8yw&amp;ust=1380145414525945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google.ca/url?sa=i&amp;rct=j&amp;q=&amp;esrc=s&amp;frm=1&amp;source=images&amp;cd=&amp;cad=rja&amp;docid=BG7UHTISYkuBKM&amp;tbnid=o6I07PRq1Ye3oM:&amp;ved=0CAUQjRw&amp;url=http://www.calgarywestsoccer.com/our-sponsors/&amp;ei=3wRCUoDpIoHHqgGtnoGwDw&amp;bvm=bv.53077864,d.aWM&amp;psig=AFQjCNGWEPd42Ps9f18d8t29sVvCj1UyUg&amp;ust=1380144725274156" TargetMode="External"/><Relationship Id="rId4" Type="http://schemas.openxmlformats.org/officeDocument/2006/relationships/image" Target="../media/image30.jpeg"/><Relationship Id="rId5" Type="http://schemas.openxmlformats.org/officeDocument/2006/relationships/hyperlink" Target="http://www.google.ca/url?sa=i&amp;rct=j&amp;q=&amp;esrc=s&amp;frm=1&amp;source=images&amp;cd=&amp;cad=rja&amp;docid=0XLH_tGEbHeqfM&amp;tbnid=7GAafhUl6yEJGM:&amp;ved=0CAUQjRw&amp;url=http://www.viulc.ca/home/coast-capital/&amp;ei=gQVCUujtDpKBqQHPpYHoCQ&amp;bvm=bv.53077864,d.aWM&amp;psig=AFQjCNFMP8EG9tZhtJAyfyCCSsoCZVdNmw&amp;ust=1380144893749468" TargetMode="External"/><Relationship Id="rId6" Type="http://schemas.openxmlformats.org/officeDocument/2006/relationships/image" Target="../media/image31.jpeg"/><Relationship Id="rId7" Type="http://schemas.openxmlformats.org/officeDocument/2006/relationships/hyperlink" Target="http://www.google.ca/url?sa=i&amp;rct=j&amp;q=&amp;esrc=s&amp;frm=1&amp;source=images&amp;cd=&amp;cad=rja&amp;docid=QMngGuH9rh7uMM&amp;tbnid=cV5DCs44dMCJrM:&amp;ved=0CAUQjRw&amp;url=http://www.dsbn.edu.on.ca/EFNiagara/donate.aspx?id=10156&amp;ei=_gVCUrbcHsq1qQHloYCoBw&amp;bvm=bv.53077864,d.aWM&amp;psig=AFQjCNHmQwnuugZP1ZU95fX8CTKU2eSRpg&amp;ust=1380145015081653" TargetMode="External"/><Relationship Id="rId8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net-works.ca/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hyperlink" Target="mailto:animateur@chnet-works.ca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1.jpeg"/><Relationship Id="rId5" Type="http://schemas.openxmlformats.org/officeDocument/2006/relationships/image" Target="cid:image004.jpg@01CFFE60.3391EA70" TargetMode="External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jpe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hyperlink" Target="http://files.cusource.ca/yourknowledge/ComplianceTrainingResources/FAOA-Trailer-1-HD.mp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49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nimateur@chnet-works.ca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22.png"/><Relationship Id="rId5" Type="http://schemas.openxmlformats.org/officeDocument/2006/relationships/image" Target="../media/image51.jpeg"/><Relationship Id="rId6" Type="http://schemas.openxmlformats.org/officeDocument/2006/relationships/image" Target="cid:image004.jpg@01CFFE60.3391EA70" TargetMode="External"/><Relationship Id="rId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4.JPG"/><Relationship Id="rId5" Type="http://schemas.openxmlformats.org/officeDocument/2006/relationships/image" Target="../media/image65.JPG"/><Relationship Id="rId6" Type="http://schemas.openxmlformats.org/officeDocument/2006/relationships/image" Target="../media/image6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ac-acfc.gc.ca/Eng/financialLiteracy/financialLiteracyCanada/strategy/Documents/seniors_financial_literacy_consultation.pdf" TargetMode="External"/><Relationship Id="rId4" Type="http://schemas.openxmlformats.org/officeDocument/2006/relationships/hyperlink" Target="http://www.fcac-acfc.gc.ca/Fra/litteratieFinanciere/litteratieCanada/Documents/SeniorsStrategyFR.pdf" TargetMode="External"/><Relationship Id="rId5" Type="http://schemas.openxmlformats.org/officeDocument/2006/relationships/hyperlink" Target="http://www.seniors.gc.ca/eng/working/fptf/pdf/brochure_attorney.pdf" TargetMode="External"/><Relationship Id="rId6" Type="http://schemas.openxmlformats.org/officeDocument/2006/relationships/hyperlink" Target="http://www.aines.gc.ca/fra/service/ffpt/pdf/brochure_procurations.pdf" TargetMode="External"/><Relationship Id="rId7" Type="http://schemas.openxmlformats.org/officeDocument/2006/relationships/hyperlink" Target="http://www.elderabuseontario.com/wp-content/uploads/2015/02/Exploitation-Financi%C3%A8re-Par-Des-Membres-De-Famille-Et-Les-Soignants-feb-24.pdf" TargetMode="External"/><Relationship Id="rId8" Type="http://schemas.openxmlformats.org/officeDocument/2006/relationships/hyperlink" Target="http://www.elderabuseontario.com/wp-content/uploads/2015/02/Where-to-report-and-access-assistance-Financial-Abuse.pdf" TargetMode="External"/><Relationship Id="rId9" Type="http://schemas.openxmlformats.org/officeDocument/2006/relationships/hyperlink" Target="http://www.elderabuseontario.com/wp-content/uploads/2015/02/En-cas-de-rapport-et-o%C3%B9-acc%C3%A9der-%C3%A0-lassistance-dans-les-situations-dabus-financiers-Feb-24.pdf" TargetMode="External"/><Relationship Id="rId10" Type="http://schemas.openxmlformats.org/officeDocument/2006/relationships/hyperlink" Target="http://www.elderabuseontario.com/wp-content/uploads/2014/04/EAO_Woman_Front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luidsurveys.com/s/webinaireRCPMTAenquete/" TargetMode="External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npea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new logo colour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531" y="5983825"/>
            <a:ext cx="4032448" cy="6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7023" y="1405505"/>
            <a:ext cx="10369152" cy="4578320"/>
          </a:xfrm>
          <a:solidFill>
            <a:srgbClr val="DCE6F2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900" b="1" dirty="0" err="1" smtClean="0">
                <a:latin typeface="Arial"/>
                <a:cs typeface="Arial"/>
              </a:rPr>
              <a:t>Bienvenue</a:t>
            </a:r>
            <a:r>
              <a:rPr lang="en-US" sz="1900" b="1" dirty="0" smtClean="0">
                <a:latin typeface="Arial"/>
                <a:cs typeface="Arial"/>
              </a:rPr>
              <a:t> au </a:t>
            </a:r>
            <a:r>
              <a:rPr lang="en-US" sz="1900" b="1" dirty="0" err="1" smtClean="0">
                <a:latin typeface="Arial"/>
                <a:cs typeface="Arial"/>
              </a:rPr>
              <a:t>webinaire</a:t>
            </a:r>
            <a:r>
              <a:rPr lang="en-US" sz="1900" b="1" dirty="0" smtClean="0">
                <a:latin typeface="Arial"/>
                <a:cs typeface="Arial"/>
              </a:rPr>
              <a:t> #456 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/>
            </a:r>
            <a:b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Le 5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novembre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2015,  13h – 14h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heure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de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l’Est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/>
            </a:r>
            <a:b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/>
            </a:r>
            <a:b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</a:b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(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Téléconference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ouverte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aux participants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à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12h:50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heure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 de </a:t>
            </a:r>
            <a:r>
              <a:rPr lang="en-CA" sz="19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l’Est</a:t>
            </a:r>
            <a:r>
              <a:rPr lang="en-CA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)</a:t>
            </a:r>
            <a:endParaRPr lang="en-US" sz="1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2200" b="1" dirty="0" smtClean="0"/>
              <a:t>     </a:t>
            </a:r>
          </a:p>
          <a:p>
            <a:pPr>
              <a:defRPr/>
            </a:pPr>
            <a:r>
              <a:rPr lang="en-US" sz="2600" b="1" dirty="0" err="1" smtClean="0">
                <a:latin typeface="Arial"/>
                <a:cs typeface="Arial"/>
              </a:rPr>
              <a:t>Prévenir</a:t>
            </a:r>
            <a:r>
              <a:rPr lang="en-US" sz="2600" b="1" dirty="0" smtClean="0">
                <a:latin typeface="Arial"/>
                <a:cs typeface="Arial"/>
              </a:rPr>
              <a:t> </a:t>
            </a:r>
            <a:r>
              <a:rPr lang="en-US" sz="2600" b="1" dirty="0" err="1" smtClean="0">
                <a:latin typeface="Arial"/>
                <a:cs typeface="Arial"/>
              </a:rPr>
              <a:t>l’abus</a:t>
            </a:r>
            <a:r>
              <a:rPr lang="en-US" sz="2600" b="1" dirty="0" smtClean="0">
                <a:latin typeface="Arial"/>
                <a:cs typeface="Arial"/>
              </a:rPr>
              <a:t> financier des </a:t>
            </a:r>
            <a:r>
              <a:rPr lang="en-US" sz="2600" b="1" dirty="0" err="1" smtClean="0">
                <a:latin typeface="Arial"/>
                <a:cs typeface="Arial"/>
              </a:rPr>
              <a:t>a</a:t>
            </a:r>
            <a:r>
              <a:rPr lang="en-US" sz="2600" b="1" dirty="0" err="1" smtClean="0">
                <a:latin typeface="Arial"/>
                <a:cs typeface="Arial"/>
              </a:rPr>
              <a:t>înés</a:t>
            </a:r>
            <a:r>
              <a:rPr lang="en-US" sz="2600" b="1" dirty="0" smtClean="0">
                <a:latin typeface="Arial"/>
                <a:cs typeface="Arial"/>
              </a:rPr>
              <a:t> :</a:t>
            </a:r>
            <a:r>
              <a:rPr lang="en-US" sz="2600" b="1" dirty="0" smtClean="0">
                <a:latin typeface="Arial"/>
                <a:cs typeface="Arial"/>
              </a:rPr>
              <a:t/>
            </a:r>
            <a:br>
              <a:rPr lang="en-US" sz="2600" b="1" dirty="0" smtClean="0">
                <a:latin typeface="Arial"/>
                <a:cs typeface="Arial"/>
              </a:rPr>
            </a:br>
            <a:r>
              <a:rPr lang="en-US" sz="2600" b="1" dirty="0" err="1" smtClean="0">
                <a:latin typeface="Arial"/>
                <a:cs typeface="Arial"/>
              </a:rPr>
              <a:t>Reconna</a:t>
            </a:r>
            <a:r>
              <a:rPr lang="en-US" sz="2600" b="1" dirty="0" err="1" smtClean="0">
                <a:latin typeface="Arial"/>
                <a:cs typeface="Arial"/>
              </a:rPr>
              <a:t>ître</a:t>
            </a:r>
            <a:r>
              <a:rPr lang="en-US" sz="2600" b="1" dirty="0" smtClean="0">
                <a:latin typeface="Arial"/>
                <a:cs typeface="Arial"/>
              </a:rPr>
              <a:t>, </a:t>
            </a:r>
            <a:r>
              <a:rPr lang="en-US" sz="2600" b="1" dirty="0" err="1" smtClean="0">
                <a:latin typeface="Arial"/>
                <a:cs typeface="Arial"/>
              </a:rPr>
              <a:t>analyser</a:t>
            </a:r>
            <a:r>
              <a:rPr lang="en-US" sz="2600" b="1" dirty="0" smtClean="0">
                <a:latin typeface="Arial"/>
                <a:cs typeface="Arial"/>
              </a:rPr>
              <a:t> et </a:t>
            </a:r>
            <a:r>
              <a:rPr lang="en-US" sz="2600" b="1" dirty="0" err="1" smtClean="0">
                <a:latin typeface="Arial"/>
                <a:cs typeface="Arial"/>
              </a:rPr>
              <a:t>répondre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CA" b="1" dirty="0" err="1" smtClean="0">
                <a:latin typeface="Arial"/>
                <a:cs typeface="Arial"/>
              </a:rPr>
              <a:t>Présentatrices</a:t>
            </a:r>
            <a:r>
              <a:rPr lang="en-CA" b="1" dirty="0" smtClean="0">
                <a:latin typeface="Arial"/>
                <a:cs typeface="Arial"/>
              </a:rPr>
              <a:t> :</a:t>
            </a:r>
            <a:br>
              <a:rPr lang="en-CA" b="1" dirty="0" smtClean="0">
                <a:latin typeface="Arial"/>
                <a:cs typeface="Arial"/>
              </a:rPr>
            </a:br>
            <a:r>
              <a:rPr lang="en-CA" b="1" dirty="0" smtClean="0">
                <a:latin typeface="Arial"/>
                <a:cs typeface="Arial"/>
              </a:rPr>
              <a:t/>
            </a:r>
            <a:br>
              <a:rPr lang="en-CA" b="1" dirty="0" smtClean="0">
                <a:latin typeface="Arial"/>
                <a:cs typeface="Arial"/>
              </a:rPr>
            </a:br>
            <a:r>
              <a:rPr lang="en-CA" sz="2200" b="1" dirty="0" smtClean="0">
                <a:latin typeface="Arial"/>
                <a:cs typeface="Arial"/>
              </a:rPr>
              <a:t>Donna Bailey</a:t>
            </a:r>
            <a:r>
              <a:rPr lang="en-CA" sz="2200" dirty="0" smtClean="0">
                <a:latin typeface="Arial"/>
                <a:cs typeface="Arial"/>
              </a:rPr>
              <a:t> </a:t>
            </a:r>
            <a:br>
              <a:rPr lang="en-CA" sz="2200" dirty="0" smtClean="0">
                <a:latin typeface="Arial"/>
                <a:cs typeface="Arial"/>
              </a:rPr>
            </a:br>
            <a:r>
              <a:rPr lang="en-CA" sz="2200" dirty="0" err="1" smtClean="0">
                <a:latin typeface="Arial"/>
                <a:cs typeface="Arial"/>
              </a:rPr>
              <a:t>Directrice</a:t>
            </a:r>
            <a:r>
              <a:rPr lang="en-CA" sz="2200" dirty="0" smtClean="0">
                <a:latin typeface="Arial"/>
                <a:cs typeface="Arial"/>
              </a:rPr>
              <a:t>, </a:t>
            </a:r>
            <a:r>
              <a:rPr lang="en-CA" sz="2200" dirty="0" err="1" smtClean="0">
                <a:latin typeface="Arial"/>
                <a:cs typeface="Arial"/>
              </a:rPr>
              <a:t>Recherche</a:t>
            </a:r>
            <a:r>
              <a:rPr lang="en-CA" sz="2200" dirty="0" smtClean="0">
                <a:latin typeface="Arial"/>
                <a:cs typeface="Arial"/>
              </a:rPr>
              <a:t> </a:t>
            </a:r>
            <a:r>
              <a:rPr lang="en-CA" sz="2200" dirty="0">
                <a:latin typeface="Arial"/>
                <a:cs typeface="Arial"/>
              </a:rPr>
              <a:t>&amp; </a:t>
            </a:r>
            <a:r>
              <a:rPr lang="en-CA" sz="2200" dirty="0" smtClean="0">
                <a:latin typeface="Arial"/>
                <a:cs typeface="Arial"/>
              </a:rPr>
              <a:t>Solutions Clients, CUSOURCE </a:t>
            </a:r>
            <a:r>
              <a:rPr lang="en-CA" sz="2200" dirty="0">
                <a:latin typeface="Arial"/>
                <a:cs typeface="Arial"/>
              </a:rPr>
              <a:t>Credit Union Knowledge </a:t>
            </a:r>
            <a:r>
              <a:rPr lang="en-CA" sz="2200" dirty="0" smtClean="0">
                <a:latin typeface="Arial"/>
                <a:cs typeface="Arial"/>
              </a:rPr>
              <a:t>Network</a:t>
            </a:r>
            <a:br>
              <a:rPr lang="en-CA" sz="2200" dirty="0" smtClean="0">
                <a:latin typeface="Arial"/>
                <a:cs typeface="Arial"/>
              </a:rPr>
            </a:br>
            <a:r>
              <a:rPr lang="en-CA" sz="2200" dirty="0" smtClean="0">
                <a:latin typeface="Arial"/>
                <a:cs typeface="Arial"/>
              </a:rPr>
              <a:t> </a:t>
            </a:r>
            <a:r>
              <a:rPr lang="en-CA" sz="2200" dirty="0">
                <a:latin typeface="Arial"/>
                <a:cs typeface="Arial"/>
              </a:rPr>
              <a:t/>
            </a:r>
            <a:br>
              <a:rPr lang="en-CA" sz="2200" dirty="0">
                <a:latin typeface="Arial"/>
                <a:cs typeface="Arial"/>
              </a:rPr>
            </a:br>
            <a:r>
              <a:rPr lang="en-CA" sz="2200" b="1" dirty="0" smtClean="0">
                <a:latin typeface="Arial"/>
                <a:cs typeface="Arial"/>
              </a:rPr>
              <a:t>Kate Martin</a:t>
            </a:r>
            <a:br>
              <a:rPr lang="en-CA" sz="2200" b="1" dirty="0" smtClean="0">
                <a:latin typeface="Arial"/>
                <a:cs typeface="Arial"/>
              </a:rPr>
            </a:br>
            <a:r>
              <a:rPr lang="en-CA" sz="2200" dirty="0" err="1" smtClean="0">
                <a:latin typeface="Arial"/>
                <a:cs typeface="Arial"/>
              </a:rPr>
              <a:t>Analyste</a:t>
            </a:r>
            <a:r>
              <a:rPr lang="en-CA" sz="2200" dirty="0" smtClean="0">
                <a:latin typeface="Arial"/>
                <a:cs typeface="Arial"/>
              </a:rPr>
              <a:t> des </a:t>
            </a:r>
            <a:r>
              <a:rPr lang="en-CA" sz="2200" dirty="0" err="1" smtClean="0">
                <a:latin typeface="Arial"/>
                <a:cs typeface="Arial"/>
              </a:rPr>
              <a:t>politiques</a:t>
            </a:r>
            <a:r>
              <a:rPr lang="en-CA" sz="2200" dirty="0" smtClean="0">
                <a:latin typeface="Arial"/>
                <a:cs typeface="Arial"/>
              </a:rPr>
              <a:t>, </a:t>
            </a:r>
            <a:r>
              <a:rPr lang="en-CA" sz="2200" dirty="0">
                <a:latin typeface="Arial"/>
                <a:cs typeface="Arial"/>
              </a:rPr>
              <a:t>Credit Union Central of </a:t>
            </a:r>
            <a:r>
              <a:rPr lang="en-CA" sz="2200" dirty="0" smtClean="0">
                <a:latin typeface="Arial"/>
                <a:cs typeface="Arial"/>
              </a:rPr>
              <a:t>Canada</a:t>
            </a:r>
            <a:endParaRPr lang="en-CA" sz="2200" dirty="0">
              <a:latin typeface="Arial"/>
              <a:cs typeface="Arial"/>
            </a:endParaRPr>
          </a:p>
        </p:txBody>
      </p:sp>
      <p:sp>
        <p:nvSpPr>
          <p:cNvPr id="12296" name="AutoShape 8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98" name="AutoShape 10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0" name="AutoShape 12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2" name="AutoShape 14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4" name="AutoShape 16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306" name="AutoShape 18" descr="data:image/png;base64,iVBORw0KGgoAAAANSUhEUgAAAIkAAAA6CAIAAAALGO1FAAAYPElEQVR4nO1aZ1jTydYfFFFXBWUvKhC6BKTFBe6qqwJycRULIItAVrHt4npZLCsrPICglLAWpCUEKRJAQLCAFKleC6BISQgJJfQiUiKgBEI1mffDH7NZSmDdvcp9H34f0MycOVN+/3PmzJkBcB5zFeBzD2Ae02Kem7mLeW7mLua5mbuY52buYp6buYt5buYu5rmZu/hz3HC53BkFEBnuB0xoK1jDBPnJzaeUmVLzdPKCxz+nIIibyTOZcsIztp3Q6m9ZoOmY+P+Ev82nzXJ1phT7iJXlt04BtX9W7ZzCrOyGy+WOjIzQ6fTXr19PKcADk8kcGxtjs9nFxcVv376FEHZ2do6Ojk5W3tfXhwjMBkNDQ93d3RDCjo4OMpk8PDw8y4YQwp6eHhqNNjg4OOWA5zJmsBveZEpLS5WUlCIiIkZHR0dGRt68ecNboPr6+ra2tpGRkdTU1P3795PJ5La2Njc3t8rKyuTkZFNTUyqVOjY2NjAwACFks9mDg4Pt7e3W1tY4HI7D4SC9sNns4eHh7u5uRC2bzabT6a9evYIQslgsV1dXe3t7Fov16NEjHx+fsbGxkZGR+vr6oaEhCOHw8PDg4GB/f39vby+iraWlpaKiAvkmLl++rKur29raOmFGcx8z2A1vJrGxsStWrMjMzLxw4QIWi925c+fFixc7OjpwONzevXu9vb1TU1O1tbUBANeuXUtJSXF0dLx//76ysjIA4Pr1615eXleuXOnt7T179iyRSHRwcAAA6OjoVFdXQwjZbLajo6O1tbWxsbGDg8Pg4GBJScmhQ4f27duXmppKIBBEREQkJCRycnK8vLxCQ0Pr6+uPHz++detWW1vbjo6O9PR0U1NTc3NzExOTkpISFouFw+GMjY2dnJy6u7uxWOz27dtZLNanWM6/FbONBc6fP4/BYPLz89euXWtubo7FYlEo1KNHj2RkZHbu3PnixYuqqioVFRUDAwMGg3HkyJGtW7c+ffpUTk7OxMSkuLhYRUXFycmJTqeLiYnh8Xh3d3cpKamYmBjEU9XX14uJiZmZmdnY2IiLi1dVVeXk5Jw9exaFQmGx2NjY2FWrVjk7O9PpdHV1dUdHx8OHD2/bti0tLU1JSenixYvnz58XFRW9dOnSqlWr3N3dX79+7eXlZWxsLCMjk52dvW3btvPnz/8vRmuzigVYLJahoaG1tXV8fLycnByDwbhy5YqsrCydTo+OjlZQUHB0dGSxWCoqKi4uLiMjI5s2bTp79uyrV69QKJSvr29LS4usrKyfn9/ly5dXrlxJpVLd3NxUVFR4+01iYqK4uHhxcbGfn5+ysnJgYOA333zj4+ODRqOdnZ2zsrIkJSVLSkqKi4sVFBQiIiLQaPS5c+cGBgbU1NROnDihr69vZ2fX1dW1fv16V1dXKyurI0eOHDlyRENDIyEhYc2aNbdu3Zowo9kHnJ8Rs+KmpaXl66+/9vX1vXr1qoGBQX9/v729/dGjRxMSEo4dO6aoqOjq6spisfT19Y2MjDIzM7du3ZqQkNDb26utrb13797i4uIdO3ag0WgMBmNsbMxkMv39/aWkpMLCwhD9V69e1dPT6+7uPn36tLW1dVxcnIaGho2NjZqaWlJSUlFRkaSkJOLNNm/e3NjYeOHCBU1NTX19fTMzs4cPH2ppacXGxr58+XLLli2JiYnGxsaGhoY7duw4dOgQiURSVVUlk8kCZjdn6ZlVLNDf3//s2bPXr18zGAwymfz+/XsymdzQ0FBfX08ikdLT05F9vrKyMiMjo7GxsbCwsKenB0JYXl6ekZExMDBQUVGRkpJSVFRUXl7O4XD6+vrS09PLysqQXmpqasrKyhC11dXVQ0NDubm5mZmZhYWFvb29HA7n8ePHBQUFNTU1paWlEMKhoaGkpCQSifTmzRs2m/306dPu7u7Ozs7nz58PDw/X1tYmJSUh8o2Njc+fPx8cHJwu2p7LmBM5Gzab3d/f/wk6EnCanoP409w0NDR4enoyGIy/0mtnZ+eDBw+QkLe2ttbW1jY7O1twE94iMhgMHA7X0NCA/GQymTgcrrS0lE6nR0ZGjoyMfMR45iZDM3ODjJvD4eTl5aWmpvr6+iopKdFotNra2sjIyMLCQuSMAiEcGhp6/PhxZGRkTU3N8PDwgwcPYmJimpubuVxucXHx8+fPk5KSGhsbe3p67OzspKSksrOzR0ZGQkJCfvzxx5qaGl6PNTU1BQUFDx48yMvL43A41dXVpaWlHA6HSqU2NjbevHlzzZo1V65cefz48fv37589e7Zs2bLk5OQnT55ER0cPDw/n5uampqYyGAwajdbW1lZQUNDX19fc3Pzy5Usul0un00kkUklJyd/Bx3+X0VnZDYfDiYyMRKFQ+vr6cnJye/bsSUtL27x5865du9TV1Xmf/JUrV6SkpA4ePPj48eOWlpaTJ0+qq6tbWlpSKBRdXd0NGzbIyMhYWVndu3dPSkpKTEzM39/f1dV1+/btu3fvtrS0RNwal8u1sLBQUlLavn27goJCZmamhYWFtbV1b28vErx5e3uLi4sbGhpKSUnFx8eTSCQ0Gl1WVrZ//353d/fQ0FAUCrVz504dHR0bGxtfX19NTc2WlhZ7e/vdu3enpqZu2rTJxMQEOQ/Mco34WORyIQdyuRByucj/4YTsEPKTvzHkjv9BpPj2Pe54+cdww1Py5s2br7/+GovF9vT0qKur29ra/vDDDzIyMpcuXfrmm2/Cw8MRsejo6K+++srDw6O5uTk8PNzFxcXQ0NDAwCAsLExBQSExMdHJyUlLS4tGoyGrTKVS16xZc+DAgVOnThkZGSFH987OTgUFhXPnztXU1MjJydnb22trawcEBCDC8fHxZmZmVlZWQ0NDW7ZssbGxsbOz279/P51Ox2AwOBwOg8H8/PPPPT09ampqp0+f/umnn/bv3z84OKivr3/y5Mnvv/9eWVkZh8Nt2bIlLi5uZlIgF05pXnwMcMfFJhTzVUIOhBxeDUIWlws/0PxR3PDAZDI3btxoYGAQGBgoLS2Nx+NPnTolKyvr5uZGJBKZTCaEsL+/Pycnx8bGZunSpd7e3mg0+siRIyoqKlZWVg4ODkpKSl1dXQcPHjQ1Na2trUWORC9evJCSkjIzM8PhcMnJychWUVRU9OWXX1pbWzs5Oa1evdrf319BQcHCwsLc3FxSUjIrK0taWtrAwIBAIKBQKC8vLwwG8+uvv6akpKxZsyYtLQ2DwezZs8ff319OTi42NtbKymrDhg1nzpz5xz/+ERMTc/jwYWVlZS8vLyKR2NXVNQMzECKf+eQlF9Rk1jlfLnwvWO1sfdq9e/f09fUPHz78008/VVZWlpeXY7FYc3PzqKgoRIbJZNrb2+/atcvNza2qqsrBweH48eP//ve/b926hcfjL126xGQyHR0dSSTS8PCwo6OjjY1NZ2dnVFSUiYnJDz/8QKPRED0hISFr1661tbXdtm2bn59fX1+fm5ubsbHx8ePHPT09i4qKTp065eLioqen5+TkVFdXd/LkyZycnNTU1FOnTr19+zY2Nvbbb7/V1dWVkJCorq5OT083NDQ8evSora1tQ0NDaWkpFos9cOBAbGws/zJNs34QwveQy+VACCG3srHn5t3Km3crw5Mrw5MqQu/SgxPo4fcrbyZV37xXGZpQQa/rRZpVNfTGptclZNXdyam7ndkQ97AuNoORkF2XmFMXn91wO6uurYM1blECeZxtLAAh7Onp6evrGxoaQkrevXvX3Nz87t07ROb9+/dMJrOtrQ3JMA4ODnZ1dbHZ7LGxsaGhoeHhYQ6HMzAwgNQiaU1EbXt7+6tXr3jx1dmzZ/X09Hp7exFzhBCOjIy8fft2cHBwdHR0dHR0eHh4dHS0q6trbGwMQjgwMMDhcIaHh5G8J4Swt7fX1dVVV1f3zZs3yE8kwYrUvn37trm5ua+vbwZiILJPcCAXIqHOjcTKJWj8YrVgEXWCsGLAYefcHy89XapCXLQ+eIlm8GLFgMBbVKShdyTlC3TQMgxxqUbwsvXBP3k93f9LxlKVoKWYkGVaIV9oBCfmNIx3/tft5lOioqKCZ0PwY6Pb+vp6KpXKCyA/HnzeLCShCqgQgDoBKAcIqwQn/6extKpLFEMESv5AkwiUAv1ixrnxDCcDJX+gEQzkAr/UCcmnvI56ULMIHQTWBYD1BKCKv51VP679L9rNn5jINDdak0v6+/spFEpeXh6FQhFw6vyz92Y1NTW5ubn84fh0kgLKJ0pBDmI54feqhNSCgSoB65LrH02PSamJTmXg42m2nk+AejBQIQTG0pE2PjcpAB2wQIto6/nsMokSnVobnFAREEczO5sJVIlAi3gnp+6DekF9/9ftZsLDARaLRSAQ/vWvf6FQKDExMRkZGSMjo7CwsAkMCaB5QvalsLAQuWiAEIaHh4uLi3t4eExWNeXAJnf3R2FerMyFEIbfqwLrgxdq3rD/rSA6hUF6wCClMOLSa5wDngtvCAHr8IFx5Ugzn0gKUMaLaN9ww7+MflBzK60u/mFt9APGKZ88sJ4AtIh3sz+53cyI1tZWc3NzYWFhPT29a9euhYaGuru7y8vLL1y4EIvFtrW18QvPeK/M4XD8/f3l5eWjo6ORkuzsbACAi4uLgDFMzkDP8JzhQ6AWklgBVAlAPXihOhG9N/5JaVtJZdc/Le8LqxEA5g8+zSuCAtYFAQ3iIg3iJpskSg0z+3mL/M5YEa0bQIMA1hMSs+rgh/haAD4dN+/evTtw4AAA4OLFi/xW0tTUZGxsDAA4evTolJfN0z3buHXrloaGxsGDB6uqqpCSvLw8AICbm9vsRyX4soAzvl9zIITE21XCynhh1UAhNF5kHf6sb4FrYNEKDaKQcoCwBmGhfEBgVBnipDzDSoQV/IVVCUKKQV9oEN2JxSc8noooBwihgxatJwijg+Izx33aXIkFwsPDAQCHDh3iBVQ8IMfMxYsXJyUlQQh7enqYTCbCE+JnWCxWZ2cnElzxFjEwMDAuLo7/mPL06VMAAOLTWlpaGhsbpwwHWltbq6ureYEiP0ZHR5uamqqrq1+/fj06Osq/etSa3oAoakA0NSi23C+KSoijEeLp16PL8LHlgTE030gypYoJIeRCSKZ3+UdR8LfKCHHlAdFlIQl0YhwdH12OjysPulUeGEOtbx6PEv+Gs+dfx+DgoJ6e3uLFi9PT05GSCQ7kwoULAAA7Ozs2m33+/HlLS0s6nc6TTEpKMjIyioiIQORbW1udnJw2btyooaGxdevWgIAANpsNIXzy5MmCBQt+++23+/fvo9FoNBptb29fV1fHG0ZDQ8OZM2c0NDTk5eX19PTCwsL4LTUjI+P7779XV1eXlZXV1tbOycmBvMTK7KLFD4mc2Yhyecfa6fCJuKmvrxcVFVVUVOQlsCfs6hkZGQCA7du3d3R02NjYrFq1qrCwkNc8JSUFAODs7AwhbGtr2759u7i4uLOzc2RkJBaLFRIS8vDweP/+fX5+/qJFi3799dfw8PBffvnFwMAAAPDtt98iz4Pq6up0dHRWr17t4eERGRlpbm6+cOHC69evI12EhYWJiYnp6ur6+fkFBATs3r07ikSCH7IDs05rIhma2YnOROMn4qa0tFRYWFhNTY333mUCysrKvvjiCwwG09zc7OzsLCMjU1JSwqstKCgAAFy6dAlCePHiRQBAYGAgwmtfX5+pqemiRYuoVCqZTBYSEkLuxSGEXV1dWCwWABAcHAwhtLe3FxISioyMRHR2dXXp6+uLiYnV1dUxGIzly5cbGBi0t7cjtX19fb09vZDL4VkNpeoNjljqFUL2iSB73yi5HF72WyjZ+0apTxjZO7TUi/CSXDF+WM4v67hEKPIKLf0tjOJ9o/TKzdLL4WTvG2RcGNkrtMTrRklVfc9sFu0TcUOj0ZYuXSojI1NeXj6lAMLNli1bOjo6zp07N4GbJ0+eAAC8vLxGRkY2btwoLCy8a9cuCwsLExMTKysrLS0tAACJRKJQKEJCQu7u7vwNFyxYYGNj097erqmpuWTJkj179nz33XempqaWlpbr168HANy9e/fq1asiIiLx8fETRjVu2FwkTqMLKQQIKQcBpSAg7fezzzPH64VAHg8Ug4RUCUKyAfj48al5hJYCWT8hVTxQCARKga74oqMXHgGUL1gXJKQaJKQcGJ/Ji6E/n0/jz2Sj0egp548gNTUVAHDs2LGRkZEzZ87Iysoi188IkE3ex8fn7du3UlJSEhIS586dc3d3d3FxcXFx8fT09PDwIJPJL168EBIS4o/TqqqqpKSk9u3bR6PRVq9ejUKhXFxc3NzcXFxcXF1dPTw8cDgclUq1sLCQkJDIy8v7w+DHs/vjU7hxtxKo4YE6QVgjeO3X4WnPml6Wd8ptjVikSQRaNwAaT0ioQCS9I8hAKRBoEkXUCWhDUgG181YaQ/KfYQs1iECDCNQICby8wGfcb/gj1NOnTwMAzM3NkX17Ak6cOLFw4cKYmBgIoZ2dHQqFevnyJa8W8Wk+Pj5sNnvdunXS0tK88yY/EPPit5vy8nJRUdFDhw61tLRIS0uj0egJpygEFhYWixcvTkxMnDBs/h8R9yuF1PALVAn2Vwpi02rDk6pD7lTcza1z8HsB1PBANSj4TiXSAnezFKCDFmoR3UNKolIYoXcqCbdp93LrbT2eApUgoBWcmNOEqP5sdjPhxEAmk6WlpYWFha9evTpBMiUlZcmSJUZGRsirKHd3dxERkdu3b/MEvL29EW64XK6dnR0A4MKFC5N7RLjx9vbmlfj7+yP7zdjYmKWlJfK0cXLD4OBgAICZmRkvB/rHWXAhhBH3qxaoBS/UJFo7PrpCosal1yVkNfjGUA85PwYbQoAKIeSD3eBuUoBykIh2yI8eT3xjqEm5DcmPGnE3KdZOOUCNALSIibnjuU7BC/hf4Wa6h3pRUVErVqxYtGiRg4MDnU7v7OxkMBh+fn5r167V1dXlOTHkeI/BYLKysioqKlxdXVesWAEA8PT0hBDSaDRVVdXFixd7eXk1NTWxWKyGhobo6Oj6+voXL14AAE6cONHe3t7Y2IjH40VFRfX19ZEdPj8/X1paetmyZf7+/q9evWKxWAwGg0QiNTQ09Pb27tixAwCAxWIpFEpfX19ra+udO3fKy5GjPhdCGHqnCqCDgCoeKAZKbIt4VNj6tLQdZRQFFAOBejBQCsTHj3PjGV4C5P2BGgEoBinviXtJ77r/qFl0UxhQDgBqwUA1GMkLfOY89OQsyP379zEYzPLly7/88ktlZeW1a9cCAERFRZ89e8aTGRoaOnPmzIoVK0RFRSUlJdXV1W1sbFavXm1ra4uk+vPz8zdv3iwuLi4vL6+tra2goGBpaclkMtPT05cvX75s2TIZGRkUCiUpKblv3z5e1gBCmJWVtWHDBnFxcUVFRR0dHVlZ2WPHjvHeln733XcrV66UkJDQ0tJSUFD8ztycP6q8mVS98quQlV+FiemErsSEnPR4etLrmbh2iKh26CqdsJXqxNB74z7tcmSZmAZhpU6o6Feh4rqhv1zLP+j8n5UYophO6Eqd8JVfhdzNnQP7zZRgMpm3b992dHR0dHR0cXFB3kxbWFjU1tbyi6Wnp3t6egYEBFRWVg4MDOTk5Dx69Ii3V7179y45OdnNzc3R0TE4OLipqQlCWFtbGx8ff/nyZScnJx8fn9zc3Mk5iO7u7sTERFdXVycnp/DwcP7tZ2hoKCcnx8PD4/z581evXquuroLw95vjVx2sh/lND/NbMgtaH+Y1pzxpfPC4IT2vObOgNSuvNf1Zc1P7+JPr+tZ3ac+aMwpaMgta0/OaU540pjxpfJjXkpXfmlHQnJnX3PFmAEL4P3B/U1RUZGRkBABQUVHB4/EUCqWysrKlpWU6+Y+40ZkxbTp9FXfy6wyBHc3ySpoXnQuS+QzcTF6Izs5OPz8/XV3dpUuXqqqqHjlyBMmX/BWdE6oE0zP1RRGEEHJ4twcCXBB/VofLFXje//31wfu56NP4wb8o7e3t+fn5aWlpNBqtv79/htT9H6tmY0yzJ2a85Pc//Pc4Uzbk8vJjXChoMB+0TKFtMj4nNzN+y9Ot2uRbA8HcTBk3Clb+oZb7oYbDGc/fTDNU3r+CjOF3BbP5mD7/fsPDR28kk9vy2Jo9bVPdEnG5XA4fPdN+6eN9jV9gC7AHLo8eLt/JaTrMFW5m/LQF3Ff+jV1PUz6+2UxDzh9pE+CruDwJrkC5ccwVbuYxGfPczF3MczN3Mc/N3MU8N3MX89zMXcxzM3cxz83cxTw3cxf/B+gRe68pC/T7AAAAAElFTkSuQmCC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5872420" y="6106265"/>
            <a:ext cx="5664629" cy="55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CA" sz="105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www.chnet-works.ca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Canadian </a:t>
            </a:r>
            <a:r>
              <a:rPr lang="fr-FR" sz="1050" b="1" dirty="0" err="1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fr-FR" sz="1050" b="1" dirty="0" err="1" smtClean="0">
                <a:solidFill>
                  <a:schemeClr val="tx2">
                    <a:lumMod val="75000"/>
                  </a:schemeClr>
                </a:solidFill>
              </a:rPr>
              <a:t>ealth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050" b="1" dirty="0" err="1" smtClean="0">
                <a:solidFill>
                  <a:schemeClr val="tx2">
                    <a:lumMod val="75000"/>
                  </a:schemeClr>
                </a:solidFill>
              </a:rPr>
              <a:t>Human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050" b="1" dirty="0" err="1" smtClean="0">
                <a:solidFill>
                  <a:schemeClr val="tx2">
                    <a:lumMod val="75000"/>
                  </a:schemeClr>
                </a:solidFill>
              </a:rPr>
              <a:t>Resources</a:t>
            </a:r>
            <a:r>
              <a:rPr lang="fr-FR" sz="1050" b="1" dirty="0" smtClean="0">
                <a:solidFill>
                  <a:schemeClr val="tx2">
                    <a:lumMod val="75000"/>
                  </a:schemeClr>
                </a:solidFill>
              </a:rPr>
              <a:t> Network</a:t>
            </a:r>
            <a:endParaRPr lang="en-CA" sz="105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CA" sz="1050" b="1" dirty="0" smtClean="0">
                <a:solidFill>
                  <a:schemeClr val="tx2">
                    <a:lumMod val="75000"/>
                  </a:schemeClr>
                </a:solidFill>
              </a:rPr>
              <a:t>University of Ottawa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1F75-A157-4187-A517-969604D11826}" type="slidenum">
              <a:rPr lang="en-CA" smtClean="0"/>
              <a:pPr/>
              <a:t>1</a:t>
            </a:fld>
            <a:endParaRPr lang="en-CA"/>
          </a:p>
        </p:txBody>
      </p:sp>
      <p:sp>
        <p:nvSpPr>
          <p:cNvPr id="2" name="AutoShape 4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410633" y="7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613833" y="160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817033" y="312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xQTEhQUExQVFhUXFx4bGRgYGBgcHxkbHBccGhgXHB8cHCggGhwlHBccITEhJSkrLi4uFx8zODMsNygtLisBCgoKDg0OGxAQGywmICQsLCwsLCwsLCwsLCwsLCwsLCwsLCwsLCwsLCwsLCwsLCwsLCwsLCwsLCwsLCwsLCwsLP/AABEIAMIBAwMBIgACEQEDEQH/xAAcAAACAgMBAQAAAAAAAAAAAAAFBgQHAAIDAQj/xABAEAABAgQEAwUHAgYCAQMFAAABAhEAAwQhBRIxQQZRYRMicYGRBzKhscHR8EJSFCNicuHxgpIzFqLCFRckstL/xAAZAQADAQEBAAAAAAAAAAAAAAACAwQBBQD/xAAuEQACAgICAgICAAQGAwAAAAABAgADERIhMQRBE1EiMhRCkcEFYXGBobEzQ1L/2gAMAwEAAhEDEQA/AGnC5/eQCf0qQbEBwy0gZrmylX6QdQqAkyhTKlPLTdBC+qsvveZTmHnBaWtwCNDcR2GAkogTFaJppOyu95nX4vGsqngxXysyX5fLeISERGUwY7bieIlwWwSoyLvoqxiAhESpMuMK8YmZkzFJOVRI5/6+P/7GOyVZ0hUdZgzoB3Fj+eH0iHRryqKTv8/8iFIcHEMjMmHvI6p+URpKmV0Pz/yI7ylZVdI41ctiQPL6GJ7fwfcRqcjWdnYxIqKZM+SuUrQj5Fx8REJC8wBiRSTmMOY55EDErXEaOYmctRdkLb7mC9NxaiRcAqLaQS40p+zmdoB3Jgv/AHDX1DfGK3rVpCjmUw/NI5T2W1uQvudBQj1jPqOWGU/8Tmu6VqJSrko3Y8n0MSU4WuUVApuAS3O0Q+BMVCymQmWyT+q7jqb6xYFRRuRuyW6lvvHSpJCAH6kTkbcSqaykSqUZwssnMR5u3SIKuIp6SUoUU2ADNazFodMY4WmhExaMoTdRS7NuW2aKyn4gULGVAJ5naOYKnRsA4lpsRl+5ZfC0tZSjMCteqh/SWDHxA+UOlFhqEF0afKEPgKXMXMBC1sQ61Oz9LxZUtAAYBhHTUlV1kDYJzFDj6Qf5U0BwkkK3bMAx6afGKpqEhJUU9W8DH0BOpUqSpCg6VO4PWKK4xp009RMly3UlJYZteoiPyKixBEpotwMGdOCsPXPqpfJKgVE8tW+EXumKG4UTUzVdwNd0s4APO2pi78KlrTKQJhdbd4u994fVVokRa+zSUoRTHGeCKo5k0AfypqsydfNPiPtF0RX/ALXJyuwShIDaksbHQdBHrV2XE2pirSs0yc1hFq+zRUpEoy0l5hOZR5tZhzA+sUxSoUtYAJN3a/OLf9n2CTEK7VbAbDc26+MBTTqMwrrM8R/jIyMh8TKy9rNCgBMzMEzC+/vJA35N8YrekmBSglxcgfFotj2lYH24CkuVAMxNm2a0VrQcMzs/us2/V4TZSXOY9LMCWFhPAiFSUK7fUPYdfGMiVh0irly0oE2UwG6H3f6xkM/h2/8AkRHy/wCc8Eta/eOQftSXJ8VbeXrEuSgJASAwAYDkI1THQR2zEhZ0T1iJ2LFolpjFodjCLB7m4nJCI7Ij1MrrHgDRPuDCwRJlGu+U6Kt4cj6xFq0FKr/h2+LjzEY8SKxlJCjvZXjz9GPlCrfuEszPmSDG8zvJB3Fj4HT4xDpJtyk82PiPoReJMpTFjobGFt+awxwZGkqZRSd/nvHcqaIFXMIVfVJiYFuHhVbcY+oTd5kyrl9tTTEMFKynKDza0VEeFVTJwKgW3LxbNBUZVDlC1xPjUujnKSZJV+pPeZwry5g+kGqqTkwd9RDPC+EJkjui8MxTFaUntFmKcIp5aTs61H6CNMT46rU6JkJs9gT81awdtgJiQ4jVxgsqliUl73N9eQ0hDw7hZ5jrIIfQD7wMrONqtd1LT5IT6B4l4Vj1SsBSpyhfZKRu/wC3leBUpnOJvy+hLTwGiEtICQwgxFR43xkuSgATFGYdA57vU+bjyEIkziaqWolU+YXN++ofIxj27HMHcLPpVRtFaY1w6idNUpYBJUSS++vNoSqaeVpJK1E9ST4u5h7wuhlfwwyqJXuOaizt0a0ClgJ5EIOfULYBQS5TAFCR4jxO8N0tYaxEVpiFbLppbhKc590sPX4/+4xXuJYutSveU77E6n6wyy3aBtryZ9GTahKXzKAYPflCTxFxNh8yxn30ICJp9WTCjgHEk2dINNO7ymeWt+8AGdJ5jr0iGaJZX3nfzP8Av/cCj+4W59RywSlkzDmlkH/iQfiByhyp2lIKlWCQ5PSFLAFop0GZMshI9S1kjmWHoEneJdFx1ImKyTEFCTbMWI8+kE1+eDPD7MYMWxqXTyhNmBeTmlLs+jwAke0ijWQEdqSf6G+Zhb9ok8zMsnOUhIdhdJcWIO4aFPBaAIUC5JB328t/r4wvJnixzxLon1cucBY3D3bygdUYbkUyUZlEOEuEu2tzy+sDZeIJp0SzMClKWHShLORoFF9i1tyNYJSqtFTMCyhcuZLDoLgv+4NobbGGpZYBxMJHsyH/AB88WOHTv+6PpGQIxTiOcZq8s7Kl7JbS0ZG7tM0EPARsBHoEcamsQjU35DX/ABF1t6Vrs5wI1ULcCSAI3TA6gxHOspIA5f5gmmE0+TX5CbVnIhvWyHBnNKrt1juqWNY0Xa8bS1PE5Gpm9ialo5zl2/PL86xutMcViPM2RAAkNc9lJUNDY/8AxP0gkVuAYBVH6kxIw2rzJY6iEKcHEOScVDhK/wDir6H85R1wecC6Fb6GIs+a6SOcD6WoKVDmIXnV8zfWIdm90+ELvtHo+1l084apJlq8CHT8lesH62ZmCVjf5/l4gVsozZJlBiSpJuQGv18W84pReciIcjHMrmmpFJVmH5a8eVlU2ubwhklyGu355f2/GONXRpN2/PxoxlzzFaxNppBUo5tPz4wa7TKlkhyLAfC/Sx8lCOxpwHYb/nyPrHCbKL9QCQfQfQGM1+p6Dq3CJhmZVkZ1DM5NiOTwIXLybX2+8EquasHvXOgL6CB6gczC59WH3hOpgGFcIBCkpLsT3mh8lVYQlRZuYFr6eWh9BCrhskISCbqbfYdfHTwVBUS1dmmYuyFFhe/i3gI3GIxeBIOLTDNU6iTqw2D6sNoA/wD08JWConK+2v51hyxKilJQFJW5N2OrQsYhO0AZybCPOhXiBnMYOBKWTnWVvn/T0TuT1aHGdTISSqyU6gnZr+tvUHnCHw2FSgVGz8+n6vC4B6KeC1XNm1ZZLplC2a1vuosPTrGojE6r2YzcKuTOOO40icoISf5adBo/Vusa4XRpCFz5nuJskfuWdvAamJNRh0qTIWQl2TqdST1gBKxFRlhGoSe6NrxRZ4/wkbcmTi3eMNZha1y0FQL5X090E2f85R14dwgFWZY7iPeH7i4aWOpLW8xHfBsTJllSyxNj5fnwaD9BUZZPaEWBPZA/uu6r7B2Hn0hShnbUe48kAbTnNpf5hUplTla8kDZCfAWeC6JIlS8/69upO3WA+EyCuY/V49x7F/5gCD7hYeO5jpPXritf95Gj7EuYBxHD/wCavMoJOYuL2PKPImruXUXJ1eMgcP8AQj9l+5ExbHilJUTlTsB7xPKE6ox+ao9wMOgc+f8AqJHFZIKP2kH1dz8h6RFwjGEyRlMuzXI1KnOvRm9IV4HghvCXy3r+Z29E8KI7yfJIvNIbRR79mSMM4lWmYnPdL+9Z0nnZnGlotKmnBaQob/A7iKfp6RdTOJZgouojQAxZWEVOVWU6H5wv/EbPF8Py0SoBdx+SjoGM8L5bqmL84PB+xDhS4aOSFtHTNAbiKeuWkTE6AgK6DQEerHxj1uSMxy4hmZM3iFNmxxp6rMn4xzmzIRmYROFVfxiBLnZFgjRXzjrPnRFrgcoUnQn0UNR9fOPYyMwSdZPmTesCMWxPsgSkZlat5RHn12VLqvyHMwNpELmHmVHT80EJJzwILPJ3/qJU+SmVKKpa8+ZZ2RLAOa/mPSNsRxJQyolFQLM3Q/qVu55bRxrpSaeX/LYrN/7jsrwB0G+uwiVwzha1OB3pqu8o/tHInnHQpQka/wBTOdaxJyYWw+gUlASoHMG+If6RzrKbbQQ3VGUh+QDk9ALnyMAJqu1WwHdHxMesAHUpRvwyYFVhy9cim55S3jpHOnkZS7Pa76aQ6orBJT3j3dG/OULk1aVqKkJCUkuANPLkOnWB+MjiCtgaLWNYEVq7oGvP85xpSYKJQckFXw6bXvDLNFvzl9hENaHt+fjtAEYjdRBMxDAnWx15MPmCP+ka1c0psbgG3TpBGfTEhvzm3xIjliVMCklILnUeFrQplzPYMET6nuubDlz5CNKKgK1Zlab9B+fWOmHYQor74ID3fxaGGdIAskMOXw+484JU/HMDswRUqAypzZEnU65Ro3iLp6gCIWG4qqVOy5lZH3Oz6tBStkuCn+n7MfG3wMKeIgyz3iL78/tAHZSCJ4gHgxhxviH+IAlIGUAkm+v2tEfCBmWAxb59YCUqsygEAkqsTzHIfm0PdHh5lSgCO8dRyGoD89/ERQFa3827ilAU4EH1dYpKmlgHInMeQHr4EDnErCeMlz1CXMAAAYMGAECcblFJ7QbatvZwfV4BpWAcwsdQ0JDNXZsIxgGGDLko8UQmmVMlKBJOUNsdz5B4XsMUJkxxoOfxMLmB1JTLyEvmVYA6Pv5/eHLDJXZy9ACdHIFuZ5C3oY6lJ3G57MjPH4iYsgFoyCMmoGUMgeij8Q4PlGQfyL9Rupi/xHheZKkBgFXSSHb7Hr1hWlUUmUwqCSt/dTsP0u3r5xZVVJExLeYPyhMxzD0d6YqWVKTqkFnbn/jaOFXfZ4j/AMNswrYkjXGdj6z6E6ttK2j5cAsO89Y+4RpUpCRkACSHDdd4h1uPSpbh85GoS1vN4BJVUVLAdyX/ANUtsANVfEQZw7AZUtiRnV1+gjnWeB4vjEv5dhZz/KvJ/wB2jl8i20YpXA+z/YRxwvEBNlhQL2B8iLGJEy4IIcGxHPnAygplpIUe6OXMcmieqbHR8O13qy4I/wBZlqhW4MiypOSz2GnhECsqbmJVZUhrmEbHOIUoWUghR5JL/KDYYMAAtGAzXNoycVhDfpcH0iHwnicuaQAoFRSVZTqGLfRx4wXxVToV+aGPA/UF1x3FierOtybfKCEqoRLQct9v7uQ6J+cLeLVK5CnDMdOnSOWEYulSgVEH5DqY2oHbmS2qSOIzSKZcxYFjMXz0QOZ5Q2YZhQpcxzZlqAc7Aa/MRH4e7NMsrSUqUfeU6SX8QdNLQJx/GiSqUhTE+8fi3xL+MdT8a1z6/wC5BqxOJ2xDHjMUJUr3E6n9xHnpt1grQTwlLrt9eg6mAOC0OROdTNq/QbwNx7GiohMt3PuDkD+s/wBR25CEj8R8j9noQmb+UQ9WVvarIJZI97oNkjw+JhgwzDEqkIWkc9d9YTMIopiwEpSVENmbc+MO6KpNPJAJ7qXPiTcJHqfjBgYXPv3PDuDa7KhOne28evp8YkYGFS+8Gc6uNekCaavTPWSXF7cvGDFRUJlId25P8TCEUOdj0I6yz17m3EK5awDbtdLG+mhH15wCTI6a/nzibgsgTp4UotmcgHUwWrcO7Ntw5J6C3yt6Qegm1uT3FlNOX5/6+o+IiUihWsZkoUpI3CSX5/Q+US5xzHKAw3+bevzg3RT1IAANuULwWbURjOF5iROlEFz1B89fvCzi2CFau6zMNTzizMZyLWClIci5G5drjmOfIwHn4c+g8H+HxtGfFPbhhxFbh/CEy1AnvKGlnZtWG5Gt9oa+yJDm/wBT08dRHOmw0hSet79ND/d+kjcQ3yKCnyBJCnbUlvMNyhq2BPwEHUdxBq6XNmYjS45nUEdDc+ZhGxmUrMWt4Bot3G8DyXDFCtCLMdWPzHXlCpU0Zdzfqeu/hzhZG00qIB4UkLCgVAt13P7fExZuDUq5jqSkkMGUFABiCCL6GzMxD+EKdFRlSgANrvyGoPIp1BixuGs2VZuZf6SQAp9CC29obsUrwIC1gvmEaPD0IQlOUFhra51J9Y9gfMr1uWIA/L/WPYVo8o4iZguLDJlW4KbPkYEvoAkEI5BJObSJeI0ucZk6t6j7wHxOhUMpQtXZpewPu66F7DW4DjzgvhlQoywVAgtqoMSG1IckeevIRnm+PXenPv8A4jqLGQ/6QDP4Yzr7SbMKUD9O4HIXt6QySezQHQMx6EEn1IaNakpI7zMOsAa+rkiyQSehLRAy2KVGAQowM9/8COBTB7GZIxXF15mC0jmkAk9DnJDf8R5wOk4gUA3USSSXUWfoDdvzrEGbPJ8OV4V+IMWd5aD/AHF/gIpbyDrjEGqku/E14r4lVN/ly1Fv1KDh+g6dYAS0hCRmLPf/ADE2TISkBS2vok/M9PnAWfOzTXJJD2f4QoH7lxrFfAh3Aa5cuoE4ukJSyefR9+frDTWcZlVkoA2JPlt5QjS5htyjF1Kdy/hCyzeo4ePV20K4jjKptlsQNhEFNRcMC0QxUKPuyyfUxoVTldB6R7Uk8maGRR+Kxzo+MDLMmWhNswSqwcgskX130J2jhPqSVKvfOfE3cHzBEAMIk9nMTMWyikuBs+x/OkEsYw6YiWmchlWF0likm+VQ87EcofndcZnM8mhidgIwTeIVhIlqYgfp/duH5i+kcpaFhVrzV3O5SCHbx+ULWHTFEgpDrOhN7xbfB+A9kEzZpeY3u8jfUvf7xXQhPLepx7Bg5EP4FK7CmQCMq8rqfYl7n0bp6wrY5XGcsBJIl3yjmP3Hx26NziRxzixRklD9blXUW7v/AGgBgeNJK/5jJHPyP2jLnG2n9Z5FOMxjpkJkyytWgH+kjr94XzjBnTSk6C/h0iPxNjRmEIlvl2HXTNHLAJIM1EoH3j3ldeUGWDEIn6iLGezHThUlU5MxQOUO3Rg4+cHsbxVKUgn3joBy5+DH8aIykIppZazXJ5ke752IbrCjMqVTphUXbQDkNh4D6Rtz4679Q6xzGWgnJUX36xPq60SgN1q0H16QDzpkoKlGw+JhepcaVNWta9tPomCCipQvs9wGbc/5R7wSUhUw9oe8sWHj8ok11LkVztoSz7HpcX/484BcK1BzqWpyWt0JsPsIl4pjGYsGygd46u75UDq7jwBjLjpz6jKTnidqWW5dWpLlm8oJyE5i2wgDRVytwD+Xg8iaEy3G+v51+8BUhVNz2Z6x9m1E7SwZhVJPeSzhXLltq8B6zCCk3G7dM3/8q+B5RNwXFGnZGd7E9Wg/PAUPD8b86RjbIcGPqwwitR4WAoG/kSCQNRZmUnY7iDdVNCJYSn6lxzc356xsJTOT4v4aHxG/4w6fMzF4FBu0aeBNQpXIRkbPGRVpAzExC1oJSlJSgAAd63iLZUjoBG1XjYFk3PwgAZqlWJLco3RLiJ2LR44nWpq1zPeNuQjhkiSiTHaVTFRYQor9zYu8QTlS5KimxLB+T7wnUcxKVFSwS2g5nrFrYnw2VyyHdx+NFcVnDFQhRRZuZsfMQvU54llFqoCDBc9apiyASok6wSk4MAhiHJ1MG8GwHsxe6tzDjgXC4nXWrInoHJhoqx3F3eQXP49CVBU4cpKgCrumN0hA91Pw+8Wlxj7OJyUdpTfzgnVNgpjq2xiramaEEpUlQUk3BBBHQwixDnEs8W1Nct3O8ucrQRpNmFaUgBiAQo6OXsYiqr1H3Us+94wUBVqu8CF17j2t3/QdTZSW1UPWJ9BXLWtCM5yAgl9AE3J9HiHT4JfvKP0hjw3BEouBsRzdwxiimsN0ZFf5DqMMphbCqNKSCEh3aw0utHXQsfwxYWAF0gl3Z77EpuP+yTCPRzcheYlhzAdtNttIm8QcYCnShEhQKykKKmcJTmdLA2zEuG2AvrFpsFeT6nKSg3EAdyZx3TqXMQpAdQDp68x5hQ8xFbVOL5AUdmRMfQjTwhypcXVUoQUrImJAssgpUdNkgosNj5Qn8STAqZ2rMrNlWl3yKDgpJ593UWMSXfl+eJQPFZSFP3DnD+GzZ0qZNQUZ0s4KrpB1IDfF7Xh24TwJEtImE5pmgDNlNwbG7gkDbfpFc8OYsqRMStJcbj9yTqmLKlzUy0CpQSZKwCsM5GneG/ds9ny/2kn3j34IDdRnlf4eoXKdwbxXjgzlFylI2LOo389/Uxx4Zr0Ld2Sw3Nvj4iBXFkwJWZgGYLBBI/SQqxPQgpvAWmW6CpJNtQ1h9bR5rWW7bvEgNX44jDxJivarEqUe6PiecZgUkTJgko2uVeGp8vnAKkn5Xv8AzFadBz84duEcNSlPbEnMXG4AexP9THyJMVV7WNuezJiAvENVi0yJYSkALPI6ncv0I9VGBchCtCHu5L77nyFvSBGNY2rtJpCQSnntzI2vrHHAcdJX/MLDn0P+fnCLLFe0K3QMaFIXI7jpSIA6ARwViSiosbcvB287/ExGFemak5Niw62uW+ED1r77CwGvjHQLByNehJQMDJ7h7DJRCgq9ruOl/jDJh1Sxd359U7KHUaH/ADAKkmEISkljudGu6T+faC1ErKHNgHtyV+pHnqPuTC7+ZR445hDFJ+VOUaq+XPzgTLMaVFUFKJJYPvsI9TMBDjSPVKFGDKGyZ1zRkcc4jIoxFxAlSolIlROpcLmKFkxkyQUEpUCCNjHKlc4JREugS7trHBRiIqcUlxC7M44hL3GRE3YxtU0KJoAUB0PKBVHiaV2V/mCtNMLhmIhaPzDK5gbE8EXK7wBUj9wHzghQ1HdGU7aQepJ1yHCeYOhG+u0DcRwN80yR3CA5ST3VP02PX5w2wswyICYB5hDD8VI1LRE4j4Wpq5ObKBMGihr/AJhfoMVQslJLKSWI3SYLU1UqWbG3OAFvpoTV55Eq7inhCbTH3StILuAdP8Qopll3SXj6jp5qZqO8kaakfeEfjf2aSTLVPkqMuaOQseTjePOm/IjvH8j4uDKho65aC4JBG4cF/GGbBcXpwAiYjKN5iTlUOX9Kh4gwqKnqQSmYliCQeTiNDNQdFN4xPqyHiddbarlOZZ4kZ27FQnpb9IZY/wCP6vL0jyr9llZPUZg7FCVIHdWpQU4f9qCBtvA/2USz20yYb9mAEvs7kn4fOLeosZLsqHizcatOXcvxWZSUFV4VU4dOyVEtSH0VqlX9qtD8xETiXXthdEy0wf1DRQ67+IPOPpmto5NVKMuahMxCtUqD/wCj1EVZxT7NFSUq/h3nST+g3Wj+ofvA9bbwSgqNfU35xZ+3B/7lU4au5DggGxGh/wAQ/cG48EKMqYRkV+lWl3zDo8VxTvTzlIWGYsQRvBSq7hzPbURMwKtmdKp1dNT3/ePaFChnkMF082ySoAjKdUKfly+8IeIBSZ8zs05JapiigAMAnMWA5AQ10PEaJ8lMuoSkoT5EWZwdn+gjjJl9qhKk6DugEDu/tB5lxc8oqrX169TlebXn8v6yPw3hoVNSqZoCHPw+vlFmSVuBZgBpyDMR00hGopRzaMHbyWLdLK58+sOmFk5QTq2YjoDlmNZ30IjoUWKg5nGsqLHiJ2M0xlLWpgQpwf7hZvMAHzMCZdM4IYlTE26M0WScPCp6VqSFy0kpmpLHQMFEXsQU3vpCjxtRiVUpNMAiWpHdA2LMoX63jnWqC5IlOpAmmBVGUKv3laDlzMMeDSL5jqPnt6wh4NmSt7k6k9BqYf8AD5oIADbX2L6KPSOl4ZGmshuU5yIUpxvrZ25p/UB/UFX8niFxdxAmmSmXmBWbsBqB7qtbWIiaJgloK190Jc32IsUnoRFRY/iqZtQZqiVF7AaJGw/OcB5LY5BnR8CnZuRwIVquJJ8wsAyeZAJZtn0PUNHmEcSLpV3mqUhR7yVHM77sbA9YWqnEFKFjlEa4PhkypmBEiUuaXuwsPE6Rz/lA65P3O01agc4A+pbmHY+hcsKJcuQ7a5VFL+bP5xkEcG4GVLkoSoJcBzfckkj4xkPF9k5pFWepKpKhMuxDxAxipExTiBdfXNYGIkiYdTG5zxEH7kxSfWCtHQywlykKV1gEuoYgwRp6sG6TfkYWzYPMYBkTpXcNy5nelky1eo/xAxJqKYtNQSn96bjz5QbRWkC/JvzzidJrg4Crjq0LKq3InhlZzw2sRNGYMSzHeOlTihlhTszNaO6sFlK70s9ms7p0PiNIRuMMLrJd1sqX+9JJ9eUGuwgsR7ihjNWf4lcxBZz6w9cBVC1oMyae67BPgzn6esVNiFQrM+zxZHs5xYTadSC2dCi4FrG4Pq48onY8y0ePrWGlw0FalSdgwjrPpUrSQ5APL7QjpqiGc+MFaTHCn3i4EMW1TJmqMReLfZbPMxc2SpM1Ki5T7qh62V6wh1XBqDNmS0zuxUksO2SUurcHK+W+ha8fSNPiyFB4iYnhdJVD+ahCjsqwUPBQuI0qTyDGV2hRqw4lEcO09Thc0rmpC5CwApctQWBrlPdNhrq0WXQYjLnJC0KBB3BgBxj7MpoSTSzDMRrlWWI6AgMfMCKxkVdXh01ilaL3QsEA9Rt5gwpkJMYzKf1OZ9BUlepB1/zDDQYsldjYxVvCnF0qqS3uqGqD6efjDInu3QS3xEYLSpwYo1g8iTeO/Z5TYikqI7OeB3ZqdTyCh+oRSHEGA1FCexqksHOSaLoUNddj0MX5hmNkMF6bQWxHD5FVLKJyEzEHYgHzHKHcOIKWNWZ8rlIDMbu29/wxNTxDMp1ZQUtqpJD3LHVwxsIceNPZ0KWolmQpfYTbC/eQRcofYEaHoYaMA4OojKAXIlk7koSSTu5N48ianiOt8kOMYlf4dx1INpyFIsRmSyhq4szhjyh5wviajnf+OolEkvlUQlRzDLNTlW1y9tYnVfAtBtIlectI+Qgd/wCkKJKkn+GlWOyR9o812vYk4rB6hOtmKQHQTbuuCb5fdY7jKw2BbxgNiDzyCpiQlgW08GFwX5Hx1g1R4NRoDJR2fRJYfCClPQ0zFwTbXNArcp9TGrMrefRKSzJYuD53Ch4HWDeE5ZSM00hKBZT/ALFbh9SlUOdNgsiclQSpaVMWLg6+TkdHineNsInduqVOmK7lgAe62xSOsPFoAyIkVAtzN+L+MTVESpIUU7kAkzCLOzWiLhHAlZVEHKJKTuvX0hn4JwhNMlJAdRuVEXPnFn09SkoBLBvKFA/K2SZYbtE1QRNwH2W0stjPeerfNp6aQ900iVISEykJSnkkACIM7FkAP/qINTiKlOH9IaPjWTMXbuHFYjfX4xkKhWecZHvmX6g/GfuKktBUXMSQmIk/FZMuylhxsLn4QKqeLUD3Ek+JA+8NLIgwTGJRY/QhidA2dNUi4MLtZxdMLgBKfJ/nAepxaYv3lE/L4RNY6HqVJ4lnviWFQ8UpTaYQ3WGSmqkLDoV5GKdly5S5Kio99rB4PcF0FdNTmkIUUAs6rJPgT9IUUPqetTQcy2cOqylYfaJnEeJJXIUk6NCxLqZkgD+JQZamZyQUnwI+UCMbx0KBCS/hDUY4wZM4HcrzEJKkLUpN0uXEc6ScuUROp1lJHLboeYhuwnh6ZUEswTuo/Ic43xz2czEIzS5neIdmYGAdJV4/k6jDzhgvtGIOWpQ+2dH1H2h3w3FpE8BUpaT9PKKQnIKVlE0ZVjV/y8ZKWpCnSSk7EGFFRH6BhlZ9F0tWEsCHHr5wbpMRQQzD0j58oOOKmQxWUzkHawI8wPpD1gHGlPUgd7Iv9qreh0PrBAsvMldADg9y1JlQU3BDfTlAPi7BJFZTHMlJcbbFiyhyIiDIxApO7NrtEfGcaTKlrJICbk9YatoaJavXkT5/UFSJywFlCpainMOh+sPnCXtABIlzix2Vsft5wh4xLzzlLu61FXk8c5eHPdKgPEsYFwvRj0WxxkCfQUmoStOZJfrBmhqykAA2ihuG+Ip9GWU8yXye48DDV/8AcUEMiWt+RYD5mErlDxGGlm4xHnjvHZYTJlqIzFeYeQIJ/wDcI50eJJKQQoCKrxHPVL7WYoE7AnLlHIdOsS5WHrASEVAHQk2+BeGDZzkTT4pQYOJaIrAf1RzXOJ/VFXLxOfJIzKzAux8NREul4imkhIQSToBeAbPuKb8DgywlTVcxHiVnmA3jASmp65YcSWHVQEEJOF1h1Eof8if/AIwsA/UwsIZwipUhWo8vGFP2hzRMqQoahIf1tDPQYPOTdcxAfk518Y4VPBqVKKjOJ5u0ULnXEQ3cB4VWgoAg/KmFSbfeN6XgmV+9T+NoNYbw9KyZXUCRqDcGMFTz3yCAlqAAzGOJqX90ecS6zA1Sl5SXGyuY+8dZNIBtFNfj55i2sg8IX1jIMdlGRR/CiL3M+bkzid46DXcwVwzhGrnqKZcsAA3UogDy3MTMU4LrZCcxQgp3Uku3kzxzviJ5neHmIvGYszx3iSRGSVZiyEqWRskE/AQRoOHVzpiUk6nblzi8OEsPkyUplIlpAHS56nnDErz3JLfKP8sojCJHbVMqQpKk5lAKdLFtTt0aL/w6oEoBAZKUhgOke8XYJKUlM1KQJku6TZ3G3hAbC8STOSCksRYjkdwYI/gZN8pt/aONTJlVMooWkKBFwYqzHOGzSrOpQfdJ+R+8O9DXKQpizdYN1NKiolkEAgjSGgg8iIZcRQw2XlkICdGv5wdoatMwCWvTQc3hcqELo1hKn7Inuq5dD0iSQbLSQQ7kNp1ES7lW5jwAwkDjvgNM4OkAKburHyMU5WU0ynWZc5Jcb8/CPpHCq9xlVdJDMrnA7irg2XUyzz2VuDDigYZEFbWrMo3h3Df42oTL0QA6m5Dbzi48H4Ypwns0oSkAWsLwl8MUKqGsVLnBioMk7FlbQ/ju94GxPpCDgHB6jdy/MF4xgNRJBNPMKf6dUnwB0iv8RnzpiiJyiSNjZj4RfOFVqZicigDCpxpwfmeZLF29enjD0QDqTux9yk8QRlUlRFmY/T5xHSZbXVfof8Q0VmHFlAhjyMKE+kSVEC12JfeF2KM5Ms8W9saAQlg9BMqJol06VTFnYcuZOg8YfKT2R16U5iqQD+3OSfXK0MHsmw9FJShbAzJveUrW2iUg8hFmUdcF+MAqK0OzyrFPE+bsbwydTTDLnICVjZQAccwRYjqIHmfM9Ounhyj6A9pfCYr6RSU2ny+/KV1GqPBQt4sdo+fjwnV/tP8A1PpAlNT3KqfINq9czvPxlUxCZagP/ICPRj+dIdOCqZLqW1xp5QgUOFrlKzTUrBHNJYQ1cOYv2amO5/BBMeO8yW/luVwJbdPWsgDuuOhjWdX6aQuScUQUiOgxRGjiC34k2ohSdX2t5ax6MTLaX8HgcMRSN2jcV4axPrGbkT2BJ6cZmA6fCMpcWXmcCxVENFQnn8Y3lISrb4mNFjmCQsZa6eJktB3eB4TG0s2A5RsRHVpBCcyR+5zaPY2aMh0CLmHzezUGDJEH6+ulqlEWf/ELva2ZvWBwqSubkHui5b4RzPk1GJSVzNsMwpMolTd5RJ8ATYCG6ikpCXPvQKopTqflBCdVBKX2jy8cmaesQVxNXdlLUH+MVzhtWuXMK07m45xYZwtNUc01RyHRILP1JiRWcBySgqlulXi/wgWQtzMDYkKgqxORmSddvpBDD64oI1B84QqeomUk0pOgLKH1EOFLUJmpCkEP8+hhIJUxowwjdU08uplEEDTTxhCqJUyjmFKn7Imyi/d6HpDBgtWUbqIe+lvsII4zPROkqBALpIfX81hrKHGYvlDANOHIWFE9Bp0aGDD8RAZOx/N4q3BcWVJVkUXQDY8r/KHWRVOnMj0hSOVjSA4h7iDh6VVyyCL6pI1SeYMKtCuZIV2E/Ue6rZaef93MQ1YXX5UsXPWFn2jVIVLC02WlQII8YZaoYZEWmUOJOQsoUCk22P0hmoa0LDK/1FdYBjYmDKr3uX1hkp5rNC6n14MayhhmQuOOHHebKHe3A/UOfjFDTjsbKBIPjH1DIqRMTlV/qKk9qHBIc1Ehgr9YG7fXrvDrFyMzKLDUeoT9m2LCZTJlH3pXdI5p/Sr6eUPVBVZVR85cMYyujqETCXQ+VY5pOvmNYvqmqApIUkuCHB5gxKfwbIjSwsziP8iZmSCIqn2o4culmCol5uzmHvNcJX9Ar5w94FXfpJgjjeFy6qSuTMHdWNtQdlDqDD2GwyIFNpqfM+d5fEaiWUs5XFr+II840xKbLmTUqlfrS6h/UCXPR9YGcW0qqOpm000AlB7qm95JulXp8jHXhmmUSZqrBmSPHUwtQzcGX3vUUOISlpXYOYfcDp0yJWdsygHL6nmOkJU6axfrDEcXHYBIN1EJH/KPEYac0DIlm06aedLTmQkggEOBuIiVHB9Oq6CUHxt8YB0tXlCQk2AA9BE6Ri6hDgUbuAUPqbHhKYk2KVCOkrC1o1SfSJtJj1w5grIxRKtxDE/E5EFh9wMlMYYPvLWLgRHn4Ykh0axUt49jEUU+oHjyNlWLNHkUZi4nVhsYi8N6TT/X9BGRkcc/sJYI0SdPSBnEJ7ivCMjIa3UGTsL92X/aPlDVI9w+EeRkMT9YFkqTjMf/AJCvARrwko5yHMZGRG/cakdKLXz+8Q6wshbfloyMgkhv1K/Vv4/WD/DqzlTc+9GRkAZiRvpzaFXjM2HjGRkMH6zH7i7RlpqW5iLEpT3IyMhDxlcnUx7w8PpELivRX9ojyMin/wBcxu5QuJpHa6D8Ji2/Z4omilOSddfExkZE1nUbX+kbcJN/OHan90R7GQ+v9YizuUj7fpY/iqUsHMtbltWUlor+UopUMtvC0ZGRi/tL/H/8MLzFOm8caNRzovvGRkDZ3IR2Y40iza5g1TmMjIARkkrjaSo2uYyMg0/aLaGqVZbU+sHsGUcp8YyMixv1k/uD67/yK8Y8jIyKl6EGf//Z"/>
          <p:cNvSpPr>
            <a:spLocks noChangeAspect="1" noChangeArrowheads="1"/>
          </p:cNvSpPr>
          <p:nvPr/>
        </p:nvSpPr>
        <p:spPr bwMode="auto">
          <a:xfrm>
            <a:off x="1020233" y="4651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14" descr="data:image/jpeg;base64,/9j/4AAQSkZJRgABAQAAAQABAAD/2wCEAAkGBxQTEhUUExQWFRUVFxgXGBgXGBgYGhwYHBgcFhcYGBoYHCggGxslHhgZITEiJSkrLi4uFx8zODMsNygtLiwBCgoKDg0OGxAQGy0kHyQ0LCw0LCwsLCwsLCwsLCwsLywsLCwsLCw0MC8sLCwtLCwsLCwsLywsLCwsLCwsLCwsLP/AABEIALsBDQMBIgACEQEDEQH/xAAbAAACAwEBAQAAAAAAAAAAAAADBAACBQEGB//EAEYQAAECBAQDBQQIAggFBQAAAAECEQADITEEEkFRImFxBROBkaEyQrHwFCNSYnLB0eEz8QYVQ2NkgpKiJFNUk7I0g6Ok0v/EABoBAAIDAQEAAAAAAAAAAAAAAAADAQIEBQb/xAAwEQACAgECBQIEBQUBAAAAAAAAAQIRAxIhBBMxQVFh8CJxgaEFkbHB0SMyQuHxUv/aAAwDAQACEQMRAD8A+tkxHjhiQAdeOFXOKTFsIQxs1KksTW7BZTaobKxi8YOQrJlUB2Vi0qcJVmbZzFF45Iufy+JjzS5KgM3eLypo4oU+IAJru94bRiFEFld4P8qkgdYrJqKtlk9T2aS/Nm2nFg2r4x04n5eMuUrVQDj7Lpbyv80ggV+IHmQfRrQqPFYe4qfMvZhjMUHdR1LOTTRg8KJ7WSGJUdnKVAOPavoXDeN2heeFlVFpSOjnkUkmhvcH0gstNA5U1iSXJ5w5cRF7GZxl1DzMcWzOAHHRjZmN/nnAj2hMZmDP7Rpzu5enwhSZ3iVpzEFKiA2ViCbHV311rfSHVZmzkJYVbMWttlMXi9cquqI6bnZWMWKljyq0dmdoKH2R1c1JpCU2e3W7DQX6/IiYdJLEg5lb3APIW+LCphyVbG/lY4x1MfkY1avdGlW0er1u0NGaQ5o36O/hbyhQ4WlCQdTxfAERb6KGZ1O18yr6sCTEtIwOW+3QIjFksAUkipYFrVasDmdphJIUQnYqBAsPeJY1OkJ4bC5TxTHI9kAgeJATU6VeGkyzY5wOqYrFNrerCT32OntDMQE8Zo+RsvMu7BtnfrBp05WU2cWYeT1qYz5edZKiVJCSoBNgwJAJF1EiteGooTWJmVmdwW3S5A65rvsBEOSStl445zdRVjCsfMzZUICgR7RUQx/0mDGcUgFSgD4teoHhCE7EAKuo0eiFKFX1AI3gpTSrHmR+8JjxEL3Ns/w7LXw7/X3+iDYvtDKSSFMADRJA1J4iybNTkYvLxainiBTZyoXf7LKLVhATiCEZASzhQIoNyCXNdoZzUYgEHlF+dBPqJXBZ2m0vuMJn1YKJ5VeCypxBNVF9CT6RnSZQSbAkWcJDdGA5eUEmYoCqyBzNB8YJZsXSwjwXEreq+q/k1kT31gjmPO98J1EnMADUFxpcgX2F4kjGzEkAAgbKY9GY09DFJqt10L45/wCMup6J4jwrh8YFAOMpO5HT5eGYoN70deI8ciQAdeLIMUiyIAKmJEMSABfFi0BaDT5mkBjTD+0wZac3QBctbkpXewUkEC1mY+usZ65BmKdYTw2CCRduJxUG9PWkaU+blG50EYk+WhRJWmpuSOlHbm0I4ltx0xe7G8PhlOWpLZGklQSyQ56kq81KeE8WlvZzOS5Acs+rFTN+ccE9gA4Itqq3Tp6QTD4lJJNPNO3NiP3jmwx5IbpMbkh/6LyHygnORYpKWJ3LJS4Hy8MAglwCksL+Nqv5wqrGpCmJY0U1+QZidtvzg6F0pxFn2frtDVm049MI/F5oU8acrb2LJwoWpJJoly3Mhga1ds3+o+AyicUsrJSwSCehvUb0F4ZkHiI0Ar1+XgwVUitGNi1edtI6GDeClVNiW9MvNChw6gHCQok1BOXTU5S5joVMJ9gIHVJ2a3j5Q5AsTOKUuElXIED/AMiB/OGSWpVf5A8kpO2VmSH1rrVYFtAlQhGd2jLCSErzEsFFJK2epYAkjWKox8xRJdMoMqkwgsxbNwlhRzWEAsleYz8yXoZYCySakMlJLM9aNWtoXklJxWh/O/HoGJRtuS/76mlJXLYhi5IZ0rHWqg37jeF0Au+SYzk/xSRetCtm5NCUyctairMspSqoSnJRizZq6u4V+7K5a7pCmqeOctLNyAUNLxl/svT3OpwsVkj8e9dv5GpMo3JmHXKojflfxMEkG2Znq/nTzHwhXDzVj2UrJoHUp0h7lyyqdI6mZOPuhjr3lWOwyejxSUq2bN2rHGn08e/QcUsgtoaimuo/PwMcOZnoD0579Io6TcGlwd7ikdVlD1bXemn5RCp9Bupdb26llJzEWpUNd9PzgOZZUU8LPfNxN0CWe+ukcoaAgN0ccw9oc7PwqpgUUrCma7VvqkcttYJVFblObFbsGCl3ezgX3rTW0WUBSh8XA8HAgWIWQQmqSosQaNz+ApeC4TDIckJCTqAEh+pZz53jTijCUdupzuKzZYZLb+G+z/fyBxGMQDlAJNHsQKOzKVdjoIekMUuzXvlf/bSFMGolcwCiRqBqFEGpuaEf5RDYw6dj5n9Y1rocqW7sGtAKgANyWbWlfI/Ih2XOI5iFsNhggMH8T8BYeAgsQ0mCbi7Q6lT2jsJIW0NoW4hE4UbceVS27losiKxZEUGlTAp8xqamCqMKZy5aGY427E5p0qXcG1fyjsVmEgUAJ2NItDzEZONmqCjlSFaNmIPSxhYYgksQUHmUHTkrnGlN7MRMVmI4jTNlentXdxYW5QknBBBKS5ILMSo9CAolnDW6aRzpTi8jXc6+HaCfYpNTqwIetGLMR439YkySCCDXlcXc3poIicGSokpICWYD/wAiB5ecPSMKSKkt6mGKMrSRWeaLi23sZYmSnZ01UXCSkgG1UkvS1B+2jhZZYKlVSPdVmlndvZLj0pSHpjAey+jAC3jpAcPjZahwFwPsh/hGiOGMd+5z5OU1sti4w4IqCkm+VavQhoHKkVYTF0Ytmehs+Z7sYP3oIJAJbRmPSrQquQErCkrCOFspZmFWZ7fDxILaSQundMeMUmpBBCmINCCxB6gxQoKkhyUmhdB9Hao8Iz8WQykla1PRpieHwVkA9TFMknGDaVstCKlJJujNx+HMtR7sS1A+0AlCOdSlJe4oaVhGZiFpCkueEMGIeoCRxd47irN1o0afZq0pKT3UuWopNc6VHKz6AO/8othxLWl5ZYEHOGzhRJrQ3PK8Z2nnguz7o1TyLH8KW3nyZsmRMADEzJigSUmoqmxBXcMX2PV4fweHWEZVJRKQpLlll81HIBSG86RJmG1T3gPE4WSA6g7hK+b7tSM8KX7IWSpi2YgWDmpZ7GlaWEUTccVS/wCfP18jMeZ69l8PT5mvhggs00LIf3kqvY0rzvpppaeqSSy1SwbAKIFA7UJ2I0q0ISsMZRdRKjmJHGoKAeoSFKyhi3hBCpSgqikAhwAmWADRPCRmuX8dBrz8quS5au66PfvfvYfDG5p297e1GoyVqCcwckAMQT4fO0Odof0eJCTLJpcEsSd3IJ31EZvY2Gl5nmp4g2VWZQa7+wWFjVhqHZn9klLMBYBqkk8uvjFYZZ4ntt6dhbxWqkeMldmrFcsw6cQWfRVHfVo2uzJYksZil5lWQyiA5yuQmhJYdI1zM2r5/PjABhS51BCeXEkmrMW0h2bjJZY6XsLhiUXfUy/6T41KUBObjWoAKpwpSsFTvQCniekZeHVm9mZMUBcukUL2yCtecavbGABGXVnSdQoWPztCErD5eEElRqSSMxI1SDS/hD8cXHC9Cu+nbf1p+m4mc25KMtkuo5h8MlAISGep+EXKaguaP08RAcNK94KWrSppzo0MER0zKQGIY4lLPW/X02iFTdPht86QAdi0tbGBpW7MKGrv5WiyV7aQPclWtx0GLohaRMqx1hlEZpRpm+E9SsXxStIXBi88uoxSHxVIxZJXJsv3yt/OKmc7htqs3rr+8UWhwzkdCxhSZh1hRImkI2ISW3LkW5cosVtjslPF4vZ+Xhc1geIQhanBBLAOD1IseZ8zCpxoTRSws/dyhhQpJBVvUGFsVjJaU5pcshdgSjLT8SmcvzjBKDhxHMravdmyDU8PLvf9vQKtRSWVmYmigskNuQokgb9YOVlGWoy2/f0J84yUYmceIGYMxutKAGJLkOs08NoJKcBIExWUX9nWjAgUGtBrG6L1KxEYKP8AHvozeEc+bRjqWoV7yYxsxSzbexeGcHjVKUQU0Goptu2+kSQ8UktXYdmWoW5wtjypm7sLSWBZSgocwwtbWGJymBo/It+ccmTqcLKOzgQC15EMOZaD/BKCKZsqjerZglyOZgUjs8TlnKkS0hnAYKINSpgGIrvp0ENzlFVFoygOfdU7bNakFw4CS6qKISfw3DO1GDDm0c3iszc+TE3cJiUnbNMoTk7soIRlykOPZKa1fmR4GMKRIUlISJicoFloKi23tDY6RsDH6Ufc0DdDXw9YHIlO+VVGcWIvamnwaMkebghKb2XtG9xxt6ZxMLtVIBJAKsooCqgpsogXEIYbDrCiorIerBOcNXhdLNRrfZF43sVgO8K3oQwPC5sLF9jC2IwSAUhQSp0+8ATo7XpQP0EbscXlx/HumjLm0Y5XFbfyJFIBbKVgWCixFqsU2fXnrHU4fMUhUtIFQlL560rVIbX9oqtCEgkEoSKgSyktQpoMtHeDdl4JcxGZaiA5yAhJIBvVrFrQpYfjSxunXXr9vf8AES4iWP8A6VxEgEskKKUpCaJmkEasZZA1e/7Pdm9uCUDnG4LqWSMpVcEn0a4hlacgJSl6MwFW2HKEMPMUfb7xAYAFXdsfulpY5+UJ5Esf9OSsdieOWLU306/qEl/0pWTL+oIzLyj6xJ95q1JsRoL+EegONlLSy1JGZNUE1YioI1/nHi+2OzUAZ5alk2KcyiK6gWu1GgkmfOl5SZk1Ya47sZQQ4UEqAoSakuCRWK5MWnJy3s+z8+2KxtZblBbePX3+x6hfcBLS0MpSkgESlCthxZdiauzGMXtJWdaUBRBH3FljmSQQwb3TBBJKg6s+YqDZlJDgs5AlEJt8IalEP7IGxuaUjp8Pj5UdLe73/T/RhyS1u0uhxEpQWS7pVptSjcr+Yg+bxik07B6EtZ+T84Sws7MpKhZYIPxHoUxpKwhqsdXUNxDmGeLZx/OkdgecZiCoVsmj/vALSvoWVL1FCfInmPKsCmldWypuXYn0DH5vBggdOkSo5/GAkrKUoUJBO4DeYcxpylOHjNYGrBxyqPlz5w7gjQiF5FasdglUqFTEjqhWIEHaGCDgjioKZJrbzEDaAKM9c2af7EEbEpp/uaEvogKjlCAoiqQZQIsSlhLJKb+8bRtqlAkEi1RCx7MQ9AzEMAE06UceBgqyU2jMkpdQBko7xQZuJKWHskEAn03rBc9WWniBZkqJASAwLqAJNOfWOiVNQ57waPZRd2AzFD8qw9NSQQ4ckfiCQxyjmXFTzjFnySiqg+nujdw6uWqV7+v3EZyksCSmXUgZzlOn2oPg8SgUQpCiSzd4CX2DCB4jDTK5Azp0oHY2I8ImH7JcDMpb6pBGXmLO3O8X4XPLImpKmvv6k8TFwVXcfv8AU05goatS9Kc6wtj0AyyUkBk5sw2HFQgi7XeGUS2AABYdT8Y4Tophoz6RqMCbR5UrmLynM5G5WrSrKfT846vFqzhElGVSiRmM1TAEaBTh77sbbxtTez0M6EKWXb+Ktq6q4qp5VhP+qWmFTKLKckoCk5iljlQoeyAam5JveMOfh5ylqg+q+/mzbi4moKFd/t4FUdprapLpGVQCwahg51vT8qxsdl4ozASViWlLJKrudEuabG91GM44NBBUGdLnhdD1Hu5zmLjWFxhlUdITLIYFzmd6Bm1zDzMY+KhJRccktuq79PQ3wlCUNlUlX3+tHoMMl0OpedJcEnhsTXh3LfNI8ripq0zjkQWTwZSJbKCTVz3jir1bR2jSwU9UpCi5N3SpzUUDUccr3jNxEpKlKWZJSpRL/Vkh3YuQmrmvjF48S8uL+j1Tr8iMnDtWpmp2fKQVHKxCgcrJZiBrWvX1hnuly+KY6xshR8+IpYU0JvFOy8CqS5TKJzB6ZU+DFqmn6xqyphbiSUF2AJBe+0dPFKTjctmcjLJzl1sV75JWlORbkJINGFNeK41Z/GD4hKlAhKspa7A70qGjmJkBSgFBwxLV5DTrElYIJJyul9q/F4JQuSl3RMZaYOPZ/sJjsstxFK2dgpICa7gCpZvKMjtHseYUpSEggKVwoKqAkZRU2AFBvtHppspbAJU13JTm6WIjHmrnJmZip8o4khBqK5VVU2hFPWF58cZ1qV7hj1K9I9Jl5kpScyQgVqyn0qmlviIp3HdlwVV4mUoqY1s9r1/OEsRjSvLKlomgkupZAAYji11f4RohK2SHBYD2kKJ8S7PFnK3pj2rqS4TjU5p7/T2htJqfL584VmprqN8ucM3QwaWFcJNdaA7UpUxZClECgBeod6P8WbzhwuL0gZKiBl2pxE5vAmpgyZQys1GsWPnvFpkol63tSx3rQl6xJiFXDlgeGlbNVtGPnAEpeNishftA+7TwZx8fSJ9IR9pPmIVmTFJnISSWWFAFhQkv0pwgU1Lwc4TiCwC+zli9Ha1A/nAFrq0XmzACl6FVAeez89tYLKms7kCE1omkMUA1rWhD1DU0o/Qxfs1KwqYDUBVN3PEfBik01JiGQhlV45HV3MAxSlsO7AJcO+2pFRaJKhxHITlTJ7sUpuK6c/feHYAF8Vhs49pSeaSR+0TCYQIfiUo7qUTTapbSGIkAGJ2rLyqACUhJGiQHNXcgWrBMK+V1KNgRcsNA5v0h7E4UKRlrSxN36xg4NcxIKVKHgCMorVyotz6QjPGMcbkl6s3cLJ5JRhL5L6mqtKj7zB2ASCDvf9IvIADAPyNXpe/x5xaXNcWYhjTn/IwObigksQoltEKOu4Dddoxxy6lcTa8cU6khqXOqBWu4I/KKYnCy1KGYEk1FVCw3Bp018ImDILFiKWIY+I+bwxMduFn0e3pG/C247nL4lRWRqKoCMqHZNWcsHJ/X946jEgkDKutKoUB4uIri5aixSQ6T5hmLfFtWbnFxPp7JJFwG/MikMFVtaEMfgkgGoDuwCZIb8JWBahvoISkSFq9pJIBISxSrlxZKAtG6FZiQUEN9oJ9GJgapYALOKOAlk9G8o5f4pjjLHffpfob/AMOk+ZTe3X6mNgZCVTUpUSEuk2F0lq0scoe140O2uzyopWHTxBKkoSt3Ad1ZZqTdyC1iD1Tw2KlhRJcKqCl0kktxJLKJFh8kQDDYqYlLGasJQbBMuoFRXu3Iqpoz8Lhlh0p+ftsrNnG5FK3Hq0bCJgSwdYDuSvMX5ZlGkECVKBLsa5XFn1I8PWFZWKQFDOpiA5zKIqdcpNP3huXjpZLBaSTYAjnHZhkjNXF2cecNG1OwihV3oBZqvv8AtC6MWnhdb78JD/pBpksmoWRTZJF3eo/aK/RE8LuSmxJrdy7MLwwpHT/lf5lE4oEABVc32DUbN5VhPHKQpTiYnOlTMKFqBSaVJcecawSABC84TX4SkhvecF9LA0iHui6cVK47fN3+wqhUqaWC1ZiHY5g4d3r+WjRacpKFF3Lhwx55tVCn6AQ3KSpuPKdwA48z+kDxODCnAJT08K70tTekV2juyXkb2ttfP/QskJLEKYszKIehfQ3gKMcrMU5c1aGmgoPOG5MmiUkzHBVpMSCK3JcK01/SArwIl1zLLqBFUXJuSQLVNxryjLObyaZYZd/zrqv9jVOMU4zjfz7e/Ab6TlIzpKATSopa4BpDCZTEmj7sH9G+RC82ZmG58CC5y1qWpV9vKFCkEBCiUigAL0DEsaVqk3ajXoY2VRnW+6HlMSHGZiksUnMHVdr7dGrHFyAxHdpBI0Au2jDeKyEd2kBJzkUDkUYZSOTNblA5M1RSQOBrEJBAa9Mz1gLq6tAsDh1uykJy7nKSKaMeQ0jR7PQAqY1swH+0H8/SB4XMQS+avCWy01F6+lYt2YgKBAU5T7RSfeJJU7HfTSIboh6m9LHMQGUfOBwziU67Qukb0iIO0RljUjkQxfh5nyH6xxRGgbxixSisQRIkBBVbsWodHD+kL4nAhegzeT01a72rvDZiuYgih3dwziwu8LzRc8corumXxy0TUvBjYDDIqwSlSQGORnA50pT/AHPvGgQ7tpTx11jHnzQkrYpcBRbM5o+1dOUFwkuWpSgo5l8IY5jTKA4fwfpHD4OX+L7/AKnXnmc27XRX9BudiyHykAgsxSVWNbGl/SHcMF5R3hTm+6GA9TBEIAAAoAGAFgNBFo70Y6VSORObnJyZRy9qNd9dmjuUO+scWkHfQ0LWrpHUKcWI6t+UWKHJxLHKxNGckBnrUA6co4MZMRKWpSU8CV0Som6SoO6Rqn/dFpq2BJ0D+QjKxPaOdJSlKgVD7pBGoVlUTZ9IRxEbxv03HYJaZ/b8zBwWPKSWYIYkupLUszKePR9lTkBAS4zbavzjKwHZJUsEywlIvmF6FgH/ACj0ktLAD9fzMJ4TXL45bdkv1HcVLpC7oTkylWHC75lUzCtAAzeJs0UlyS5cUBIzTHVQNUPprpGjHFAEMRGjDiWKCguwmeZzm5tLcFMw6VMCSKBsqlJoNspEU+iJvmX/ANxf6wwEh3arN4bRwSk0p7NuVGp4Q0SdShgA7tuXPiY60cSkB2o5fxMdgAJJkFXTf9IclSgkc9TAsHLSUPQ1veoUSPIwbux8bHe/SPK8fxeTLNwb+FN7fI63D4YRipdzkyWCGMKdoBmYbMOhG8HmZmJAJINiQH0uXpr/ADhWbMJACgofiyF6VPCefpB+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+Epq4OvoY5EeHUOM3eztr+Pp6GrmN4tvkVw/Z2VeYqUrYOph5qMPiFlTAosCyUmpdnIsB438t4ucSj7Q8C/wjr1RmSlLojmNfIpg5ao5atzZ2hTIFBS1JzEaOW3FAHfS1i+sODEpNUueiT8WaOpWSfZI3Jb8i8BemotNAkYKWQHlIdqhgfUit4aiRIBZIp3qdx5iLwrMwEskEoDizUG9QKHxgAYSoGxeLGEUpUl8iUIB+6QeT5XBMXXn0mP1l/oRAW0sZWHH8x8KwnLwygQSSwv9Ys9KKd+jwxNmkJcJJoDT9LvFkJdiXe7FqeVIASrqWQTrT51jpEdiCAqzktASMqQEjZICR5CKzFqSCUByNAwJ8SQPOLxwwrk49LikqfoW1yu7OLxhOZQUoZdFSxloWOUkgO7j2tIEjtDOQDmB5oWE2ehIb1ji5xSSDLU24ZXIBnzabawNSEg14j0AI5kgCMvCcFjwLW+vr2HZc0smyWxTHpS4zIUXo6VAc7BQO8OYZsoYEAWdwb86/IhFWIRmZa0pIs5AA1o97fNY0ErBsQRyrG2MrewqW21kcHnodfCIJex9f1iAReVLcxZ7FUm3SL4bDsSrU9K+V9obRFAIuiMsnbs6EI6VRUxIhiRBYFOlPUXhaHoHMlA9YbDJWzM+XDe8RWJFloIvFWhxlaa6kiCOxxoCBednzUS4ANSpklxYgAmnSFk4NQJLJAJqkKNeRLA/LRogx2KuKbTfVdCe1GZipGb3FswcDugmlBVRzAaW0jvZ2HTXgSWoFOFHmHCAAOhNzDi5CalVeSjTo1otiezyF8UxYA0FjRqGhEWdBuwf0P7ywNgco8GZv2i8mRl1UfxKJ+JpeLyZCE2Ky/2lKVb8Si3hBDl2V5j9IgKKgQKVJYkuovupx4CC0ej/ABjvcqJYAuGcNoXA6WNeUSCVlQIjRZMlRNlU0bk9fnWLowqi5ZgLkkADV4i0TpbAqQ9Dbr+kA+gps6/+4v8A/UaSuzlAXFeYoS1POkB+hrcIqCdaeJe0RqRLxyQNKdP3iEQ2ezVuzpfWvXly9IqezluGINwWNAeZMGpeSeXLwLRDF+6UASQW3ajal7RFylJooMfPpWJso4tFIkdjkSQIiVOSf4iSnXMNH0ar3qToIaVKCt66gtF1IBBBsaH5EKyOzkIVmQCOT35nU31iGk+pIBOKUh0rTNUHA90jWxypcdeUPSUhnCcr1IYAvzbWCZTtBpcjeBtLqTGLk6QOXLeG0pa0QCOwiU9Rsx4lD5kiyIrFkRQaaPcJ2ETuE7COYidlA5kDzLRjp/pElwD3YrX61NA7PbasAGz3CdhE7hOwhRPaAUl0FJBLOkj00cbRhIx6gGOJL1P8bDa/+0KA/CsTQHqO4T9kRT6Gj7IheVi15Q6AFbZn8XAhFXbygSO5Vwkh2XptwQbohpPqa30NH2RFZmHlpDqCQNzQRbB4nvA4BFWqCk+SgDC3aGNCQQpKCAUhlKA56hhZ/CIc66sFBPsQTsN9uV/qT0Gu8XHcGxllwD7QsWY3txCvMbxXAz0TBQIcVIBCmexduR8oH2tLOQlJKAlLkoyOWZk8UtVOkV5q8hoXgIk4c2VLNHooWdnvuRFl4iQQHXLI04k7PSuwjLwnaTJCTLWs1qpBzMTmrllANUaacjF09rJo0g6e6qhtbI5ZhbeDmLyGheDQliQoskyyTYBQJ12PI+UGVhZYDlIAFSTA8ISamUlGoqCa9BSnxhlSqQc1eQ0LwLy8RJTZcsPsofrFk4uUSCJiCVMAyhWtAK1qfWM+fjUgpeUkuArpXLqmn84aGNk8r04DfyiOYi2mtgxxkoV7xAevtAPXK99w3hFVY2SxeZLysXdSWYUU9bbxnSFIKwe/mKD0QUIy192koFq79Y0pzh8stKqbgOSai21YOYgoMkpWAQyg9DcODpzBi+UQmifMBA7kAclpp4QziJuVJVsHiVNMEr2LtHAkC0ZU3tsJUArIAWLlbFiAXYiv8t2jQ7/lEcxE6GEEpLZWDMzaNs0dUgEMQ45xlz+2CksUaqF1e633dXhOb2ipcxIzTJST9jKQb3zySQXoziwMTrQPG1szb+iI+yIn0RH2RCImLlBSitc0BJJz5KZQTQIQHe3gIVT/AEjJb6lVntM6N7G8HN9SvKXg2PoaPsiJ9DR9kQurtDhSQn2tC6dH1D+kK4PtzvFBISmu0wE2JsL2g5vqTyfQ004ZA90RbuE7CO5+F4y19tMQGTUZvasHI+zWx8otd7goOtjT7hOwidwnYRkYrFpWoEYlcsUGVAlsS/3pZLlxrFjPVKKiZipgCXyrKAKqAumWCG0L613gJ0M1e4TsIgkp2EZcrtt1AFKUuWfOD0o3TzjXSYCGqFsfZP4hvuNo82jEqSaKUWNMxxDaX+rrcUffYx6fGKZCi6Qwd1W8aiMM9s1IeVcjQg8w0y3lE2QxyStSkJJoSQ7OKP8AeAPoIx5WKL1OIDXGVBZme0pzf4xr/wBcyWL0ZncpFwCGdVQXjn9dyNvVHL73P0gsii4XnS6d/eCk2NaFjCJ7PVmJYMSTSdPFzsC1ukO/1zI69Cjxpm8fGJM7ZkJfNwkFmJSD4cUFgPYFACWDsNySfM1MI9qpJCmJFR7PeE+yof2cxJ8v3BJXbEsnKlKir7Iyk2BqH5xactCnCpClWJdCS5DNrVn9DFJx1FoukIYaRxOrviHo30hDVerzSD5Q92oSyhVslmcXH3FV8D0i8qeEAJTJWlIsEpSANaAFhHJ0xKvakKU4YuhJo9i5trC+WyU0jL7HwjkvKTlscyQm4uAcMgnUX1MbB7PlW7qW1D7CbgMNNoXkJlyy6MMUEj3ZaAbszgw0nFuW7uYOZTS7bwPGyLDgNEMWaJliOUws832tJzqTdXB7Rl5lXO0lTelrXikuZOSGSVID2EpWos30b1rWNLtTupWUmTLVRkumzKDDhQphxE9bCpICO3a/w/ITeb/2XTq/KJ5bJb3Jh5eJUEnvGSbmiVNT3Vyb0NC14exct34UKOVuMs9bFgWHPeEFdvNUyw1rzb0/urVvFZ3a6TmzSkmjFxMLhxSsqorbkdjBy2CYbDYJlp+okpALumYSRsQO7FX5xo43+Grpo/5EGM3CYlKScuHyOBVMuYHLsASJIYczaLHtRSgQZBIaxTOryYyeR9N4tGDQJ00zPxYVnoV2T7InbAn2JoHo/XV3CJSF0TOFxxFZTu9VEaesAVMQsjNhEk2dUqYWYsA/c2aNHsubmDd13YSAwZY8AFISKUs8V5bLa1Zj9oKYigPFMNjozWknU+tzpop7SRrmfXgmEPrXLWDdsiWlIK0IUAffCTXKohsxABcAePiMyT2vlQlkyhQ8KSgM3u/xGe5o4YGDlsl5E3Y9ipjpcEsUKPuh+Fw+eoPyYzsFhAVDNLJDVzJwra3yVYWpBJvapcPLQWCj/Z2Z6fW6ggaRSVj8oKkypSS7Fu7FHe4m8xrvBy2DmnRqTxVI5kUezciIxcN3iSCM5YWInqHkZpBua9IOvtklnRLepFZZq5/vaeya8xzgmEJ9qVh5dB7SEy/aNTaYN/W8HLYPInRuJPA/KPMY8lRSojM6K8BNiRpIUavq1qPUjXl4nEEMZDWb2G1d/rH284VmSZhZ8IgtSqZRpQsHmU97lDUtiFJUw/ZKQxUJSZb0pmc9QpCSKvpHO0D7V/YTqoe/oyhXpXraKYdE1DhGGQgEscoljdlHLM/esWmGcQ5w6SSMpBCDS4f6yz6c4KJU0hbATlJNQtQIYj6xRDWP1kwsL2FabR6JFhCXZmGYEqlIlk0ZKQCw3ykj1h+Ao3YHGLZCiXDDRn8M1POMM9ojMr6yaAFFi+Eys9gbtV6sWj0USJKnnE44F/rJ12vhC7u1Q/SvLnFh2gHGWbOU7hgcLRywd68x67R6GJAB5xHaYr9ZNIqL4NnrZiK38o5/WIJbvJ7gVrhNrl/5Vj0kSADHPe/4k65h9ErTw19eUWmd7b/iTzH0XXrt+Wsa0SADIV3v+J/+pp13f00159d/ien/AAnOsbESADJQZoIpiVNucMxrqxHo1oflT1FRBlrSB7xKGPTKsn0g8SACRIkSABHtSclLZpfeULcJVV00oks7v/l8khjk/wDTmv8AdqsX/u+RpG3EgAwxjk/9MbNRCtvwWaJM7QS3/piQ1OBWxH/Lpt4xuRIAMk9rkWkr/wBK9nHuRz+uTVpMwt91YfzT08414kACUvFTFAESqHdTG+oIpDgjsSAAGMCm4SAX1fYjTw8oycSials2IZJO1aF2BCdmvtG7EgA8/MxCqD6SAAGdnNHDklDPWvSOd/MF8RX8Owq/1fN/KPQxIAPNibMArijt7Pw+rghnLB/9QWZ/Zve31bP+zjf0ESADH75DH/iZu75U0FB/yuYvFgtJZIxM1zaiHq28v5eNaJAAonCKd++mHl9W3oiODBK/503/AOPf8HhWHIkAFJSGABJU2pZz1YAekXiRIAP/2Q=="/>
          <p:cNvSpPr>
            <a:spLocks noChangeAspect="1" noChangeArrowheads="1"/>
          </p:cNvSpPr>
          <p:nvPr/>
        </p:nvSpPr>
        <p:spPr bwMode="auto">
          <a:xfrm>
            <a:off x="1223433" y="6175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16" descr="data:image/jpeg;base64,/9j/4AAQSkZJRgABAQAAAQABAAD/2wCEAAkGBxQTEhUUExQWFRUVFxgXGBgXGBgYGhwYHBgcFhcYGBoYHCggGxslHhgZITEiJSkrLi4uFx8zODMsNygtLiwBCgoKDg0OGxAQGy0kHyQ0LCw0LCwsLCwsLCwsLCwsLywsLCwsLCw0MC8sLCwtLCwsLCwsLywsLCwsLCwsLCwsLP/AABEIALsBDQMBIgACEQEDEQH/xAAbAAACAwEBAQAAAAAAAAAAAAADBAACBQEGB//EAEYQAAECBAQDBQQIAggFBQAAAAECEQADITEEEkFRImFxBROBkaEyQrHwFCNSYnLB0eEz8QYVQ2NkgpKiJFNUk7I0g6Ok0v/EABoBAAIDAQEAAAAAAAAAAAAAAAADAQIEBQb/xAAwEQACAgECBQIEBQUBAAAAAAAAAQIRAxIhBBMxQVFh8CJxgaEFkbHB0SMyQuHxUv/aAAwDAQACEQMRAD8A+tkxHjhiQAdeOFXOKTFsIQxs1KksTW7BZTaobKxi8YOQrJlUB2Vi0qcJVmbZzFF45Iufy+JjzS5KgM3eLypo4oU+IAJru94bRiFEFld4P8qkgdYrJqKtlk9T2aS/Nm2nFg2r4x04n5eMuUrVQDj7Lpbyv80ggV+IHmQfRrQqPFYe4qfMvZhjMUHdR1LOTTRg8KJ7WSGJUdnKVAOPavoXDeN2heeFlVFpSOjnkUkmhvcH0gstNA5U1iSXJ5w5cRF7GZxl1DzMcWzOAHHRjZmN/nnAj2hMZmDP7Rpzu5enwhSZ3iVpzEFKiA2ViCbHV311rfSHVZmzkJYVbMWttlMXi9cquqI6bnZWMWKljyq0dmdoKH2R1c1JpCU2e3W7DQX6/IiYdJLEg5lb3APIW+LCphyVbG/lY4x1MfkY1avdGlW0er1u0NGaQ5o36O/hbyhQ4WlCQdTxfAERb6KGZ1O18yr6sCTEtIwOW+3QIjFksAUkipYFrVasDmdphJIUQnYqBAsPeJY1OkJ4bC5TxTHI9kAgeJATU6VeGkyzY5wOqYrFNrerCT32OntDMQE8Zo+RsvMu7BtnfrBp05WU2cWYeT1qYz5edZKiVJCSoBNgwJAJF1EiteGooTWJmVmdwW3S5A65rvsBEOSStl445zdRVjCsfMzZUICgR7RUQx/0mDGcUgFSgD4teoHhCE7EAKuo0eiFKFX1AI3gpTSrHmR+8JjxEL3Ns/w7LXw7/X3+iDYvtDKSSFMADRJA1J4iybNTkYvLxainiBTZyoXf7LKLVhATiCEZASzhQIoNyCXNdoZzUYgEHlF+dBPqJXBZ2m0vuMJn1YKJ5VeCypxBNVF9CT6RnSZQSbAkWcJDdGA5eUEmYoCqyBzNB8YJZsXSwjwXEreq+q/k1kT31gjmPO98J1EnMADUFxpcgX2F4kjGzEkAAgbKY9GY09DFJqt10L45/wCMup6J4jwrh8YFAOMpO5HT5eGYoN70deI8ciQAdeLIMUiyIAKmJEMSABfFi0BaDT5mkBjTD+0wZac3QBctbkpXewUkEC1mY+usZ65BmKdYTw2CCRduJxUG9PWkaU+blG50EYk+WhRJWmpuSOlHbm0I4ltx0xe7G8PhlOWpLZGklQSyQ56kq81KeE8WlvZzOS5Acs+rFTN+ccE9gA4Itqq3Tp6QTD4lJJNPNO3NiP3jmwx5IbpMbkh/6LyHygnORYpKWJ3LJS4Hy8MAglwCksL+Nqv5wqrGpCmJY0U1+QZidtvzg6F0pxFn2frtDVm049MI/F5oU8acrb2LJwoWpJJoly3Mhga1ds3+o+AyicUsrJSwSCehvUb0F4ZkHiI0Ar1+XgwVUitGNi1edtI6GDeClVNiW9MvNChw6gHCQok1BOXTU5S5joVMJ9gIHVJ2a3j5Q5AsTOKUuElXIED/AMiB/OGSWpVf5A8kpO2VmSH1rrVYFtAlQhGd2jLCSErzEsFFJK2epYAkjWKox8xRJdMoMqkwgsxbNwlhRzWEAsleYz8yXoZYCySakMlJLM9aNWtoXklJxWh/O/HoGJRtuS/76mlJXLYhi5IZ0rHWqg37jeF0Au+SYzk/xSRetCtm5NCUyctairMspSqoSnJRizZq6u4V+7K5a7pCmqeOctLNyAUNLxl/svT3OpwsVkj8e9dv5GpMo3JmHXKojflfxMEkG2Znq/nTzHwhXDzVj2UrJoHUp0h7lyyqdI6mZOPuhjr3lWOwyejxSUq2bN2rHGn08e/QcUsgtoaimuo/PwMcOZnoD0579Io6TcGlwd7ikdVlD1bXemn5RCp9Bupdb26llJzEWpUNd9PzgOZZUU8LPfNxN0CWe+ukcoaAgN0ccw9oc7PwqpgUUrCma7VvqkcttYJVFblObFbsGCl3ezgX3rTW0WUBSh8XA8HAgWIWQQmqSosQaNz+ApeC4TDIckJCTqAEh+pZz53jTijCUdupzuKzZYZLb+G+z/fyBxGMQDlAJNHsQKOzKVdjoIekMUuzXvlf/bSFMGolcwCiRqBqFEGpuaEf5RDYw6dj5n9Y1rocqW7sGtAKgANyWbWlfI/Ih2XOI5iFsNhggMH8T8BYeAgsQ0mCbi7Q6lT2jsJIW0NoW4hE4UbceVS27losiKxZEUGlTAp8xqamCqMKZy5aGY427E5p0qXcG1fyjsVmEgUAJ2NItDzEZONmqCjlSFaNmIPSxhYYgksQUHmUHTkrnGlN7MRMVmI4jTNlentXdxYW5QknBBBKS5ILMSo9CAolnDW6aRzpTi8jXc6+HaCfYpNTqwIetGLMR439YkySCCDXlcXc3poIicGSokpICWYD/wAiB5ecPSMKSKkt6mGKMrSRWeaLi23sZYmSnZ01UXCSkgG1UkvS1B+2jhZZYKlVSPdVmlndvZLj0pSHpjAey+jAC3jpAcPjZahwFwPsh/hGiOGMd+5z5OU1sti4w4IqCkm+VavQhoHKkVYTF0Ytmehs+Z7sYP3oIJAJbRmPSrQquQErCkrCOFspZmFWZ7fDxILaSQundMeMUmpBBCmINCCxB6gxQoKkhyUmhdB9Hao8Iz8WQykla1PRpieHwVkA9TFMknGDaVstCKlJJujNx+HMtR7sS1A+0AlCOdSlJe4oaVhGZiFpCkueEMGIeoCRxd47irN1o0afZq0pKT3UuWopNc6VHKz6AO/8othxLWl5ZYEHOGzhRJrQ3PK8Z2nnguz7o1TyLH8KW3nyZsmRMADEzJigSUmoqmxBXcMX2PV4fweHWEZVJRKQpLlll81HIBSG86RJmG1T3gPE4WSA6g7hK+b7tSM8KX7IWSpi2YgWDmpZ7GlaWEUTccVS/wCfP18jMeZ69l8PT5mvhggs00LIf3kqvY0rzvpppaeqSSy1SwbAKIFA7UJ2I0q0ISsMZRdRKjmJHGoKAeoSFKyhi3hBCpSgqikAhwAmWADRPCRmuX8dBrz8quS5au66PfvfvYfDG5p297e1GoyVqCcwckAMQT4fO0Odof0eJCTLJpcEsSd3IJ31EZvY2Gl5nmp4g2VWZQa7+wWFjVhqHZn9klLMBYBqkk8uvjFYZZ4ntt6dhbxWqkeMldmrFcsw6cQWfRVHfVo2uzJYksZil5lWQyiA5yuQmhJYdI1zM2r5/PjABhS51BCeXEkmrMW0h2bjJZY6XsLhiUXfUy/6T41KUBObjWoAKpwpSsFTvQCniekZeHVm9mZMUBcukUL2yCtecavbGABGXVnSdQoWPztCErD5eEElRqSSMxI1SDS/hD8cXHC9Cu+nbf1p+m4mc25KMtkuo5h8MlAISGep+EXKaguaP08RAcNK94KWrSppzo0MER0zKQGIY4lLPW/X02iFTdPht86QAdi0tbGBpW7MKGrv5WiyV7aQPclWtx0GLohaRMqx1hlEZpRpm+E9SsXxStIXBi88uoxSHxVIxZJXJsv3yt/OKmc7htqs3rr+8UWhwzkdCxhSZh1hRImkI2ISW3LkW5cosVtjslPF4vZ+Xhc1geIQhanBBLAOD1IseZ8zCpxoTRSws/dyhhQpJBVvUGFsVjJaU5pcshdgSjLT8SmcvzjBKDhxHMravdmyDU8PLvf9vQKtRSWVmYmigskNuQokgb9YOVlGWoy2/f0J84yUYmceIGYMxutKAGJLkOs08NoJKcBIExWUX9nWjAgUGtBrG6L1KxEYKP8AHvozeEc+bRjqWoV7yYxsxSzbexeGcHjVKUQU0Goptu2+kSQ8UktXYdmWoW5wtjypm7sLSWBZSgocwwtbWGJymBo/It+ccmTqcLKOzgQC15EMOZaD/BKCKZsqjerZglyOZgUjs8TlnKkS0hnAYKINSpgGIrvp0ENzlFVFoygOfdU7bNakFw4CS6qKISfw3DO1GDDm0c3iszc+TE3cJiUnbNMoTk7soIRlykOPZKa1fmR4GMKRIUlISJicoFloKi23tDY6RsDH6Ufc0DdDXw9YHIlO+VVGcWIvamnwaMkebghKb2XtG9xxt6ZxMLtVIBJAKsooCqgpsogXEIYbDrCiorIerBOcNXhdLNRrfZF43sVgO8K3oQwPC5sLF9jC2IwSAUhQSp0+8ATo7XpQP0EbscXlx/HumjLm0Y5XFbfyJFIBbKVgWCixFqsU2fXnrHU4fMUhUtIFQlL560rVIbX9oqtCEgkEoSKgSyktQpoMtHeDdl4JcxGZaiA5yAhJIBvVrFrQpYfjSxunXXr9vf8AES4iWP8A6VxEgEskKKUpCaJmkEasZZA1e/7Pdm9uCUDnG4LqWSMpVcEn0a4hlacgJSl6MwFW2HKEMPMUfb7xAYAFXdsfulpY5+UJ5Esf9OSsdieOWLU306/qEl/0pWTL+oIzLyj6xJ95q1JsRoL+EegONlLSy1JGZNUE1YioI1/nHi+2OzUAZ5alk2KcyiK6gWu1GgkmfOl5SZk1Ya47sZQQ4UEqAoSakuCRWK5MWnJy3s+z8+2KxtZblBbePX3+x6hfcBLS0MpSkgESlCthxZdiauzGMXtJWdaUBRBH3FljmSQQwb3TBBJKg6s+YqDZlJDgs5AlEJt8IalEP7IGxuaUjp8Pj5UdLe73/T/RhyS1u0uhxEpQWS7pVptSjcr+Yg+bxik07B6EtZ+T84Sws7MpKhZYIPxHoUxpKwhqsdXUNxDmGeLZx/OkdgecZiCoVsmj/vALSvoWVL1FCfInmPKsCmldWypuXYn0DH5vBggdOkSo5/GAkrKUoUJBO4DeYcxpylOHjNYGrBxyqPlz5w7gjQiF5FasdglUqFTEjqhWIEHaGCDgjioKZJrbzEDaAKM9c2af7EEbEpp/uaEvogKjlCAoiqQZQIsSlhLJKb+8bRtqlAkEi1RCx7MQ9AzEMAE06UceBgqyU2jMkpdQBko7xQZuJKWHskEAn03rBc9WWniBZkqJASAwLqAJNOfWOiVNQ57waPZRd2AzFD8qw9NSQQ4ckfiCQxyjmXFTzjFnySiqg+nujdw6uWqV7+v3EZyksCSmXUgZzlOn2oPg8SgUQpCiSzd4CX2DCB4jDTK5Azp0oHY2I8ImH7JcDMpb6pBGXmLO3O8X4XPLImpKmvv6k8TFwVXcfv8AU05goatS9Kc6wtj0AyyUkBk5sw2HFQgi7XeGUS2AABYdT8Y4Tophoz6RqMCbR5UrmLynM5G5WrSrKfT846vFqzhElGVSiRmM1TAEaBTh77sbbxtTez0M6EKWXb+Ktq6q4qp5VhP+qWmFTKLKckoCk5iljlQoeyAam5JveMOfh5ylqg+q+/mzbi4moKFd/t4FUdprapLpGVQCwahg51vT8qxsdl4ozASViWlLJKrudEuabG91GM44NBBUGdLnhdD1Hu5zmLjWFxhlUdITLIYFzmd6Bm1zDzMY+KhJRccktuq79PQ3wlCUNlUlX3+tHoMMl0OpedJcEnhsTXh3LfNI8ripq0zjkQWTwZSJbKCTVz3jir1bR2jSwU9UpCi5N3SpzUUDUccr3jNxEpKlKWZJSpRL/Vkh3YuQmrmvjF48S8uL+j1Tr8iMnDtWpmp2fKQVHKxCgcrJZiBrWvX1hnuly+KY6xshR8+IpYU0JvFOy8CqS5TKJzB6ZU+DFqmn6xqyphbiSUF2AJBe+0dPFKTjctmcjLJzl1sV75JWlORbkJINGFNeK41Z/GD4hKlAhKspa7A70qGjmJkBSgFBwxLV5DTrElYIJJyul9q/F4JQuSl3RMZaYOPZ/sJjsstxFK2dgpICa7gCpZvKMjtHseYUpSEggKVwoKqAkZRU2AFBvtHppspbAJU13JTm6WIjHmrnJmZip8o4khBqK5VVU2hFPWF58cZ1qV7hj1K9I9Jl5kpScyQgVqyn0qmlviIp3HdlwVV4mUoqY1s9r1/OEsRjSvLKlomgkupZAAYji11f4RohK2SHBYD2kKJ8S7PFnK3pj2rqS4TjU5p7/T2htJqfL584VmprqN8ucM3QwaWFcJNdaA7UpUxZClECgBeod6P8WbzhwuL0gZKiBl2pxE5vAmpgyZQys1GsWPnvFpkol63tSx3rQl6xJiFXDlgeGlbNVtGPnAEpeNishftA+7TwZx8fSJ9IR9pPmIVmTFJnISSWWFAFhQkv0pwgU1Lwc4TiCwC+zli9Ha1A/nAFrq0XmzACl6FVAeez89tYLKms7kCE1omkMUA1rWhD1DU0o/Qxfs1KwqYDUBVN3PEfBik01JiGQhlV45HV3MAxSlsO7AJcO+2pFRaJKhxHITlTJ7sUpuK6c/feHYAF8Vhs49pSeaSR+0TCYQIfiUo7qUTTapbSGIkAGJ2rLyqACUhJGiQHNXcgWrBMK+V1KNgRcsNA5v0h7E4UKRlrSxN36xg4NcxIKVKHgCMorVyotz6QjPGMcbkl6s3cLJ5JRhL5L6mqtKj7zB2ASCDvf9IvIADAPyNXpe/x5xaXNcWYhjTn/IwObigksQoltEKOu4Dddoxxy6lcTa8cU6khqXOqBWu4I/KKYnCy1KGYEk1FVCw3Bp018ImDILFiKWIY+I+bwxMduFn0e3pG/C247nL4lRWRqKoCMqHZNWcsHJ/X946jEgkDKutKoUB4uIri5aixSQ6T5hmLfFtWbnFxPp7JJFwG/MikMFVtaEMfgkgGoDuwCZIb8JWBahvoISkSFq9pJIBISxSrlxZKAtG6FZiQUEN9oJ9GJgapYALOKOAlk9G8o5f4pjjLHffpfob/AMOk+ZTe3X6mNgZCVTUpUSEuk2F0lq0scoe140O2uzyopWHTxBKkoSt3Ad1ZZqTdyC1iD1Tw2KlhRJcKqCl0kktxJLKJFh8kQDDYqYlLGasJQbBMuoFRXu3Iqpoz8Lhlh0p+ftsrNnG5FK3Hq0bCJgSwdYDuSvMX5ZlGkECVKBLsa5XFn1I8PWFZWKQFDOpiA5zKIqdcpNP3huXjpZLBaSTYAjnHZhkjNXF2cecNG1OwihV3oBZqvv8AtC6MWnhdb78JD/pBpksmoWRTZJF3eo/aK/RE8LuSmxJrdy7MLwwpHT/lf5lE4oEABVc32DUbN5VhPHKQpTiYnOlTMKFqBSaVJcecawSABC84TX4SkhvecF9LA0iHui6cVK47fN3+wqhUqaWC1ZiHY5g4d3r+WjRacpKFF3Lhwx55tVCn6AQ3KSpuPKdwA48z+kDxODCnAJT08K70tTekV2juyXkb2ttfP/QskJLEKYszKIehfQ3gKMcrMU5c1aGmgoPOG5MmiUkzHBVpMSCK3JcK01/SArwIl1zLLqBFUXJuSQLVNxryjLObyaZYZd/zrqv9jVOMU4zjfz7e/Ab6TlIzpKATSopa4BpDCZTEmj7sH9G+RC82ZmG58CC5y1qWpV9vKFCkEBCiUigAL0DEsaVqk3ajXoY2VRnW+6HlMSHGZiksUnMHVdr7dGrHFyAxHdpBI0Au2jDeKyEd2kBJzkUDkUYZSOTNblA5M1RSQOBrEJBAa9Mz1gLq6tAsDh1uykJy7nKSKaMeQ0jR7PQAqY1swH+0H8/SB4XMQS+avCWy01F6+lYt2YgKBAU5T7RSfeJJU7HfTSIboh6m9LHMQGUfOBwziU67Qukb0iIO0RljUjkQxfh5nyH6xxRGgbxixSisQRIkBBVbsWodHD+kL4nAhegzeT01a72rvDZiuYgih3dwziwu8LzRc8corumXxy0TUvBjYDDIqwSlSQGORnA50pT/AHPvGgQ7tpTx11jHnzQkrYpcBRbM5o+1dOUFwkuWpSgo5l8IY5jTKA4fwfpHD4OX+L7/AKnXnmc27XRX9BudiyHykAgsxSVWNbGl/SHcMF5R3hTm+6GA9TBEIAAAoAGAFgNBFo70Y6VSORObnJyZRy9qNd9dmjuUO+scWkHfQ0LWrpHUKcWI6t+UWKHJxLHKxNGckBnrUA6co4MZMRKWpSU8CV0Som6SoO6Rqn/dFpq2BJ0D+QjKxPaOdJSlKgVD7pBGoVlUTZ9IRxEbxv03HYJaZ/b8zBwWPKSWYIYkupLUszKePR9lTkBAS4zbavzjKwHZJUsEywlIvmF6FgH/ACj0ktLAD9fzMJ4TXL45bdkv1HcVLpC7oTkylWHC75lUzCtAAzeJs0UlyS5cUBIzTHVQNUPprpGjHFAEMRGjDiWKCguwmeZzm5tLcFMw6VMCSKBsqlJoNspEU+iJvmX/ANxf6wwEh3arN4bRwSk0p7NuVGp4Q0SdShgA7tuXPiY60cSkB2o5fxMdgAJJkFXTf9IclSgkc9TAsHLSUPQ1veoUSPIwbux8bHe/SPK8fxeTLNwb+FN7fI63D4YRipdzkyWCGMKdoBmYbMOhG8HmZmJAJINiQH0uXpr/ADhWbMJACgofiyF6VPCefpB+HylHPBXtvt80GdR0NmfLngkghRa4KU05uPmsUxKSSjKSOMaGgCFPTmzeIh4lqP4H5eAfROZKfsuwHRk5h5tUx6o5m3gEsM4VLJCqO2a5cgkl2duUSfhqMgJCHzKdzatB4RdOF4hxTBcMVFQe3vEndrWgi8OXcLps1G2o3rACaQnOmOiWlJYKygkjctZV3YgPcqTcRvYBDJb432jCVh5gBQgOSEJzKIUGrmLGlH9nlHo5YhWR7UacablfvcqoQmtDGHDA50txzikJUyc0NStCsQRIkaDESI8SJABIqtAIYgEHQ1EWiGADFx8lIUFJSMpFwzFqG2gBHzYcrs8zFZgQkBqgKCgQGoUrTodo1cZIKksm4NBYbeFHgfZK+Epq4OvoY5EeHUOM3eztr+Pp6GrmN4tvkVw/Z2VeYqUrYOph5qMPiFlTAosCyUmpdnIsB438t4ucSj7Q8C/wjr1RmSlLojmNfIpg5ao5atzZ2hTIFBS1JzEaOW3FAHfS1i+sODEpNUueiT8WaOpWSfZI3Jb8i8BemotNAkYKWQHlIdqhgfUit4aiRIBZIp3qdx5iLwrMwEskEoDizUG9QKHxgAYSoGxeLGEUpUl8iUIB+6QeT5XBMXXn0mP1l/oRAW0sZWHH8x8KwnLwygQSSwv9Ys9KKd+jwxNmkJcJJoDT9LvFkJdiXe7FqeVIASrqWQTrT51jpEdiCAqzktASMqQEjZICR5CKzFqSCUByNAwJ8SQPOLxwwrk49LikqfoW1yu7OLxhOZQUoZdFSxloWOUkgO7j2tIEjtDOQDmB5oWE2ehIb1ji5xSSDLU24ZXIBnzabawNSEg14j0AI5kgCMvCcFjwLW+vr2HZc0smyWxTHpS4zIUXo6VAc7BQO8OYZsoYEAWdwb86/IhFWIRmZa0pIs5AA1o97fNY0ErBsQRyrG2MrewqW21kcHnodfCIJex9f1iAReVLcxZ7FUm3SL4bDsSrU9K+V9obRFAIuiMsnbs6EI6VRUxIhiRBYFOlPUXhaHoHMlA9YbDJWzM+XDe8RWJFloIvFWhxlaa6kiCOxxoCBednzUS4ANSpklxYgAmnSFk4NQJLJAJqkKNeRLA/LRogx2KuKbTfVdCe1GZipGb3FswcDugmlBVRzAaW0jvZ2HTXgSWoFOFHmHCAAOhNzDi5CalVeSjTo1otiezyF8UxYA0FjRqGhEWdBuwf0P7ywNgco8GZv2i8mRl1UfxKJ+JpeLyZCE2Ky/2lKVb8Si3hBDl2V5j9IgKKgQKVJYkuovupx4CC0ej/ABjvcqJYAuGcNoXA6WNeUSCVlQIjRZMlRNlU0bk9fnWLowqi5ZgLkkADV4i0TpbAqQ9Dbr+kA+gps6/+4v8A/UaSuzlAXFeYoS1POkB+hrcIqCdaeJe0RqRLxyQNKdP3iEQ2ezVuzpfWvXly9IqezluGINwWNAeZMGpeSeXLwLRDF+6UASQW3ajal7RFylJooMfPpWJso4tFIkdjkSQIiVOSf4iSnXMNH0ar3qToIaVKCt66gtF1IBBBsaH5EKyOzkIVmQCOT35nU31iGk+pIBOKUh0rTNUHA90jWxypcdeUPSUhnCcr1IYAvzbWCZTtBpcjeBtLqTGLk6QOXLeG0pa0QCOwiU9Rsx4lD5kiyIrFkRQaaPcJ2ETuE7COYidlA5kDzLRjp/pElwD3YrX61NA7PbasAGz3CdhE7hOwhRPaAUl0FJBLOkj00cbRhIx6gGOJL1P8bDa/+0KA/CsTQHqO4T9kRT6Gj7IheVi15Q6AFbZn8XAhFXbygSO5Vwkh2XptwQbohpPqa30NH2RFZmHlpDqCQNzQRbB4nvA4BFWqCk+SgDC3aGNCQQpKCAUhlKA56hhZ/CIc66sFBPsQTsN9uV/qT0Gu8XHcGxllwD7QsWY3txCvMbxXAz0TBQIcVIBCmexduR8oH2tLOQlJKAlLkoyOWZk8UtVOkV5q8hoXgIk4c2VLNHooWdnvuRFl4iQQHXLI04k7PSuwjLwnaTJCTLWs1qpBzMTmrllANUaacjF09rJo0g6e6qhtbI5ZhbeDmLyGheDQliQoskyyTYBQJ12PI+UGVhZYDlIAFSTA8ISamUlGoqCa9BSnxhlSqQc1eQ0LwLy8RJTZcsPsofrFk4uUSCJiCVMAyhWtAK1qfWM+fjUgpeUkuArpXLqmn84aGNk8r04DfyiOYi2mtgxxkoV7xAevtAPXK99w3hFVY2SxeZLysXdSWYUU9bbxnSFIKwe/mKD0QUIy192koFq79Y0pzh8stKqbgOSai21YOYgoMkpWAQyg9DcODpzBi+UQmifMBA7kAclpp4QziJuVJVsHiVNMEr2LtHAkC0ZU3tsJUArIAWLlbFiAXYiv8t2jQ7/lEcxE6GEEpLZWDMzaNs0dUgEMQ45xlz+2CksUaqF1e633dXhOb2ipcxIzTJST9jKQb3zySQXoziwMTrQPG1szb+iI+yIn0RH2RCImLlBSitc0BJJz5KZQTQIQHe3gIVT/AEjJb6lVntM6N7G8HN9SvKXg2PoaPsiJ9DR9kQurtDhSQn2tC6dH1D+kK4PtzvFBISmu0wE2JsL2g5vqTyfQ004ZA90RbuE7CO5+F4y19tMQGTUZvasHI+zWx8otd7goOtjT7hOwidwnYRkYrFpWoEYlcsUGVAlsS/3pZLlxrFjPVKKiZipgCXyrKAKqAumWCG0L613gJ0M1e4TsIgkp2EZcrtt1AFKUuWfOD0o3TzjXSYCGqFsfZP4hvuNo82jEqSaKUWNMxxDaX+rrcUffYx6fGKZCi6Qwd1W8aiMM9s1IeVcjQg8w0y3lE2QxyStSkJJoSQ7OKP8AeAPoIx5WKL1OIDXGVBZme0pzf4xr/wBcyWL0ZncpFwCGdVQXjn9dyNvVHL73P0gsii4XnS6d/eCk2NaFjCJ7PVmJYMSTSdPFzsC1ukO/1zI69Cjxpm8fGJM7ZkJfNwkFmJSD4cUFgPYFACWDsNySfM1MI9qpJCmJFR7PeE+yof2cxJ8v3BJXbEsnKlKir7Iyk2BqH5xactCnCpClWJdCS5DNrVn9DFJx1FoukIYaRxOrviHo30hDVerzSD5Q92oSyhVslmcXH3FV8D0i8qeEAJTJWlIsEpSANaAFhHJ0xKvakKU4YuhJo9i5trC+WyU0jL7HwjkvKTlscyQm4uAcMgnUX1MbB7PlW7qW1D7CbgMNNoXkJlyy6MMUEj3ZaAbszgw0nFuW7uYOZTS7bwPGyLDgNEMWaJliOUws832tJzqTdXB7Rl5lXO0lTelrXikuZOSGSVID2EpWos30b1rWNLtTupWUmTLVRkumzKDDhQphxE9bCpICO3a/w/ITeb/2XTq/KJ5bJb3Jh5eJUEnvGSbmiVNT3Vyb0NC14exct34UKOVuMs9bFgWHPeEFdvNUyw1rzb0/urVvFZ3a6TmzSkmjFxMLhxSsqorbkdjBy2CYbDYJlp+okpALumYSRsQO7FX5xo43+Grpo/5EGM3CYlKScuHyOBVMuYHLsASJIYczaLHtRSgQZBIaxTOryYyeR9N4tGDQJ00zPxYVnoV2T7InbAn2JoHo/XV3CJSF0TOFxxFZTu9VEaesAVMQsjNhEk2dUqYWYsA/c2aNHsubmDd13YSAwZY8AFISKUs8V5bLa1Zj9oKYigPFMNjozWknU+tzpop7SRrmfXgmEPrXLWDdsiWlIK0IUAffCTXKohsxABcAePiMyT2vlQlkyhQ8KSgM3u/xGe5o4YGDlsl5E3Y9ipjpcEsUKPuh+Fw+eoPyYzsFhAVDNLJDVzJwra3yVYWpBJvapcPLQWCj/Z2Z6fW6ggaRSVj8oKkypSS7Fu7FHe4m8xrvBy2DmnRqTxVI5kUezciIxcN3iSCM5YWInqHkZpBua9IOvtklnRLepFZZq5/vaeya8xzgmEJ9qVh5dB7SEy/aNTaYN/W8HLYPInRuJPA/KPMY8lRSojM6K8BNiRpIUavq1qPUjXl4nEEMZDWb2G1d/rH284VmSZhZ8IgtSqZRpQsHmU97lDUtiFJUw/ZKQxUJSZb0pmc9QpCSKvpHO0D7V/YTqoe/oyhXpXraKYdE1DhGGQgEscoljdlHLM/esWmGcQ5w6SSMpBCDS4f6yz6c4KJU0hbATlJNQtQIYj6xRDWP1kwsL2FabR6JFhCXZmGYEqlIlk0ZKQCw3ykj1h+Ao3YHGLZCiXDDRn8M1POMM9ojMr6yaAFFi+Eys9gbtV6sWj0USJKnnE44F/rJ12vhC7u1Q/SvLnFh2gHGWbOU7hgcLRywd68x67R6GJAB5xHaYr9ZNIqL4NnrZiK38o5/WIJbvJ7gVrhNrl/5Vj0kSADHPe/4k65h9ErTw19eUWmd7b/iTzH0XXrt+Wsa0SADIV3v+J/+pp13f00159d/ien/AAnOsbESADJQZoIpiVNucMxrqxHo1oflT1FRBlrSB7xKGPTKsn0g8SACRIkSABHtSclLZpfeULcJVV00oks7v/l8khjk/wDTmv8AdqsX/u+RpG3EgAwxjk/9MbNRCtvwWaJM7QS3/piQ1OBWxH/Lpt4xuRIAMk9rkWkr/wBK9nHuRz+uTVpMwt91YfzT08414kACUvFTFAESqHdTG+oIpDgjsSAAGMCm4SAX1fYjTw8oycSials2IZJO1aF2BCdmvtG7EgA8/MxCqD6SAAGdnNHDklDPWvSOd/MF8RX8Owq/1fN/KPQxIAPNibMArijt7Pw+rghnLB/9QWZ/Zve31bP+zjf0ESADH75DH/iZu75U0FB/yuYvFgtJZIxM1zaiHq28v5eNaJAAonCKd++mHl9W3oiODBK/503/AOPf8HhWHIkAFJSGABJU2pZz1YAekXiRIAP/2Q=="/>
          <p:cNvSpPr>
            <a:spLocks noChangeAspect="1" noChangeArrowheads="1"/>
          </p:cNvSpPr>
          <p:nvPr/>
        </p:nvSpPr>
        <p:spPr bwMode="auto">
          <a:xfrm>
            <a:off x="1426633" y="7699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18" descr="data:image/jpeg;base64,/9j/4AAQSkZJRgABAQAAAQABAAD/2wCEAAkGBhMSERQUExQWFRUVGBgVGBgYGBcWGBwWGBgYGBwXHBgYHiYeGBkjGhoYHy8gJCcpLCwsGB8xNTAqNSYrLCkBCQoKDgwOGg8PGjQkHyUqLC0sKjQ0NCwvNTAqLCwsLDIqLyksLCwsLCwsLCwtLSwvLCoqLyosLCwsLDQsLCwuLf/AABEIAK0BJAMBIgACEQEDEQH/xAAcAAABBQEBAQAAAAAAAAAAAAAAAgMEBQcGAQj/xAA+EAABAwIEAwYDBgYCAQUBAAABAAIRAyEEEjFBBVFhBiJxgZGhEzKxB0JSwdHwFGJykuHxI4KiFTODwtIW/8QAGwEAAgMBAQEAAAAAAAAAAAAABAUAAwYCAQf/xAA3EQABAwMBBAgFAwQDAQAAAAABAAIDBBEhMQUSQVETYXGBkaGx8BQiwdHhIzJSBhVC8TOSohb/2gAMAwEAAhEDEQA/ANxQhCiiEIQoohCEKKIQhR8bj6dFpfUe1jRuTHpzPQKKaqQkVq7WAuc4NA1JIA9SuH4l9pGYlmFYXH8ZE+YaPqfRclxl+LqODqpe4bZtBzhrbAaJlDQFxHSODb8OPgl81dugmNpdbjw8VsdDFMeJY5rhzaQ4eydWD03VgZBYDucxHuLhW+D7QY2nc1XxaO8XCOZzgwFfLsvdOH688INm122+Zvgb/ZbChZhQ7eYtpu5jvFrfq2FMp/aRW3p0ut3N9LmULJQSMySPFEN2rTu5ju+y0NC4zAdv6lX5cMDt/wC6GjSfvNCuqfF8RF8G8eFWkfqQhXQubh1h2kD1KMZUxyC7bnuP2VyhVNTjVRsThaxn8LqLtP8A5Aqmp9pGHaS11OsCLERTNxtZ66ZA+TDBfsIP1Xr6mNn7zbtwusQuPb9p+FOjK39rP/2k1PtRww1p1vSmP/urPgp723Vx8ZBa+8uyQuKf9qNEaUqhnq0fmox+1dm2Hdfm8fk0rsbPqP4+n3XHx9P/AC9fsu+Qs5r/AGqv+5QaPFzj7ABNf/32NqDuMpt65D9XOhSShliG9KQ0cycKR1scp3YgXHkAtLXhKyTF9qeIGxqvHMMay39gn3VXi8TWqf8AuvqunQuLneUEwrY6BjwD0rbHlnw0Vcla9hI6J1+sW8VszOKUXPyCqwv/AAhzS70mVKWFuwVSJLCBaCIt5bLoOE9qcbh4BzVWD7tSDbo8X+vgvJaWAC8czT1XH3XsVTOTaSFw7AT9FqiFRcJ7YUKxDSRTqH7jnN9iLH2PRXqWBwdkG/mmTmubhwt24QhCF6uUIQhRRCEIUUQhCFFEIQhRRCEIUUQvHOABJMAXJOkKFxbjFLDMz1HRyA+Zx5AbrNeO9rauJMSGU9mSf/K3ePsjaaikqMjA5oGrro6cWOXcvvyXS8f+0JrJbhh8R2mcjuA9PxH28Vxz8Q/EPc+tVfYazFidBs0dAPJRQSf8SfcxHullnT1Kfso42MLWYJ46nzWf/uL3SB8mQP8AG9h5ZXr6tGIAiBGfK1pI5Duknz9EuhRYJOdxBiAXTt6eQC9/h8wGgsCTspmHoS4NaZix8IIMdf8AKyW2WiGQMjcbkXN+HlxTJ22JpoAxtm54X07z/tRaD8xDZpjo5kv9ok+SsKeADJyEtB6D8wvTRDYJa3Q3GbUHugWuDvyTeJoue0tA0AnK4Ezu03ACUtkc4tYXlrSbEkXHbbjZKi3kFBxIYMwDySbkggX5Dab7LyiQ8OJDQwA8g72i9uid4bwXvTfKCfvGLcukx6KRxbhwILr5rADz9StBNNAyUUu+S42+f+JwLC1rYHVujnlUBpI3uCosJgfiVmtE95waJ6nxWo8S4jSw9On/ABFV+eIloEujfKJgeizZmZjwWkjKQ5pESDqCOsr3G4l9V+ZznOcQAXGJgCAn1ZQGqcwOd8oGefpbPsImkrRTNdYfMbdiu+K9uS4RSFRm2Yvuf5rabW0t1XJOptqGTDidTM9dvFPVsMY+YjfVRnD4bZaC89INtAETT0sVL8rALHXn76rLmWodUC7id7hy8Led15/DybyAJ6eAS+GZKtdtEl4kxmiQDy5n03Cfw7idA45hAIyiM39WhUfheHqU3vMOFzfJUN7n7rZjw91KmSQiRrPlIbg3GTm2oOnYb+vtNGHkbwvkC3r7wrHE8Iezuyc0lsZbSLWN/G8J1vA3lsExedJPLnCc4NRqOZLg4BwLgYe2dWyM3SLT4c1ZU8O2Jl1oOsxALdxylYip2zWs/S3wS05dYa6YFvpe629LsejI6QttcaAm3Xc3+trKBR4aAAA0GDq4DncGDeNlLqhwuIHibQNrhLbw9rYzaTadoblB/tkL0YBoaAWnLBaLOsDaIvaIGiTTTy1BvK7e/Pvkm8baelsG2bfrA09UyzGWuQImbjYSQRtAuh1QHR0Hp4Ztp2un34NtyBf62iYOp29kl9NobIAMDSBPgOqF3RfCM6QkKH/ESRDpNhILm6iZIykARvK8NSJBkgag3HqFJotLhIGUXEFMP4gzOaTiWE27wsZ3BBi/kr2U73khjSbZNs45rk1DWi7nDOl+ajt4mxpAaLaGBEeX6dVZcM7b4jDvykZqY+46x1+468eFwqzFcCgSHXG0KK+q4tyvFxof3stls+jorh9N840de4PbY8vTTODi9oV1ZYsqR0ZwW6Edlxz9dcZGwcD7SUcU2abu8LuY6zx5bjqJCtFhNLEOplrqbyHC4IJEeYWg9le3wqRTxMNfoH6NPR2zXe3giavZjo/niyPP8oSk2m2T5ZcHy/C7VCEJOm6EIQoohCEKKIQhCiiFTdpO0tPCMk96o75Gc+p5N6pztHx9mEol7ruNmN3c79BqSsb4rj61aqajjmJzEzHTK0chr6JpQ0PTfqP/AGjz98Urrq7ofkZ+4+XvgpvEeKVMRUNSq6SfQDkBsEimFAaKpHywb7jy33/fNS2iqRYAHvDb/qdflnXeFpN5rRZowFlXguN3HPaptNqeZSm3r++aiNdW2pjbcczP3th6yOoFpw0HLL296HEgcxIA9B7oSacMYXclbTUxnlbGDqbJx2B0zTG8HQcvH1103Evh2EEHYTzzHf6CVEIq7F2SCS4/DgGXbG7jEeg5qZhKtYAlzahJg/LTiBmOUDNNwAL7kHcxj55DM7eeF9Ii2fTQx9GGA24kA+aXjMrW94gWkAkX02jQmyrqGJyPuKYzCRDXNBG147osInVWJL3S0mwlslgyfKbkhw3jlo4QE3xCmQ/M1shwOrvASLGBHKNFBTRyNMYbk6W4cf8AaVV1FFu9ILMA1P4Hl+F4a5iA3Jtt42hVz8YRZ7iNQIjXqeW3mnaQAHy+5IXrqciDfpt6JtS7JjiB38k8bZB6iVkKiZjn/p3t6++We1V8tJsQbDQoNFTfhACwTfwrAknfTp+afB54oM2vhRDQUMUyJp3DXxOVoEwSRLhexvHNWc6ggjlNpCl8JpudILWQANe+fGBoOd+SErqlkMJleLhtj5jn4oujhkkk3GmxIPoVVjh9LDllQVQDTOYTIPeAEgmwiZFrylHj7nve9odXpWa3u1c8wAZcDAkzcAgwLBL4zhPiPlgECAJgaX5H0voq7C0XsMNzNLhJEtBa7mCCLTqIKTw0b6k/Eym7yMA/xOc2GD2aJ1T14pv076HJHvPHVXD8W1+X4jWyZtkNSDEXMgzACtWEuBiY3kRB3H023KocHg/iOLXkMHzZtCb3ExrBJ8ip+J4UWkfDqOHOJaI1BzGdvr65+eGCJu5IbSZIFscxppfvymsVRJHUF8dzHoRvcefvxUxrWPzNuS35pcQAd7iRbWyUzF5mkCIiCRnN9LEN11XPUa2JzOIMyMofkd3oj5iYaehhM0uIYii/NWZla4yXQCL7EAx7yEW7ZJkjD4iDgYvm9s2FvBCPhfJI9srjg4JuRY6XPDlfK6LEPYKbnOlkAmS4tM9Mxk36Ko4J2kpgn4zBu5r9JMzlIBt6xrzXnEquIbmmm8vJ7pcIytv8rIJne52NlzooAeW5ufdG7J2TDXQyNl6gCDkc/Zx1Lgyy0hDQ8nq4LTqVNtZoLGNDTcOBsfMR+wuY7cYGkwts74rgNIbTyCRZt7z16735uniHNjKSI/C6I9IXtWuXElxJJvJJJPUnkjtmf00+hqxMJiWi+LWJ7TfTnz5L2faHSx7hH1T+A4lUYWjOcsiQb2+vkOiuK2GDnkAgC8EzHh09FS8NAlsyHF1iC0jS2o81aUKE/Lm+a2eS6b7mPFNqiNkVSJGjdu0i+MnXPYL5PZyS6Wd8sXROG8GkHrtpYduNO1MDDx/5fVBYp2KpEu3BAmO6QTGsjmFGc1GQyiRgcEoqYnRSFjtQun7KdszSilXJNPRrtSzx5t+i0RjwQCDINwRcEc1hzl1fYrtZ8Jwo1Xf8Zs0n7hO39J9krr9n7wMsQzxCb7O2iWkRSnHA/fqWjoQhZ1aVCEIUUQmsViW02Oe8w1oLieQCdXBfaZxyA3DtOsPqeH3W+t/IImlgM8oYEPUziCMvK5Lj/G6uLrGoR3NGN0IYNPM6nr5KBSuk0I305ybeI3Ck1TFyL6W/NbFrRCN0YA0WNkeZXEnJKdpMUqkxJpMUumxVPchyhoTmBqy4AsdGgMWguA1Gmp15IcYG/kvKeNAEZXXsJaRuD9UBUgvYWDiiqdxjcHjUK8rUC0gw4gE2bEC2pl3JFfGsaCIM7ix/PVeva/JmLidXQQ2IiYkNnoqqtQLo5N7zrTvqT4rI7Fa6oa8zn9ptfr9+q19dtZ8Ia1mSc55d1lZOxrMkhpLhGotJ316Ksxtd7gY+awk+ItA0CbdXc4FpETBlsm4BvOW2p9lGdXDTck+Lyb2N2gQANvBaaCGOO5b+Vn6ysnqg0P0toNCbnPXi3mpFM2Exmm+UECPPUqJ8F7nOirPeDovaCO74d31zKZSxAJ2Fp1/UBMO4VTPPQix0BLjA83EjfysiTnRLR8pzhMtwtb71Sf8ArbSOXO6kUWFoGY96LnQH1XlHhTGvDgDIk6iLjLpGkKS5szp53HovW4XjiCfYVe6lndmdfax08oTtLAsLoaHOJ2jutH4piS43gaWvyK/4N5jLl3J+Zth4OudlbcWxn8NTa/KXd5rHXEDukkN8IhJdo1pbI2liF5HdYCe7PpyIzUusQMAHS/E93qkinTEZy1pFhsRPWxKg43hed0xIAGoBuBlOwOytcLimVGZ2jMCek+ETYpT6DiJyugkwQQNb81l21MtLMXjDtDfzGesdqMoIYZ96ObS176WPpxOuFUVeFOLSJJJExldrb8AndQcFwuo25BM94Bji033Mtkx1nVdPh33ETykQT7zyTGIpObDwHEts6REtk2sBob76lNBXSVUBjkcLnsHHA+iOqdnQUrTLCL2F7XuO3wyq1oLD/wAhdDtWOZLdLAmMp5TJ2ndT6dVsNGRjQ0yGgDQa2yi4mfEdFHx2FzHM5waTuxsyNDMCbi2qTT4VVE5Xn5YbMEGYtcjLzudkJDJF0ZbKbelu7S3p2KyDarpPkkbfHD869gz3aI4i1lZ7M2YlxLsw7pa0WA5g3E9XdFS8c4VXJaYL2REySYPelwNhcxOivMOXWebkgTJvEzMSd76qze4OEOAcPb3su4o6jZMjXNHO3EJdW1tPUBoiza9+BWYVqjWm+txpOm0jwS3sMiRG1xBj9wu04pwpuXMG07GQPhtJvtrExzGyY43w8VMOxzRldTzHKGGIceYGWwA0Wmg/qEvkj6Rga1x3S7Nr2x74X1whBC17SYzcjhx99a5UCFfcKxJe2/zMtKqX8KqxLQDeDeYPL0g9JVtheFvpskm5IJAJA00kJ/JUQzRbzDccPQpbUjdwcOHiE1iKLs5LXgOMCLkAWm2hJ2PiotfAv7su6bxPdvG+h/uV06jeSBIG0m3nHVNPpyY6TZDsAQRkN+tUOIwLpsSDAvJIkTNtwZA8kDC1Bo+PKbW6eKtqrYMJp1O4FvdE4I/K933LQOwXaE1WfAqGXsHdP4mD8x9I5FdcsV4djXUarXsPeYZGvmDOxFvNbHgsW2rTbUbo4Aj9PEaLN7RpxG/fbofVabZtT0rNx2o9E+hCErTVJe8AEmwAk+AWJcYxZr1n1T95xPloB5CAtX7W4r4eDrEaluT+8hv5rI8wHP0K0GyGhrXSHsWe2xIS5sY7fokUcOb3N/D9FPpMMRNvf1UWniBaSBPOx9Cp9Ag6GU3c4cCkTt7iE9SYpDGpFMJ5qGcVWiLg8rp0YgbAlRajn3ytbHUr2lUcYBa0RuDfzVV7qwggap2pxJtP7pd0zEa6yJg/56qDX4vmBbGVhgFoDe8YkEl7jaL2O45Kwc0FQTRygkZW3uS4m0/hLYnUdEofs1kbjLDg3vbO6TztpccOtM4K3fG5KL4sDx8bXtzTDC3Jym/zQAfFvO9pNk3/AAtQvLmEOtuRAF7RoTbWd0nieKDCMrhJJkgWygwbE5SYnayt8HTzfIDljRuV3nmL/Hb1hEVE8cAa+S9jobcufJVgPAO6qnEVYqG2kDX99VPpOA1fFp1bHPn1VeGtc8kuDocWzAHpf8lb0P6pHK35IkNJN1XI8NaGlKbXaTAcCeUhJcwmSCLbEE+dnBOykFk7ka6GFdmyDxdL4Vi/+SGOcSBBLSA25GgcZPOB76KN2o7Q4arQFKm8lwc0iWuFhINyNbqMc1JxcAZM2JB68xumqWBaX06uRwcQCQAGtzEuv8pzHfyjZZ+qggiq21s9/ltukHFxfDhYnv61qtn/AK0Ip4uveP2t7upXZLA1WVZqDLTINnEQX2yy0Gd/NddjahDCHwZI0BNpk2uTsuZNZza5b8QtY2nmDcoM5nGJgQSAPeyk03nKC83Helo0vGwvrEG3is1tVxrasVDiMgaDwvfjzKbtpGx0ztw8+0+CueHsBcCBYAjQjoNb8/dPVatntLXRDzcQ067j/fRVWA4jTzQ6oHA2g5SRBsTlA3+vpN4mMlJ+XuibkCYkA6C52CTStPT2PV7/ANKU9O9jGMeNfr70XPYfGlln025QYkmd9u7J8Lc7KWeJgt0yjm7bUaD1/wBBQKWHbWIFQ5ssxAcwbEkzIm3vqpWRgu0WFhPPn9VsKKOCrn33gl2tuFxxPO5zbnqlO1G/AN6KJtgf8tTbWw5W0vxFk00k3aRG3gp2Fa12oF7ifcKGGWImEmkSyHZnGPbwi60dZB08LmceHasxG7dcCpGLtNgPuiIHuOUk/wC0nD4kimGyR8p+6dNdRqbeiaxbg8ZsocLnWIi1wekeqZwzmCzY1Mi/juqIaaOSmbE4cv8AsDn/ANe7IgTSQSdIzUZ99yKlGnlJDDvnDnDXWzbQLEWEWHNKrAl8ZjoLWi19JTz6UiJMO1i0m+vhJTNKqQ8szNJHdAk5jNwI0NipRxyw7zXkbuo+t+9GbRqGVMu+xtncevkfD6JHxSQJF+TQ5wjlMW801UqAQ6+vIz6J+nY66e5mAh1GDbnA/fimrTbCXStG9v21z+FX1aTXS6Dbe46JL6eka7Kc/QiFHcekTysr2lDl3BQ2VLxubf4WhfZ9xDNTfSP3DmHg7UeTh/5LhWldD2Nr5MY0bVGuHtm+rfdDVrN+FwPDPgjtnzblQ3rx4rRkIQsqtkuV+0kn+CIbqXsGk8z+SzSkHD5pv0Wpdvqc4NxicrmO94/NZfVeS2REGNditNsofo36z9FmNrE9Na3AfVOYd4kZmxA1I2n1lTKB08FBp1QCJ/W6k0qwkxomLmmyUk3KsGFOtKisq9DHNPtch3BVp1rl7mTYcguXFl7he/HBMAj6+y8a+415zBB1P6Jt1NvIW6BGpveZHrNlACod3gqPtG11SpI+VkAkAm5vB0jUeyuuztJzKWvz96QDMEQWnxjb2hXGAw1FtN4gOD7nNewygNgnpty8EgUhTZ3QTEw0AbnZthF1javbLqiE07m2Id4gehBW6otnREh7ctAFu3XvBUHh+GfSNTuMc1z3O0MgGRFx+4TYw8XGcfynNHlZWTXWIIcYcW89bz/T15pecEEFhMZjEcj9Tsh6bahgldI8b17X7tERWbIZUMDYzunJ7b8+SgZ/EeIKGu/P6qRi8MALaEx4HmOSrmNdHzbnbqtfS1TKqPpI9FiaujfSSmKU59QpJPqvGOgQA6/8zo8pmEhkmwOm5TdPFtNpv5/VEOY12HIZjntuWE9yZxcTPdDhcFxdMzczprvCscLjnGj3nDMRcgOmGkuBBAG1usqJVaDciYNtfySXUX1mubSAYQ113A5iNwCBB13MpVtOhZOwYGCM8vx1Jzsuqc15aLkkG3bzXPYjizmktD3AEmIO0/isSr/gvHqj2Fr3uc29okkNAESRtd2v3VzOMwFRgbnBbmEibEjS4kHXmrvgmFnDSWl0EyMzR10LDbacyu2zFBHSghgtcZAHr2gXRsFVJFJvSXJ5Enj+NFeve1zJZmGcWkEEHnpy36qM2odyIGkNI/MpzEVjHem0NvqBE3680w1kQZdPjsvNnUrIow9oy4A+SU7TrPip3OvjgnQ6Z/eyKLQIIzbi5cRr1KQX3dH7sF5VxGRosSTeRsTHsmRHFLRk2TpqZpnSdI+qQWgyCNdI5jqLpFCrI0I8V656lg5S5aetOPdFI5c/zCQLwbj71rztC8wNMfNkqZ5kOMQIInSTMSJtYr348NJiQ4XAvceHIpkPcGwIDXAiCTMHXqLrPz0kvRvp2uDbuuLnUEZHaLd/HVaSnqYOkZUuYXWbkAaOB1OdDr1cNEGtc66kz7yk1SXAXP79kiBc8ybz0j6JVN0ERGoIkE300BGycXlZHvBtyOGNEoDYXy7pdYG2bHXjfXjhNSRoHWScjYmDMa96J9VZ8V4U00g82cCSYHdLcxExcjZVTniI1sOmm8cl5QV0dbHvsBwbHtClZSOpZDGTdDCMtxvAgHzup/AKsYuh3T87RO0G3PryVKHgnQc9PzIV92YwzTi6MAAzm0GzS7kjZv8AjceFj6KuBtpWdo9QtRQhCyC2ygcdwXxsNVpjVzHAf1RI9wFhwrNdE5hGpnLF/C9/qV9ALF+2vBfgYt7QIa+ajbDR0yPJ2YeQTzZLyd6LvSfaceBJ3KMzFMAtHgE62rmEARHPQf7uqyi1jhbXkIHjZSS8ER5p8GkrOuAGFaF8N5mIMaeKWyqqynTbIknc28OvkltqBumnuq9wqvdTtHjIMZmlrnAGLEX0vbl+ynKXFJcAQRJAHvry0NtUxSxwOhTrsTyVQidzUdYf4rz/ANXG7SLE+kyDpDhExyM7FFPibXOygOmSJgQCBOxQMSkmsuhE4cVzdvJXPCcVchzrOuNhmFiDe4IO9tExx3jH8PimgGWZA7LP4pvMX0kE81VfxMX1G/L/AGmeL4d1QNc2SW93cnLGYaeaSz7JibV/ESW3HAhwPMi178OXDPanuz66UR9E02IyO7NrefYutwWMbVZnbMEnx8PVPPrBs635NcdfAFVXZ/hnwmgl7sz2ZnNgADwMm4Eg+IVrUqADMXAD8gViaxkTJ3MhO80HH26+3Q6rc0kpliD3YPFV/Eq8GNIHqTafJQmVF7jcW1zzoRYC+sX+qr/jnN8sDoZX0DZkPRUkbSLGwJ785XzraknTVcjgbi5A7BjCmuqEGxhFF7jMbKq/9XgSWOGs87Z/X5R/cEl/FD90vaLzYbbwji5tsIAROvYq4bWsrHhVKQXQDDQLkgd65uBaFQtqWU7hnEozCDoHaE6QCLcxCD2ndlK9wF9PC6M2bK2Gpa9wvb7K14rwqnWj4xLcoIaWmTBOlwAmMU13wqNOm4TTfkLhYhrWlrbkiCRBImPZc/xjtLUZiS2k95Y2GwM15AkWublWNWhUYwkwGkgERlIPKCSdIkf5WXkpKp74WyOux4uwcrjN8dfmtkyamlbJUOGgyOJFvNO8RzF3dcSS1uhbcxrYEcklriJzg5piJB90ig+zyTqMpM3vc38BHmojajnTmDjqb5RJ52AutFTlwlMDf2saAesmx7rD1WVqo4zCJ7WL3Egcmi477n0UumzUyddzKKtfKLk5ZA9SAPcqGKhgQI8TJ8JGyXUrHL3mg3b1A7w72mg18kxtYJUbk5UxuOpROabEiNLc+vRRqdfM/MyoIGtzHhoof8azLegZgyMvITGm8/Xkn8JWaQYZkvGkTG6raC42K7I3RcBTC5ufNJHSLHynVeVsSYnKD6pr4myW2kf8n6gKTPihZvSOsOtcNLnEcUmi5xF2xfRKr23UgABN1IMTtdZT+/8A64sLRgm/M4xfv8kU6EuGTlR6ryPmIMAAB0kQZsAdrlR2wCYjwEJPEHSTPQ/koznm1pA/f6LVUR6SBkpAu5ovb31rk3JtdTGVNoXV/Z/gg6u58ACmyNPvO+tg5cdSrQJFvD/C1PsXwz4WGaSO9V/5Dzg/LP8A1g+JK42jII4SOJx77kZs2EvmB4DP2V+hCFl1q0Lme3vZ44nD5mCatKXNjUj7zPOAR1A5rpkK2GV0Tw9uoVckYkaWu4r5yGI/l05Tb0TjMcTyI/e6677S+yRoOdiaLT8J5l4bbI87/wBDvYzzCzz+LMRZb+lcypjEkYwfJZmWncxxa5XTcYQDAPK+g/VKZjOYI6j9CqSnjoN9DY6JRxRB1/yOaJMCoMKuhiWj5R1JTrsR1tPsqNmMPNPtxUjW4+iqdT20wuHR81bHEXGX2le/HJsqhuISxiFyadV7hCsmYojU2FosP9qZw3HS1zbXDRFzMy3bSxlUT8RebXG+n+E/gMWTUFwZBFuYEiZPMApTtWmL6SQdV/DOvcjKNpEzbam4/wCwI+q7sO+UnNIkR3hJAMQQ2T5HfcGTWcexUMY0m+u8EAKaK0scWx82e5yxIBmzb7iJ8+XGcf4s59Z05bSzuuc5puZdLieixewaN1RWNcBhuT9PVHsq9ylki4uwOzj7/KkjETc/6Xrq1rRMGPHZVLcSnRiLL6WYUi6NS2Yir02iSJ2mYI6nw8LuUMQ+e9lA6G+v6KB8Ymw1R8cgSdPLVUCH5rXK6LLjQKzNXqFJ4LjMtVo1zHJ/fEe4VGcQksxeVwPKD5gyJG4XlRSdNC6M8QQpGyzgV3reD0aT3VTSBqSX2a8ODrDKy4bN5k736LmeKcRNStmbOXQB0WjluQJ3KaxfaupUzCWtza5GAG+ozG6q24jf9gLObH2DUQydPWOu4CwFybDvGOwdacVdYHs6KIWHFXbMaYM3J1iIP6bL1tSddVUtxKeZibey03w4bcgapK4ONgeGitBVShWVW3ESY8/JKbXvquDHZV9GVZiqvDXUB2I2STiFBEvN1WNF8ug7wP1U6tVjQTHWFTYLFtbcySJsPxHWfJJxHE5sIHoT7LLbY2dVVs7WRN+Vo1OBc69ZxbmiYiGBT8RxAjb3HX9B/d0Kg1OLdD7fqq7E4g2vqmGVJvNvf1KykezZ31BpwLuBt+exX3xdWdbFSCeke9kj4pGoMdHRc81D+ODABnffVTMLw81qrKdNud7zA/PwEXnYL6dTQCmp2w67oyThUhpv2q/7G8COKrgOn4dOHP8ADZv/AGPtK2IBVfZzgLMJRFNtzq934nHU+GwVospXVXxElxoNFqKOm6COx1OqEIQgUahCEKKJvEYdr2uY8BzXAggiQQdQQsJ+0LsE/AvNSmC7DONjqWE/cd05O38dd6TWJwzajHMe0Oa4EOaRIIOxCZbP2g+ik3hlp1HviqJoRKM6r5VL/JOU602JjkevLwXf9uvsyfhS6vhWmrQ+ZzNX09fN7Ouo3nVZuXXX0Olqo6tu/Hp71HBKXxFps5SfiEWKdp4iDKiipIg67H8j0+iDIMFE7t9VUWKwNTcaH2PJeisodGtGtwdR+9064RG4Oh/e6qLLYVJYpbasiPTx/wApuhiSx4cNQQ4eLTKYzL2rfvDUa+PPwK4MYIIOhXjRum4XZ8QxZfgnP0ORrSAAdTF7HuwTc6Fq4p1W/kIVvwbjvw6dSm4w17HNaRqCQdY8Sqk0i0lpLTGhBDmx/rzSHY1I6hM0Dm43rt62n7cc8fG+RgJ3xofXj56dSdZWT1Orr4fS6hNeIT7GxGs/rtCeOIAu4W99V0O5ie+Lp0Q7Ek29bpi41SS5chrJMj6hebtlINZINZNub3QY21mLyUzUdG8qxu6TuroMupVOtrfY/p+aM8akQoZf3T1Men7CbNU7mV0YiTg2XYjVp8SBztP52M8k8MRoI011/XlCrKdeZmYF4m3QeEwnadbWOd99fLVUyMIGtlyY1PGJjSE8yvufS/kL89VWtdLtD4WSqledP0nquRGHAcetVOjU04lefHUH4icNXL/V9B+q66NcdGpFaqBb18eXkmRWuI5/RRHVEU7n6Dcn9F3uBouVaI1Nc4bxz8E2KubSzfqotye8RHIf4V7wLD1a7m0cNRmqbuqHvECdb92k0c9T7IDo4qYF7QN45LsDruTy8T6qxkVzYn6+HWjhOBLqrWOa8l0d0Dvu/lAPyzzOgutm7I9kxhQ6o+DWqXcdQ0G+Rp5aSd4HILzsj2Kp4JuYn4ld3z1D11a2dB7nfkOkWS2jtF05LGHHPS/4TmmpWx/MRlCEISZHIQhCiiEIQoohCEKKIWd9tvskpYnNVwuWjW1LdKbz4D5HdRbmN1oiETTVUtK/fiNj71XD2NeLFfK3FODVsNUNKtTdTeNiNeoOjh1CaYDEOBjnuPCfovqDi3BaOJZkrMDxeNiJ3a4XafBZP2k+xmpTJfhXGqzXIY+IOgNg/wBj0K2tHt+Gcbs3yu8vx3+KWy0zm5GQs4NAjcRzlPUSBYmx2v6jqna2H+G4scx7XCzg4ZT4FpC8a1p0F+RJPonm/vBAOKPhC15B6b8tbFDIBUjC0HucGtbJNsoBcT0gK7b2LxcA/Cc0O0zOYz1BgjzQ0k7I8PcB32VVydFzT6YBtP75r1rJ2Nr+fK2677CfZdXI/wCSoGGbR3xHkQZSqf2emlUmpUDg2e6GGT/MLxE+cwIQP90pzjeyPNdkOA0XEVMG5mUFoaTcDpz+qQZOx6bLR+M9mHV6TGtIBpgua52YDlliDe29+ei5ep2IrfdDH9WPdAnYyLEbjZeQV0UrRvusQuCCDeyoK2aBIHVNuYeS67CdgqhcBUfTpiYmS8+XKfyXV4TsBhKcF5D9JzmZEXjvak3mLaQpNtWCLjfsXTGOdoFkdSkbWHqEy5juQ9R+q2dnAcKIigyqQ4x3GgFhsGkwYyiNpMKNiuF4fu58NSJDSwS2mJcYh5hogtjTSCUONvMBtuFXCM21CyCpMCzfXc+fglswL3NLgwlo1cGuLfWeh9Ctow2Coy0/AptLWhrXBlJxDt3RA1HMwI6q0qVPiS1lRhGa5iQ1thksRLjBuTp5Kt39Qfwj8/wu923FYBtAAO5uf18fVetaR0PiVudfsthqkmuG1CZ1DWgDWwbdojeZ6qRguCUAAGUWMpgyBkbLjzMicvjc+C7/APoGbv7Dft9+i83CVhjGgDXXU7eEwvA3ofKCt8xPD8OGw6lTIdYNyNueQEKsd2Iwju8+gxsAgNaSIHUg3PsLrhu3mauYR5/ZcGF3NY1GXnPOLD03+iaidwfX81rHE/s7whblpBzanMOc4jU3BsB1MaLge0HZ6phHw8BwOlRslpP4Zgd5MaXaUNQbNvfkcKtzC3VUwpR81+gj3um3VI1nzBEq94F2IxGMd/wsIbu9wy0wdxm3PQStX7KfZfh8IA6p/wA9Wxlw7gI/CzpzM+SrrdpU9PfecS7+I+vAImGB8mRpzWddkPs2xOMyvqA0KBvnPzuH8jTz/EbeK2jgfAKGEp/DoMDRudXOPNx3P7EKxQsZWV8lUc4by+/NNooGx6aoQhCXq9CEIUUQhCFFEIQhRRCEIUUQhCFFEIQhRRVnGuzeHxbctek1/J2jx4OFwuKxH2P02kmm9727MlrD5vynN6BaQhGQV08A3WONuXvTuVEtPHJ+4LjsD2MNMRRa2gCIPezl2xmRpA5/5t8J2dLW5XPEcmMDB9TPmrpCrfUyP1PvtOVw2kibwVdS4GxpnM82iC4xHgITp4RSMSyYMiSTBG4k2UxCq6R3NXCJg4BRxgKf4G/2gn1SxhWDRrfQJ1C53jzXYaBwXgaOSIXqF4vV5CMo5L1CiiQ6i06tB8gmncPpHWmw+LW/opCF7crwgFQ38IomJpttcWiDzEaIfwphB+YTaz3b+JUxC933c1z0bDwVa3gbRo906S6HGOU6x5qPX4PWIIFUQZiG5CPPvT7HqrpC6ErlWaeM8FxNbshXqtFOq5+WSSWVGsaD4CnLj4p3g32YYWic1XNiHTI+IZaP+os7/tPguxQr/jJQC1psDyXDKSJpva/aksYAAAAALACwA5QlIQhEUhCEKKIQhCiiEIQoohCEKKL/2Q=="/>
          <p:cNvSpPr>
            <a:spLocks noChangeAspect="1" noChangeArrowheads="1"/>
          </p:cNvSpPr>
          <p:nvPr/>
        </p:nvSpPr>
        <p:spPr bwMode="auto">
          <a:xfrm>
            <a:off x="1629833" y="9223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9" name="AutoShape 20" descr="data:image/jpeg;base64,/9j/4AAQSkZJRgABAQAAAQABAAD/2wCEAAkGBhMSERQUExQWFRUVGBgVGBgYGBcWGBwWGBgYGBwXHBgYHiYeGBkjGhoYHy8gJCcpLCwsGB8xNTAqNSYrLCkBCQoKDgwOGg8PGjQkHyUqLC0sKjQ0NCwvNTAqLCwsLDIqLyksLCwsLCwsLCwtLSwvLCoqLyosLCwsLDQsLCwuLf/AABEIAK0BJAMBIgACEQEDEQH/xAAcAAABBQEBAQAAAAAAAAAAAAAAAgMEBQcGAQj/xAA+EAABAwIEAwYDBgYCAQUBAAABAAIRAyEEEjFBBVFhBiJxgZGhEzKxB0JSwdHwFGJykuHxI4KiFTODwtIW/8QAGwEAAgMBAQEAAAAAAAAAAAAABAUAAwYCAQf/xAA3EQABAwMBBAgFAwQDAQAAAAABAAIDBBEhMQUSQVETYXGBkaGx8BQiwdHhIzJSBhVC8TOSohb/2gAMAwEAAhEDEQA/ANxQhCiiEIQoohCEKKIQhR8bj6dFpfUe1jRuTHpzPQKKaqQkVq7WAuc4NA1JIA9SuH4l9pGYlmFYXH8ZE+YaPqfRclxl+LqODqpe4bZtBzhrbAaJlDQFxHSODb8OPgl81dugmNpdbjw8VsdDFMeJY5rhzaQ4eydWD03VgZBYDucxHuLhW+D7QY2nc1XxaO8XCOZzgwFfLsvdOH688INm122+Zvgb/ZbChZhQ7eYtpu5jvFrfq2FMp/aRW3p0ut3N9LmULJQSMySPFEN2rTu5ju+y0NC4zAdv6lX5cMDt/wC6GjSfvNCuqfF8RF8G8eFWkfqQhXQubh1h2kD1KMZUxyC7bnuP2VyhVNTjVRsThaxn8LqLtP8A5Aqmp9pGHaS11OsCLERTNxtZ66ZA+TDBfsIP1Xr6mNn7zbtwusQuPb9p+FOjK39rP/2k1PtRww1p1vSmP/urPgp723Vx8ZBa+8uyQuKf9qNEaUqhnq0fmox+1dm2Hdfm8fk0rsbPqP4+n3XHx9P/AC9fsu+Qs5r/AGqv+5QaPFzj7ABNf/32NqDuMpt65D9XOhSShliG9KQ0cycKR1scp3YgXHkAtLXhKyTF9qeIGxqvHMMay39gn3VXi8TWqf8AuvqunQuLneUEwrY6BjwD0rbHlnw0Vcla9hI6J1+sW8VszOKUXPyCqwv/AAhzS70mVKWFuwVSJLCBaCIt5bLoOE9qcbh4BzVWD7tSDbo8X+vgvJaWAC8czT1XH3XsVTOTaSFw7AT9FqiFRcJ7YUKxDSRTqH7jnN9iLH2PRXqWBwdkG/mmTmubhwt24QhCF6uUIQhRRCEIUUQhCFFEIQhRRCEIUUQvHOABJMAXJOkKFxbjFLDMz1HRyA+Zx5AbrNeO9rauJMSGU9mSf/K3ePsjaaikqMjA5oGrro6cWOXcvvyXS8f+0JrJbhh8R2mcjuA9PxH28Vxz8Q/EPc+tVfYazFidBs0dAPJRQSf8SfcxHullnT1Kfso42MLWYJ46nzWf/uL3SB8mQP8AG9h5ZXr6tGIAiBGfK1pI5Duknz9EuhRYJOdxBiAXTt6eQC9/h8wGgsCTspmHoS4NaZix8IIMdf8AKyW2WiGQMjcbkXN+HlxTJ22JpoAxtm54X07z/tRaD8xDZpjo5kv9ok+SsKeADJyEtB6D8wvTRDYJa3Q3GbUHugWuDvyTeJoue0tA0AnK4Ezu03ACUtkc4tYXlrSbEkXHbbjZKi3kFBxIYMwDySbkggX5Dab7LyiQ8OJDQwA8g72i9uid4bwXvTfKCfvGLcukx6KRxbhwILr5rADz9StBNNAyUUu+S42+f+JwLC1rYHVujnlUBpI3uCosJgfiVmtE95waJ6nxWo8S4jSw9On/ABFV+eIloEujfKJgeizZmZjwWkjKQ5pESDqCOsr3G4l9V+ZznOcQAXGJgCAn1ZQGqcwOd8oGefpbPsImkrRTNdYfMbdiu+K9uS4RSFRm2Yvuf5rabW0t1XJOptqGTDidTM9dvFPVsMY+YjfVRnD4bZaC89INtAETT0sVL8rALHXn76rLmWodUC7id7hy8Led15/DybyAJ6eAS+GZKtdtEl4kxmiQDy5n03Cfw7idA45hAIyiM39WhUfheHqU3vMOFzfJUN7n7rZjw91KmSQiRrPlIbg3GTm2oOnYb+vtNGHkbwvkC3r7wrHE8Iezuyc0lsZbSLWN/G8J1vA3lsExedJPLnCc4NRqOZLg4BwLgYe2dWyM3SLT4c1ZU8O2Jl1oOsxALdxylYip2zWs/S3wS05dYa6YFvpe629LsejI6QttcaAm3Xc3+trKBR4aAAA0GDq4DncGDeNlLqhwuIHibQNrhLbw9rYzaTadoblB/tkL0YBoaAWnLBaLOsDaIvaIGiTTTy1BvK7e/Pvkm8baelsG2bfrA09UyzGWuQImbjYSQRtAuh1QHR0Hp4Ztp2un34NtyBf62iYOp29kl9NobIAMDSBPgOqF3RfCM6QkKH/ESRDpNhILm6iZIykARvK8NSJBkgag3HqFJotLhIGUXEFMP4gzOaTiWE27wsZ3BBi/kr2U73khjSbZNs45rk1DWi7nDOl+ajt4mxpAaLaGBEeX6dVZcM7b4jDvykZqY+46x1+468eFwqzFcCgSHXG0KK+q4tyvFxof3stls+jorh9N840de4PbY8vTTODi9oV1ZYsqR0ZwW6Edlxz9dcZGwcD7SUcU2abu8LuY6zx5bjqJCtFhNLEOplrqbyHC4IJEeYWg9le3wqRTxMNfoH6NPR2zXe3giavZjo/niyPP8oSk2m2T5ZcHy/C7VCEJOm6EIQoohCEKKIQhCiiFTdpO0tPCMk96o75Gc+p5N6pztHx9mEol7ruNmN3c79BqSsb4rj61aqajjmJzEzHTK0chr6JpQ0PTfqP/AGjz98Urrq7ofkZ+4+XvgpvEeKVMRUNSq6SfQDkBsEimFAaKpHywb7jy33/fNS2iqRYAHvDb/qdflnXeFpN5rRZowFlXguN3HPaptNqeZSm3r++aiNdW2pjbcczP3th6yOoFpw0HLL296HEgcxIA9B7oSacMYXclbTUxnlbGDqbJx2B0zTG8HQcvH1103Evh2EEHYTzzHf6CVEIq7F2SCS4/DgGXbG7jEeg5qZhKtYAlzahJg/LTiBmOUDNNwAL7kHcxj55DM7eeF9Ii2fTQx9GGA24kA+aXjMrW94gWkAkX02jQmyrqGJyPuKYzCRDXNBG147osInVWJL3S0mwlslgyfKbkhw3jlo4QE3xCmQ/M1shwOrvASLGBHKNFBTRyNMYbk6W4cf8AaVV1FFu9ILMA1P4Hl+F4a5iA3Jtt42hVz8YRZ7iNQIjXqeW3mnaQAHy+5IXrqciDfpt6JtS7JjiB38k8bZB6iVkKiZjn/p3t6++We1V8tJsQbDQoNFTfhACwTfwrAknfTp+afB54oM2vhRDQUMUyJp3DXxOVoEwSRLhexvHNWc6ggjlNpCl8JpudILWQANe+fGBoOd+SErqlkMJleLhtj5jn4oujhkkk3GmxIPoVVjh9LDllQVQDTOYTIPeAEgmwiZFrylHj7nve9odXpWa3u1c8wAZcDAkzcAgwLBL4zhPiPlgECAJgaX5H0voq7C0XsMNzNLhJEtBa7mCCLTqIKTw0b6k/Eym7yMA/xOc2GD2aJ1T14pv076HJHvPHVXD8W1+X4jWyZtkNSDEXMgzACtWEuBiY3kRB3H023KocHg/iOLXkMHzZtCb3ExrBJ8ip+J4UWkfDqOHOJaI1BzGdvr65+eGCJu5IbSZIFscxppfvymsVRJHUF8dzHoRvcefvxUxrWPzNuS35pcQAd7iRbWyUzF5mkCIiCRnN9LEN11XPUa2JzOIMyMofkd3oj5iYaehhM0uIYii/NWZla4yXQCL7EAx7yEW7ZJkjD4iDgYvm9s2FvBCPhfJI9srjg4JuRY6XPDlfK6LEPYKbnOlkAmS4tM9Mxk36Ko4J2kpgn4zBu5r9JMzlIBt6xrzXnEquIbmmm8vJ7pcIytv8rIJne52NlzooAeW5ufdG7J2TDXQyNl6gCDkc/Zx1Lgyy0hDQ8nq4LTqVNtZoLGNDTcOBsfMR+wuY7cYGkwts74rgNIbTyCRZt7z16735uniHNjKSI/C6I9IXtWuXElxJJvJJJPUnkjtmf00+hqxMJiWi+LWJ7TfTnz5L2faHSx7hH1T+A4lUYWjOcsiQb2+vkOiuK2GDnkAgC8EzHh09FS8NAlsyHF1iC0jS2o81aUKE/Lm+a2eS6b7mPFNqiNkVSJGjdu0i+MnXPYL5PZyS6Wd8sXROG8GkHrtpYduNO1MDDx/5fVBYp2KpEu3BAmO6QTGsjmFGc1GQyiRgcEoqYnRSFjtQun7KdszSilXJNPRrtSzx5t+i0RjwQCDINwRcEc1hzl1fYrtZ8Jwo1Xf8Zs0n7hO39J9krr9n7wMsQzxCb7O2iWkRSnHA/fqWjoQhZ1aVCEIUUQmsViW02Oe8w1oLieQCdXBfaZxyA3DtOsPqeH3W+t/IImlgM8oYEPUziCMvK5Lj/G6uLrGoR3NGN0IYNPM6nr5KBSuk0I305ybeI3Ck1TFyL6W/NbFrRCN0YA0WNkeZXEnJKdpMUqkxJpMUumxVPchyhoTmBqy4AsdGgMWguA1Gmp15IcYG/kvKeNAEZXXsJaRuD9UBUgvYWDiiqdxjcHjUK8rUC0gw4gE2bEC2pl3JFfGsaCIM7ix/PVeva/JmLidXQQ2IiYkNnoqqtQLo5N7zrTvqT4rI7Fa6oa8zn9ptfr9+q19dtZ8Ia1mSc55d1lZOxrMkhpLhGotJ316Ksxtd7gY+awk+ItA0CbdXc4FpETBlsm4BvOW2p9lGdXDTck+Lyb2N2gQANvBaaCGOO5b+Vn6ysnqg0P0toNCbnPXi3mpFM2Exmm+UECPPUqJ8F7nOirPeDovaCO74d31zKZSxAJ2Fp1/UBMO4VTPPQix0BLjA83EjfysiTnRLR8pzhMtwtb71Sf8ArbSOXO6kUWFoGY96LnQH1XlHhTGvDgDIk6iLjLpGkKS5szp53HovW4XjiCfYVe6lndmdfax08oTtLAsLoaHOJ2jutH4piS43gaWvyK/4N5jLl3J+Zth4OudlbcWxn8NTa/KXd5rHXEDukkN8IhJdo1pbI2liF5HdYCe7PpyIzUusQMAHS/E93qkinTEZy1pFhsRPWxKg43hed0xIAGoBuBlOwOytcLimVGZ2jMCek+ETYpT6DiJyugkwQQNb81l21MtLMXjDtDfzGesdqMoIYZ96ObS176WPpxOuFUVeFOLSJJJExldrb8AndQcFwuo25BM94Bji033Mtkx1nVdPh33ETykQT7zyTGIpObDwHEts6REtk2sBob76lNBXSVUBjkcLnsHHA+iOqdnQUrTLCL2F7XuO3wyq1oLD/wAhdDtWOZLdLAmMp5TJ2ndT6dVsNGRjQ0yGgDQa2yi4mfEdFHx2FzHM5waTuxsyNDMCbi2qTT4VVE5Xn5YbMEGYtcjLzudkJDJF0ZbKbelu7S3p2KyDarpPkkbfHD869gz3aI4i1lZ7M2YlxLsw7pa0WA5g3E9XdFS8c4VXJaYL2REySYPelwNhcxOivMOXWebkgTJvEzMSd76qze4OEOAcPb3su4o6jZMjXNHO3EJdW1tPUBoiza9+BWYVqjWm+txpOm0jwS3sMiRG1xBj9wu04pwpuXMG07GQPhtJvtrExzGyY43w8VMOxzRldTzHKGGIceYGWwA0Wmg/qEvkj6Rga1x3S7Nr2x74X1whBC17SYzcjhx99a5UCFfcKxJe2/zMtKqX8KqxLQDeDeYPL0g9JVtheFvpskm5IJAJA00kJ/JUQzRbzDccPQpbUjdwcOHiE1iKLs5LXgOMCLkAWm2hJ2PiotfAv7su6bxPdvG+h/uV06jeSBIG0m3nHVNPpyY6TZDsAQRkN+tUOIwLpsSDAvJIkTNtwZA8kDC1Bo+PKbW6eKtqrYMJp1O4FvdE4I/K933LQOwXaE1WfAqGXsHdP4mD8x9I5FdcsV4djXUarXsPeYZGvmDOxFvNbHgsW2rTbUbo4Aj9PEaLN7RpxG/fbofVabZtT0rNx2o9E+hCErTVJe8AEmwAk+AWJcYxZr1n1T95xPloB5CAtX7W4r4eDrEaluT+8hv5rI8wHP0K0GyGhrXSHsWe2xIS5sY7fokUcOb3N/D9FPpMMRNvf1UWniBaSBPOx9Cp9Ag6GU3c4cCkTt7iE9SYpDGpFMJ5qGcVWiLg8rp0YgbAlRajn3ytbHUr2lUcYBa0RuDfzVV7qwggap2pxJtP7pd0zEa6yJg/56qDX4vmBbGVhgFoDe8YkEl7jaL2O45Kwc0FQTRygkZW3uS4m0/hLYnUdEofs1kbjLDg3vbO6TztpccOtM4K3fG5KL4sDx8bXtzTDC3Jym/zQAfFvO9pNk3/AAtQvLmEOtuRAF7RoTbWd0nieKDCMrhJJkgWygwbE5SYnayt8HTzfIDljRuV3nmL/Hb1hEVE8cAa+S9jobcufJVgPAO6qnEVYqG2kDX99VPpOA1fFp1bHPn1VeGtc8kuDocWzAHpf8lb0P6pHK35IkNJN1XI8NaGlKbXaTAcCeUhJcwmSCLbEE+dnBOykFk7ka6GFdmyDxdL4Vi/+SGOcSBBLSA25GgcZPOB76KN2o7Q4arQFKm8lwc0iWuFhINyNbqMc1JxcAZM2JB68xumqWBaX06uRwcQCQAGtzEuv8pzHfyjZZ+qggiq21s9/ltukHFxfDhYnv61qtn/AK0Ip4uveP2t7upXZLA1WVZqDLTINnEQX2yy0Gd/NddjahDCHwZI0BNpk2uTsuZNZza5b8QtY2nmDcoM5nGJgQSAPeyk03nKC83Helo0vGwvrEG3is1tVxrasVDiMgaDwvfjzKbtpGx0ztw8+0+CueHsBcCBYAjQjoNb8/dPVatntLXRDzcQ067j/fRVWA4jTzQ6oHA2g5SRBsTlA3+vpN4mMlJ+XuibkCYkA6C52CTStPT2PV7/ANKU9O9jGMeNfr70XPYfGlln025QYkmd9u7J8Lc7KWeJgt0yjm7bUaD1/wBBQKWHbWIFQ5ssxAcwbEkzIm3vqpWRgu0WFhPPn9VsKKOCrn33gl2tuFxxPO5zbnqlO1G/AN6KJtgf8tTbWw5W0vxFk00k3aRG3gp2Fa12oF7ifcKGGWImEmkSyHZnGPbwi60dZB08LmceHasxG7dcCpGLtNgPuiIHuOUk/wC0nD4kimGyR8p+6dNdRqbeiaxbg8ZsocLnWIi1wekeqZwzmCzY1Mi/juqIaaOSmbE4cv8AsDn/ANe7IgTSQSdIzUZ99yKlGnlJDDvnDnDXWzbQLEWEWHNKrAl8ZjoLWi19JTz6UiJMO1i0m+vhJTNKqQ8szNJHdAk5jNwI0NipRxyw7zXkbuo+t+9GbRqGVMu+xtncevkfD6JHxSQJF+TQ5wjlMW801UqAQ6+vIz6J+nY66e5mAh1GDbnA/fimrTbCXStG9v21z+FX1aTXS6Dbe46JL6eka7Kc/QiFHcekTysr2lDl3BQ2VLxubf4WhfZ9xDNTfSP3DmHg7UeTh/5LhWldD2Nr5MY0bVGuHtm+rfdDVrN+FwPDPgjtnzblQ3rx4rRkIQsqtkuV+0kn+CIbqXsGk8z+SzSkHD5pv0Wpdvqc4NxicrmO94/NZfVeS2REGNditNsofo36z9FmNrE9Na3AfVOYd4kZmxA1I2n1lTKB08FBp1QCJ/W6k0qwkxomLmmyUk3KsGFOtKisq9DHNPtch3BVp1rl7mTYcguXFl7he/HBMAj6+y8a+415zBB1P6Jt1NvIW6BGpveZHrNlACod3gqPtG11SpI+VkAkAm5vB0jUeyuuztJzKWvz96QDMEQWnxjb2hXGAw1FtN4gOD7nNewygNgnpty8EgUhTZ3QTEw0AbnZthF1javbLqiE07m2Id4gehBW6otnREh7ctAFu3XvBUHh+GfSNTuMc1z3O0MgGRFx+4TYw8XGcfynNHlZWTXWIIcYcW89bz/T15pecEEFhMZjEcj9Tsh6bahgldI8b17X7tERWbIZUMDYzunJ7b8+SgZ/EeIKGu/P6qRi8MALaEx4HmOSrmNdHzbnbqtfS1TKqPpI9FiaujfSSmKU59QpJPqvGOgQA6/8zo8pmEhkmwOm5TdPFtNpv5/VEOY12HIZjntuWE9yZxcTPdDhcFxdMzczprvCscLjnGj3nDMRcgOmGkuBBAG1usqJVaDciYNtfySXUX1mubSAYQ113A5iNwCBB13MpVtOhZOwYGCM8vx1Jzsuqc15aLkkG3bzXPYjizmktD3AEmIO0/isSr/gvHqj2Fr3uc29okkNAESRtd2v3VzOMwFRgbnBbmEibEjS4kHXmrvgmFnDSWl0EyMzR10LDbacyu2zFBHSghgtcZAHr2gXRsFVJFJvSXJ5Enj+NFeve1zJZmGcWkEEHnpy36qM2odyIGkNI/MpzEVjHem0NvqBE3680w1kQZdPjsvNnUrIow9oy4A+SU7TrPip3OvjgnQ6Z/eyKLQIIzbi5cRr1KQX3dH7sF5VxGRosSTeRsTHsmRHFLRk2TpqZpnSdI+qQWgyCNdI5jqLpFCrI0I8V656lg5S5aetOPdFI5c/zCQLwbj71rztC8wNMfNkqZ5kOMQIInSTMSJtYr348NJiQ4XAvceHIpkPcGwIDXAiCTMHXqLrPz0kvRvp2uDbuuLnUEZHaLd/HVaSnqYOkZUuYXWbkAaOB1OdDr1cNEGtc66kz7yk1SXAXP79kiBc8ybz0j6JVN0ERGoIkE300BGycXlZHvBtyOGNEoDYXy7pdYG2bHXjfXjhNSRoHWScjYmDMa96J9VZ8V4U00g82cCSYHdLcxExcjZVTniI1sOmm8cl5QV0dbHvsBwbHtClZSOpZDGTdDCMtxvAgHzup/AKsYuh3T87RO0G3PryVKHgnQc9PzIV92YwzTi6MAAzm0GzS7kjZv8AjceFj6KuBtpWdo9QtRQhCyC2ygcdwXxsNVpjVzHAf1RI9wFhwrNdE5hGpnLF/C9/qV9ALF+2vBfgYt7QIa+ajbDR0yPJ2YeQTzZLyd6LvSfaceBJ3KMzFMAtHgE62rmEARHPQf7uqyi1jhbXkIHjZSS8ER5p8GkrOuAGFaF8N5mIMaeKWyqqynTbIknc28OvkltqBumnuq9wqvdTtHjIMZmlrnAGLEX0vbl+ynKXFJcAQRJAHvry0NtUxSxwOhTrsTyVQidzUdYf4rz/ANXG7SLE+kyDpDhExyM7FFPibXOygOmSJgQCBOxQMSkmsuhE4cVzdvJXPCcVchzrOuNhmFiDe4IO9tExx3jH8PimgGWZA7LP4pvMX0kE81VfxMX1G/L/AGmeL4d1QNc2SW93cnLGYaeaSz7JibV/ESW3HAhwPMi178OXDPanuz66UR9E02IyO7NrefYutwWMbVZnbMEnx8PVPPrBs635NcdfAFVXZ/hnwmgl7sz2ZnNgADwMm4Eg+IVrUqADMXAD8gViaxkTJ3MhO80HH26+3Q6rc0kpliD3YPFV/Eq8GNIHqTafJQmVF7jcW1zzoRYC+sX+qr/jnN8sDoZX0DZkPRUkbSLGwJ785XzraknTVcjgbi5A7BjCmuqEGxhFF7jMbKq/9XgSWOGs87Z/X5R/cEl/FD90vaLzYbbwji5tsIAROvYq4bWsrHhVKQXQDDQLkgd65uBaFQtqWU7hnEozCDoHaE6QCLcxCD2ndlK9wF9PC6M2bK2Gpa9wvb7K14rwqnWj4xLcoIaWmTBOlwAmMU13wqNOm4TTfkLhYhrWlrbkiCRBImPZc/xjtLUZiS2k95Y2GwM15AkWublWNWhUYwkwGkgERlIPKCSdIkf5WXkpKp74WyOux4uwcrjN8dfmtkyamlbJUOGgyOJFvNO8RzF3dcSS1uhbcxrYEcklriJzg5piJB90ig+zyTqMpM3vc38BHmojajnTmDjqb5RJ52AutFTlwlMDf2saAesmx7rD1WVqo4zCJ7WL3Egcmi477n0UumzUyddzKKtfKLk5ZA9SAPcqGKhgQI8TJ8JGyXUrHL3mg3b1A7w72mg18kxtYJUbk5UxuOpROabEiNLc+vRRqdfM/MyoIGtzHhoof8azLegZgyMvITGm8/Xkn8JWaQYZkvGkTG6raC42K7I3RcBTC5ufNJHSLHynVeVsSYnKD6pr4myW2kf8n6gKTPihZvSOsOtcNLnEcUmi5xF2xfRKr23UgABN1IMTtdZT+/8A64sLRgm/M4xfv8kU6EuGTlR6ryPmIMAAB0kQZsAdrlR2wCYjwEJPEHSTPQ/koznm1pA/f6LVUR6SBkpAu5ovb31rk3JtdTGVNoXV/Z/gg6u58ACmyNPvO+tg5cdSrQJFvD/C1PsXwz4WGaSO9V/5Dzg/LP8A1g+JK42jII4SOJx77kZs2EvmB4DP2V+hCFl1q0Lme3vZ44nD5mCatKXNjUj7zPOAR1A5rpkK2GV0Tw9uoVckYkaWu4r5yGI/l05Tb0TjMcTyI/e6677S+yRoOdiaLT8J5l4bbI87/wBDvYzzCzz+LMRZb+lcypjEkYwfJZmWncxxa5XTcYQDAPK+g/VKZjOYI6j9CqSnjoN9DY6JRxRB1/yOaJMCoMKuhiWj5R1JTrsR1tPsqNmMPNPtxUjW4+iqdT20wuHR81bHEXGX2le/HJsqhuISxiFyadV7hCsmYojU2FosP9qZw3HS1zbXDRFzMy3bSxlUT8RebXG+n+E/gMWTUFwZBFuYEiZPMApTtWmL6SQdV/DOvcjKNpEzbam4/wCwI+q7sO+UnNIkR3hJAMQQ2T5HfcGTWcexUMY0m+u8EAKaK0scWx82e5yxIBmzb7iJ8+XGcf4s59Z05bSzuuc5puZdLieixewaN1RWNcBhuT9PVHsq9ylki4uwOzj7/KkjETc/6Xrq1rRMGPHZVLcSnRiLL6WYUi6NS2Yir02iSJ2mYI6nw8LuUMQ+e9lA6G+v6KB8Ymw1R8cgSdPLVUCH5rXK6LLjQKzNXqFJ4LjMtVo1zHJ/fEe4VGcQksxeVwPKD5gyJG4XlRSdNC6M8QQpGyzgV3reD0aT3VTSBqSX2a8ODrDKy4bN5k736LmeKcRNStmbOXQB0WjluQJ3KaxfaupUzCWtza5GAG+ozG6q24jf9gLObH2DUQydPWOu4CwFybDvGOwdacVdYHs6KIWHFXbMaYM3J1iIP6bL1tSddVUtxKeZibey03w4bcgapK4ONgeGitBVShWVW3ESY8/JKbXvquDHZV9GVZiqvDXUB2I2STiFBEvN1WNF8ug7wP1U6tVjQTHWFTYLFtbcySJsPxHWfJJxHE5sIHoT7LLbY2dVVs7WRN+Vo1OBc69ZxbmiYiGBT8RxAjb3HX9B/d0Kg1OLdD7fqq7E4g2vqmGVJvNvf1KykezZ31BpwLuBt+exX3xdWdbFSCeke9kj4pGoMdHRc81D+ODABnffVTMLw81qrKdNud7zA/PwEXnYL6dTQCmp2w67oyThUhpv2q/7G8COKrgOn4dOHP8ADZv/AGPtK2IBVfZzgLMJRFNtzq934nHU+GwVospXVXxElxoNFqKOm6COx1OqEIQgUahCEKKJvEYdr2uY8BzXAggiQQdQQsJ+0LsE/AvNSmC7DONjqWE/cd05O38dd6TWJwzajHMe0Oa4EOaRIIOxCZbP2g+ik3hlp1HviqJoRKM6r5VL/JOU602JjkevLwXf9uvsyfhS6vhWmrQ+ZzNX09fN7Ouo3nVZuXXX0Olqo6tu/Hp71HBKXxFps5SfiEWKdp4iDKiipIg67H8j0+iDIMFE7t9VUWKwNTcaH2PJeisodGtGtwdR+9064RG4Oh/e6qLLYVJYpbasiPTx/wApuhiSx4cNQQ4eLTKYzL2rfvDUa+PPwK4MYIIOhXjRum4XZ8QxZfgnP0ORrSAAdTF7HuwTc6Fq4p1W/kIVvwbjvw6dSm4w17HNaRqCQdY8Sqk0i0lpLTGhBDmx/rzSHY1I6hM0Dm43rt62n7cc8fG+RgJ3xofXj56dSdZWT1Orr4fS6hNeIT7GxGs/rtCeOIAu4W99V0O5ie+Lp0Q7Ek29bpi41SS5chrJMj6hebtlINZINZNub3QY21mLyUzUdG8qxu6TuroMupVOtrfY/p+aM8akQoZf3T1Men7CbNU7mV0YiTg2XYjVp8SBztP52M8k8MRoI011/XlCrKdeZmYF4m3QeEwnadbWOd99fLVUyMIGtlyY1PGJjSE8yvufS/kL89VWtdLtD4WSqledP0nquRGHAcetVOjU04lefHUH4icNXL/V9B+q66NcdGpFaqBb18eXkmRWuI5/RRHVEU7n6Dcn9F3uBouVaI1Nc4bxz8E2KubSzfqotye8RHIf4V7wLD1a7m0cNRmqbuqHvECdb92k0c9T7IDo4qYF7QN45LsDruTy8T6qxkVzYn6+HWjhOBLqrWOa8l0d0Dvu/lAPyzzOgutm7I9kxhQ6o+DWqXcdQ0G+Rp5aSd4HILzsj2Kp4JuYn4ld3z1D11a2dB7nfkOkWS2jtF05LGHHPS/4TmmpWx/MRlCEISZHIQhCiiEIQoohCEKKIWd9tvskpYnNVwuWjW1LdKbz4D5HdRbmN1oiETTVUtK/fiNj71XD2NeLFfK3FODVsNUNKtTdTeNiNeoOjh1CaYDEOBjnuPCfovqDi3BaOJZkrMDxeNiJ3a4XafBZP2k+xmpTJfhXGqzXIY+IOgNg/wBj0K2tHt+Gcbs3yu8vx3+KWy0zm5GQs4NAjcRzlPUSBYmx2v6jqna2H+G4scx7XCzg4ZT4FpC8a1p0F+RJPonm/vBAOKPhC15B6b8tbFDIBUjC0HucGtbJNsoBcT0gK7b2LxcA/Cc0O0zOYz1BgjzQ0k7I8PcB32VVydFzT6YBtP75r1rJ2Nr+fK2677CfZdXI/wCSoGGbR3xHkQZSqf2emlUmpUDg2e6GGT/MLxE+cwIQP90pzjeyPNdkOA0XEVMG5mUFoaTcDpz+qQZOx6bLR+M9mHV6TGtIBpgua52YDlliDe29+ei5ep2IrfdDH9WPdAnYyLEbjZeQV0UrRvusQuCCDeyoK2aBIHVNuYeS67CdgqhcBUfTpiYmS8+XKfyXV4TsBhKcF5D9JzmZEXjvak3mLaQpNtWCLjfsXTGOdoFkdSkbWHqEy5juQ9R+q2dnAcKIigyqQ4x3GgFhsGkwYyiNpMKNiuF4fu58NSJDSwS2mJcYh5hogtjTSCUONvMBtuFXCM21CyCpMCzfXc+fglswL3NLgwlo1cGuLfWeh9Ctow2Coy0/AptLWhrXBlJxDt3RA1HMwI6q0qVPiS1lRhGa5iQ1thksRLjBuTp5Kt39Qfwj8/wu923FYBtAAO5uf18fVetaR0PiVudfsthqkmuG1CZ1DWgDWwbdojeZ6qRguCUAAGUWMpgyBkbLjzMicvjc+C7/APoGbv7Dft9+i83CVhjGgDXXU7eEwvA3ofKCt8xPD8OGw6lTIdYNyNueQEKsd2Iwju8+gxsAgNaSIHUg3PsLrhu3mauYR5/ZcGF3NY1GXnPOLD03+iaidwfX81rHE/s7whblpBzanMOc4jU3BsB1MaLge0HZ6phHw8BwOlRslpP4Zgd5MaXaUNQbNvfkcKtzC3VUwpR81+gj3um3VI1nzBEq94F2IxGMd/wsIbu9wy0wdxm3PQStX7KfZfh8IA6p/wA9Wxlw7gI/CzpzM+SrrdpU9PfecS7+I+vAImGB8mRpzWddkPs2xOMyvqA0KBvnPzuH8jTz/EbeK2jgfAKGEp/DoMDRudXOPNx3P7EKxQsZWV8lUc4by+/NNooGx6aoQhCXq9CEIUUQhCFFEIQhRRCEIUUQhCFFEIQhRRVnGuzeHxbctek1/J2jx4OFwuKxH2P02kmm9727MlrD5vynN6BaQhGQV08A3WONuXvTuVEtPHJ+4LjsD2MNMRRa2gCIPezl2xmRpA5/5t8J2dLW5XPEcmMDB9TPmrpCrfUyP1PvtOVw2kibwVdS4GxpnM82iC4xHgITp4RSMSyYMiSTBG4k2UxCq6R3NXCJg4BRxgKf4G/2gn1SxhWDRrfQJ1C53jzXYaBwXgaOSIXqF4vV5CMo5L1CiiQ6i06tB8gmncPpHWmw+LW/opCF7crwgFQ38IomJpttcWiDzEaIfwphB+YTaz3b+JUxC933c1z0bDwVa3gbRo906S6HGOU6x5qPX4PWIIFUQZiG5CPPvT7HqrpC6ErlWaeM8FxNbshXqtFOq5+WSSWVGsaD4CnLj4p3g32YYWic1XNiHTI+IZaP+os7/tPguxQr/jJQC1psDyXDKSJpva/aksYAAAAALACwA5QlIQhEUhCEKKIQhCiiEIQoohCEKKL/2Q=="/>
          <p:cNvSpPr>
            <a:spLocks noChangeAspect="1" noChangeArrowheads="1"/>
          </p:cNvSpPr>
          <p:nvPr/>
        </p:nvSpPr>
        <p:spPr bwMode="auto">
          <a:xfrm>
            <a:off x="1833033" y="1074738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8" name="Picture 4" descr="CNPEA logo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54" y="160276"/>
            <a:ext cx="2561071" cy="11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Screen Shot 2015-10-29 at 3.08.2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7" y="183594"/>
            <a:ext cx="3015218" cy="790397"/>
          </a:xfrm>
          <a:prstGeom prst="rect">
            <a:avLst/>
          </a:prstGeom>
        </p:spPr>
      </p:pic>
      <p:pic>
        <p:nvPicPr>
          <p:cNvPr id="18" name="Picture 17" descr="Screen Shot 2015-10-29 at 3.09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60" y="160419"/>
            <a:ext cx="3979740" cy="80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376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1100" dirty="0">
              <a:solidFill>
                <a:schemeClr val="bg1"/>
              </a:solidFill>
              <a:latin typeface="Avenir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85184"/>
            <a:ext cx="12191999" cy="1342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3" descr="logo_formem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993" y="5306574"/>
            <a:ext cx="3318670" cy="8321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" y="6429462"/>
            <a:ext cx="12191999" cy="44627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endParaRPr lang="en-CA" sz="1200">
              <a:solidFill>
                <a:schemeClr val="bg1"/>
              </a:solidFill>
              <a:latin typeface="Avenir" pitchFamily="2" charset="0"/>
            </a:endParaRPr>
          </a:p>
          <a:p>
            <a:pPr algn="ctr"/>
            <a:endParaRPr lang="en-CA" sz="1100">
              <a:solidFill>
                <a:schemeClr val="bg1"/>
              </a:solidFill>
              <a:latin typeface="Aveni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1675" y="5477022"/>
            <a:ext cx="57584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200" b="1" dirty="0" smtClean="0">
                <a:solidFill>
                  <a:schemeClr val="tx2"/>
                </a:solidFill>
              </a:rPr>
              <a:t> </a:t>
            </a:r>
            <a:r>
              <a:rPr lang="en-CA" sz="2200" b="1" dirty="0" err="1" smtClean="0">
                <a:solidFill>
                  <a:schemeClr val="tx2"/>
                </a:solidFill>
              </a:rPr>
              <a:t>Webinaire</a:t>
            </a:r>
            <a:endParaRPr lang="en-CA" sz="2200" b="1" dirty="0">
              <a:solidFill>
                <a:schemeClr val="tx2"/>
              </a:solidFill>
            </a:endParaRPr>
          </a:p>
          <a:p>
            <a:pPr algn="r"/>
            <a:r>
              <a:rPr lang="en-CA" sz="1500" dirty="0" smtClean="0">
                <a:solidFill>
                  <a:schemeClr val="tx2"/>
                </a:solidFill>
              </a:rPr>
              <a:t>5 </a:t>
            </a:r>
            <a:r>
              <a:rPr lang="en-CA" sz="1500" dirty="0" err="1" smtClean="0">
                <a:solidFill>
                  <a:schemeClr val="tx2"/>
                </a:solidFill>
              </a:rPr>
              <a:t>novembre</a:t>
            </a:r>
            <a:r>
              <a:rPr lang="en-CA" sz="1500" dirty="0" smtClean="0">
                <a:solidFill>
                  <a:schemeClr val="tx2"/>
                </a:solidFill>
              </a:rPr>
              <a:t> 2015</a:t>
            </a:r>
            <a:r>
              <a:rPr lang="en-CA" sz="1500" dirty="0">
                <a:solidFill>
                  <a:schemeClr val="tx2"/>
                </a:solidFill>
              </a:rPr>
              <a:t/>
            </a:r>
            <a:br>
              <a:rPr lang="en-CA" sz="1500" dirty="0">
                <a:solidFill>
                  <a:schemeClr val="tx2"/>
                </a:solidFill>
              </a:rPr>
            </a:br>
            <a:r>
              <a:rPr lang="en-CA" sz="1500" dirty="0" err="1" smtClean="0">
                <a:solidFill>
                  <a:schemeClr val="tx2"/>
                </a:solidFill>
              </a:rPr>
              <a:t>Réseau</a:t>
            </a:r>
            <a:r>
              <a:rPr lang="en-CA" sz="1500" dirty="0" smtClean="0">
                <a:solidFill>
                  <a:schemeClr val="tx2"/>
                </a:solidFill>
              </a:rPr>
              <a:t> </a:t>
            </a:r>
            <a:r>
              <a:rPr lang="en-CA" sz="1500" dirty="0" err="1" smtClean="0">
                <a:solidFill>
                  <a:schemeClr val="tx2"/>
                </a:solidFill>
              </a:rPr>
              <a:t>canadien</a:t>
            </a:r>
            <a:r>
              <a:rPr lang="en-CA" sz="1500" dirty="0" smtClean="0">
                <a:solidFill>
                  <a:schemeClr val="tx2"/>
                </a:solidFill>
              </a:rPr>
              <a:t> </a:t>
            </a:r>
            <a:r>
              <a:rPr lang="en-CA" sz="1500" dirty="0" smtClean="0">
                <a:solidFill>
                  <a:schemeClr val="tx2"/>
                </a:solidFill>
              </a:rPr>
              <a:t>pour la </a:t>
            </a:r>
            <a:r>
              <a:rPr lang="en-CA" sz="1500" dirty="0" err="1" smtClean="0">
                <a:solidFill>
                  <a:schemeClr val="tx2"/>
                </a:solidFill>
              </a:rPr>
              <a:t>p</a:t>
            </a:r>
            <a:r>
              <a:rPr lang="en-CA" sz="1500" dirty="0" err="1" smtClean="0">
                <a:solidFill>
                  <a:schemeClr val="tx2"/>
                </a:solidFill>
              </a:rPr>
              <a:t>révention</a:t>
            </a:r>
            <a:r>
              <a:rPr lang="en-CA" sz="1500" dirty="0" smtClean="0">
                <a:solidFill>
                  <a:schemeClr val="tx2"/>
                </a:solidFill>
              </a:rPr>
              <a:t> des </a:t>
            </a:r>
            <a:r>
              <a:rPr lang="en-CA" sz="1500" dirty="0" err="1" smtClean="0">
                <a:solidFill>
                  <a:schemeClr val="tx2"/>
                </a:solidFill>
              </a:rPr>
              <a:t>mauvais</a:t>
            </a:r>
            <a:r>
              <a:rPr lang="en-CA" sz="1500" dirty="0" smtClean="0">
                <a:solidFill>
                  <a:schemeClr val="tx2"/>
                </a:solidFill>
              </a:rPr>
              <a:t> </a:t>
            </a:r>
            <a:r>
              <a:rPr lang="en-CA" sz="1500" dirty="0" err="1" smtClean="0">
                <a:solidFill>
                  <a:schemeClr val="tx2"/>
                </a:solidFill>
              </a:rPr>
              <a:t>traitements</a:t>
            </a:r>
            <a:r>
              <a:rPr lang="en-CA" sz="1500" dirty="0" smtClean="0">
                <a:solidFill>
                  <a:schemeClr val="tx2"/>
                </a:solidFill>
              </a:rPr>
              <a:t> des </a:t>
            </a:r>
            <a:r>
              <a:rPr lang="en-CA" sz="1500" dirty="0" err="1" smtClean="0">
                <a:solidFill>
                  <a:schemeClr val="tx2"/>
                </a:solidFill>
              </a:rPr>
              <a:t>a</a:t>
            </a:r>
            <a:r>
              <a:rPr lang="en-CA" sz="1500" dirty="0" err="1" smtClean="0">
                <a:solidFill>
                  <a:schemeClr val="tx2"/>
                </a:solidFill>
              </a:rPr>
              <a:t>înés</a:t>
            </a:r>
            <a:r>
              <a:rPr lang="en-CA" sz="1500" dirty="0" smtClean="0">
                <a:solidFill>
                  <a:schemeClr val="tx2"/>
                </a:solidFill>
              </a:rPr>
              <a:t> </a:t>
            </a:r>
            <a:endParaRPr lang="en-CA" sz="1500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5085184"/>
            <a:ext cx="1219199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4270" y="1559118"/>
            <a:ext cx="10403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 smtClean="0">
                <a:latin typeface="Segoe UI Light" panose="020B0502040204020203" pitchFamily="34" charset="0"/>
              </a:rPr>
              <a:t>Prévenir</a:t>
            </a:r>
            <a:r>
              <a:rPr lang="en-CA" sz="4400" b="1" dirty="0" smtClean="0"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latin typeface="Segoe UI Light" panose="020B0502040204020203" pitchFamily="34" charset="0"/>
              </a:rPr>
              <a:t>l’abus</a:t>
            </a:r>
            <a:r>
              <a:rPr lang="en-CA" sz="4400" b="1" dirty="0" smtClean="0">
                <a:latin typeface="Segoe UI Light" panose="020B0502040204020203" pitchFamily="34" charset="0"/>
              </a:rPr>
              <a:t> financier des </a:t>
            </a:r>
            <a:r>
              <a:rPr lang="en-CA" sz="4400" b="1" dirty="0" err="1" smtClean="0">
                <a:latin typeface="Segoe UI Light" panose="020B0502040204020203" pitchFamily="34" charset="0"/>
              </a:rPr>
              <a:t>a</a:t>
            </a:r>
            <a:r>
              <a:rPr lang="en-CA" sz="4400" b="1" dirty="0" err="1" smtClean="0">
                <a:latin typeface="Segoe UI Light" panose="020B0502040204020203" pitchFamily="34" charset="0"/>
              </a:rPr>
              <a:t>înés</a:t>
            </a:r>
            <a:r>
              <a:rPr lang="en-CA" sz="4400" b="1" dirty="0" smtClean="0">
                <a:latin typeface="Segoe UI Light" panose="020B0502040204020203" pitchFamily="34" charset="0"/>
              </a:rPr>
              <a:t/>
            </a:r>
            <a:br>
              <a:rPr lang="en-CA" sz="4400" b="1" dirty="0" smtClean="0">
                <a:latin typeface="Segoe UI Light" panose="020B0502040204020203" pitchFamily="34" charset="0"/>
              </a:rPr>
            </a:br>
            <a:endParaRPr lang="en-CA" sz="2800" b="1" dirty="0" smtClean="0">
              <a:latin typeface="Segoe UI Light" panose="020B0502040204020203" pitchFamily="34" charset="0"/>
            </a:endParaRPr>
          </a:p>
          <a:p>
            <a:pPr algn="ctr"/>
            <a:r>
              <a:rPr lang="en-CA" sz="2400" dirty="0" err="1" smtClean="0">
                <a:latin typeface="Segoe UI Light" panose="020B0502040204020203" pitchFamily="34" charset="0"/>
              </a:rPr>
              <a:t>Webinaire</a:t>
            </a:r>
            <a:endParaRPr lang="en-CA" sz="2400" dirty="0" smtClean="0">
              <a:latin typeface="Segoe UI Light" panose="020B0502040204020203" pitchFamily="34" charset="0"/>
            </a:endParaRPr>
          </a:p>
          <a:p>
            <a:pPr algn="ctr"/>
            <a:r>
              <a:rPr lang="en-CA" sz="2400" dirty="0" smtClean="0">
                <a:latin typeface="Segoe UI Light" panose="020B0502040204020203" pitchFamily="34" charset="0"/>
              </a:rPr>
              <a:t>Le 5 </a:t>
            </a:r>
            <a:r>
              <a:rPr lang="en-CA" sz="2400" dirty="0" err="1" smtClean="0">
                <a:latin typeface="Segoe UI Light" panose="020B0502040204020203" pitchFamily="34" charset="0"/>
              </a:rPr>
              <a:t>novembre</a:t>
            </a:r>
            <a:r>
              <a:rPr lang="en-CA" sz="2400" dirty="0" smtClean="0">
                <a:latin typeface="Segoe UI Light" panose="020B0502040204020203" pitchFamily="34" charset="0"/>
              </a:rPr>
              <a:t> 2015</a:t>
            </a:r>
            <a:endParaRPr lang="en-CA" sz="2400" dirty="0" smtClean="0">
              <a:latin typeface="Segoe UI Light" panose="020B0502040204020203" pitchFamily="34" charset="0"/>
            </a:endParaRPr>
          </a:p>
          <a:p>
            <a:pPr algn="ctr"/>
            <a:r>
              <a:rPr lang="en-CA" sz="2400" dirty="0" err="1" smtClean="0">
                <a:latin typeface="Segoe UI Light" panose="020B0502040204020203" pitchFamily="34" charset="0"/>
              </a:rPr>
              <a:t>Réseau</a:t>
            </a:r>
            <a:r>
              <a:rPr lang="en-CA" sz="2400" dirty="0" smtClean="0"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</a:rPr>
              <a:t>canadien</a:t>
            </a:r>
            <a:r>
              <a:rPr lang="en-CA" sz="2400" dirty="0" smtClean="0">
                <a:latin typeface="Segoe UI Light" panose="020B0502040204020203" pitchFamily="34" charset="0"/>
              </a:rPr>
              <a:t> </a:t>
            </a:r>
            <a:r>
              <a:rPr lang="en-CA" sz="2400" dirty="0" smtClean="0">
                <a:latin typeface="Segoe UI Light" panose="020B0502040204020203" pitchFamily="34" charset="0"/>
              </a:rPr>
              <a:t>pour la </a:t>
            </a:r>
            <a:r>
              <a:rPr lang="en-CA" sz="2400" dirty="0" err="1" smtClean="0">
                <a:latin typeface="Segoe UI Light" panose="020B0502040204020203" pitchFamily="34" charset="0"/>
              </a:rPr>
              <a:t>prévention</a:t>
            </a:r>
            <a:r>
              <a:rPr lang="en-CA" sz="2400" dirty="0" smtClean="0">
                <a:latin typeface="Segoe UI Light" panose="020B0502040204020203" pitchFamily="34" charset="0"/>
              </a:rPr>
              <a:t> des </a:t>
            </a:r>
            <a:r>
              <a:rPr lang="en-CA" sz="2400" dirty="0" err="1" smtClean="0">
                <a:latin typeface="Segoe UI Light" panose="020B0502040204020203" pitchFamily="34" charset="0"/>
              </a:rPr>
              <a:t>mauvais</a:t>
            </a:r>
            <a:r>
              <a:rPr lang="en-CA" sz="2400" dirty="0" smtClean="0"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</a:rPr>
              <a:t>traitements</a:t>
            </a:r>
            <a:r>
              <a:rPr lang="en-CA" sz="2400" dirty="0" smtClean="0">
                <a:latin typeface="Segoe UI Light" panose="020B0502040204020203" pitchFamily="34" charset="0"/>
              </a:rPr>
              <a:t> des </a:t>
            </a:r>
            <a:r>
              <a:rPr lang="en-CA" sz="2400" dirty="0" err="1" smtClean="0">
                <a:latin typeface="Segoe UI Light" panose="020B0502040204020203" pitchFamily="34" charset="0"/>
              </a:rPr>
              <a:t>a</a:t>
            </a:r>
            <a:r>
              <a:rPr lang="en-CA" sz="2400" dirty="0" err="1" smtClean="0">
                <a:latin typeface="Segoe UI Light" panose="020B0502040204020203" pitchFamily="34" charset="0"/>
              </a:rPr>
              <a:t>înés</a:t>
            </a:r>
            <a:r>
              <a:rPr lang="en-CA" sz="2400" dirty="0" smtClean="0">
                <a:latin typeface="Segoe UI Light" panose="020B0502040204020203" pitchFamily="34" charset="0"/>
              </a:rPr>
              <a:t> </a:t>
            </a:r>
          </a:p>
          <a:p>
            <a:pPr algn="ctr"/>
            <a:r>
              <a:rPr lang="en-CA" sz="2400" dirty="0" smtClean="0">
                <a:latin typeface="Segoe UI Light" panose="020B0502040204020203" pitchFamily="34" charset="0"/>
              </a:rPr>
              <a:t>e</a:t>
            </a:r>
            <a:r>
              <a:rPr lang="en-CA" sz="2400" dirty="0" smtClean="0">
                <a:latin typeface="Segoe UI Light" panose="020B0502040204020203" pitchFamily="34" charset="0"/>
              </a:rPr>
              <a:t>n </a:t>
            </a:r>
            <a:r>
              <a:rPr lang="en-CA" sz="2400" dirty="0" err="1" smtClean="0">
                <a:latin typeface="Segoe UI Light" panose="020B0502040204020203" pitchFamily="34" charset="0"/>
              </a:rPr>
              <a:t>partenariat</a:t>
            </a:r>
            <a:r>
              <a:rPr lang="en-CA" sz="2400" dirty="0" smtClean="0">
                <a:latin typeface="Segoe UI Light" panose="020B0502040204020203" pitchFamily="34" charset="0"/>
              </a:rPr>
              <a:t> avec CHNET</a:t>
            </a:r>
            <a:r>
              <a:rPr lang="en-CA" sz="2400" dirty="0" smtClean="0">
                <a:latin typeface="Segoe UI Light" panose="020B0502040204020203" pitchFamily="34" charset="0"/>
              </a:rPr>
              <a:t>-Works!</a:t>
            </a:r>
            <a:endParaRPr lang="en-CA" sz="2400" dirty="0">
              <a:latin typeface="Segoe UI Light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7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55963" y="347218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Présentatrices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5984" y="2058224"/>
            <a:ext cx="80626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Segoe UI Light" panose="020B0502040204020203" pitchFamily="34" charset="0"/>
            </a:endParaRPr>
          </a:p>
          <a:p>
            <a:pPr algn="ctr"/>
            <a:r>
              <a:rPr lang="en-CA" sz="2800" b="1" dirty="0" smtClean="0">
                <a:latin typeface="Segoe UI Light" panose="020B0502040204020203" pitchFamily="34" charset="0"/>
              </a:rPr>
              <a:t>Donna </a:t>
            </a:r>
            <a:r>
              <a:rPr lang="en-CA" sz="2800" b="1" dirty="0">
                <a:latin typeface="Segoe UI Light" panose="020B0502040204020203" pitchFamily="34" charset="0"/>
              </a:rPr>
              <a:t>Bailey</a:t>
            </a:r>
            <a:r>
              <a:rPr lang="en-CA" sz="2400" dirty="0">
                <a:latin typeface="Segoe UI Light" panose="020B0502040204020203" pitchFamily="34" charset="0"/>
              </a:rPr>
              <a:t>, </a:t>
            </a:r>
            <a:r>
              <a:rPr lang="en-CA" sz="2400" dirty="0" err="1" smtClean="0">
                <a:latin typeface="Segoe UI Light" panose="020B0502040204020203" pitchFamily="34" charset="0"/>
              </a:rPr>
              <a:t>Directrice</a:t>
            </a:r>
            <a:r>
              <a:rPr lang="en-CA" sz="2400" dirty="0" smtClean="0">
                <a:latin typeface="Segoe UI Light" panose="020B0502040204020203" pitchFamily="34" charset="0"/>
              </a:rPr>
              <a:t>, </a:t>
            </a:r>
            <a:r>
              <a:rPr lang="en-CA" sz="2400" dirty="0" err="1" smtClean="0">
                <a:latin typeface="Segoe UI Light" panose="020B0502040204020203" pitchFamily="34" charset="0"/>
              </a:rPr>
              <a:t>Recherche</a:t>
            </a:r>
            <a:r>
              <a:rPr lang="en-CA" sz="2400" dirty="0" smtClean="0">
                <a:latin typeface="Segoe UI Light" panose="020B0502040204020203" pitchFamily="34" charset="0"/>
              </a:rPr>
              <a:t> &amp; Solutions Clients - </a:t>
            </a:r>
            <a:r>
              <a:rPr lang="en-CA" sz="2400" dirty="0">
                <a:latin typeface="Segoe UI Light" panose="020B0502040204020203" pitchFamily="34" charset="0"/>
              </a:rPr>
              <a:t>CUSOURCE Credit Union Knowledge Network </a:t>
            </a:r>
            <a:endParaRPr lang="en-CA" sz="2400" dirty="0" smtClean="0">
              <a:latin typeface="Segoe UI Light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CA" sz="2400" dirty="0" smtClean="0">
              <a:latin typeface="Segoe UI Light" panose="020B0502040204020203" pitchFamily="34" charset="0"/>
            </a:endParaRPr>
          </a:p>
          <a:p>
            <a:pPr algn="ctr"/>
            <a:r>
              <a:rPr lang="en-CA" sz="2800" b="1" dirty="0" smtClean="0">
                <a:latin typeface="Segoe UI Light" panose="020B0502040204020203" pitchFamily="34" charset="0"/>
              </a:rPr>
              <a:t>Kate Martin</a:t>
            </a:r>
            <a:r>
              <a:rPr lang="en-CA" sz="2400" dirty="0" smtClean="0">
                <a:latin typeface="Segoe UI Light" panose="020B0502040204020203" pitchFamily="34" charset="0"/>
              </a:rPr>
              <a:t>, </a:t>
            </a:r>
            <a:r>
              <a:rPr lang="en-CA" sz="2400" dirty="0" err="1" smtClean="0">
                <a:latin typeface="Segoe UI Light" panose="020B0502040204020203" pitchFamily="34" charset="0"/>
              </a:rPr>
              <a:t>Analyste</a:t>
            </a:r>
            <a:r>
              <a:rPr lang="en-CA" sz="2400" dirty="0" smtClean="0"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</a:rPr>
              <a:t>politique</a:t>
            </a:r>
            <a:r>
              <a:rPr lang="en-CA" sz="2400" dirty="0" smtClean="0">
                <a:latin typeface="Segoe UI Light" panose="020B0502040204020203" pitchFamily="34" charset="0"/>
              </a:rPr>
              <a:t>, </a:t>
            </a:r>
            <a:r>
              <a:rPr lang="en-CA" sz="2400" dirty="0" smtClean="0">
                <a:latin typeface="Segoe UI Light" panose="020B0502040204020203" pitchFamily="34" charset="0"/>
              </a:rPr>
              <a:t>Credit Union Central of Canada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15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8154"/>
            <a:ext cx="12192000" cy="113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ounded Rectangle 7"/>
          <p:cNvSpPr/>
          <p:nvPr/>
        </p:nvSpPr>
        <p:spPr>
          <a:xfrm>
            <a:off x="5060327" y="1282542"/>
            <a:ext cx="4028935" cy="5312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192" tIns="34097" rIns="68192" bIns="34097" rtlCol="0" anchor="ctr">
            <a:noAutofit/>
          </a:bodyPr>
          <a:lstStyle/>
          <a:p>
            <a:pPr algn="ctr"/>
            <a:r>
              <a:rPr lang="en-CA" sz="2000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5,356,702 members / </a:t>
            </a:r>
            <a:r>
              <a:rPr lang="en-CA" sz="2000" b="1" dirty="0" err="1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membres</a:t>
            </a:r>
            <a:endParaRPr lang="en-CA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09011" y="2209960"/>
            <a:ext cx="4331569" cy="7133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192" tIns="34097" rIns="68192" bIns="34097" rtlCol="0" anchor="ctr">
            <a:noAutofit/>
          </a:bodyPr>
          <a:lstStyle/>
          <a:p>
            <a:pPr algn="ctr"/>
            <a:r>
              <a:rPr lang="en-CA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303 credit unions / caisses de crédit</a:t>
            </a:r>
            <a:endParaRPr lang="en-CA" b="1" dirty="0">
              <a:latin typeface="Adobe Heiti Std R"/>
              <a:ea typeface="Times New Roman" panose="02020603050405020304" pitchFamily="18" charset="0"/>
            </a:endParaRPr>
          </a:p>
          <a:p>
            <a:pPr algn="ctr"/>
            <a:r>
              <a:rPr lang="en-CA" sz="9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operating  1,745 branches in BC, AB, SK, MB, ON, NS, NB, PEI and NL</a:t>
            </a:r>
            <a:endParaRPr lang="en-CA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07572" y="3281301"/>
            <a:ext cx="5913026" cy="163968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192" tIns="34097" rIns="68192" bIns="34097" rtlCol="0" anchor="t">
            <a:noAutofit/>
          </a:bodyPr>
          <a:lstStyle/>
          <a:p>
            <a:pPr algn="ctr"/>
            <a:r>
              <a:rPr lang="en-CA" sz="1600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5 regional centrals &amp; 1 federation</a:t>
            </a:r>
          </a:p>
          <a:p>
            <a:pPr algn="ctr"/>
            <a:r>
              <a:rPr lang="en-CA" sz="1600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5 </a:t>
            </a:r>
            <a:r>
              <a:rPr lang="en-CA" sz="1600" b="1" dirty="0" err="1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centrales</a:t>
            </a:r>
            <a:r>
              <a:rPr lang="en-CA" sz="1600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 </a:t>
            </a:r>
            <a:r>
              <a:rPr lang="en-CA" sz="1600" b="1" dirty="0" err="1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régionales</a:t>
            </a:r>
            <a:r>
              <a:rPr lang="en-CA" sz="1600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 et </a:t>
            </a:r>
            <a:r>
              <a:rPr lang="en-CA" sz="1600" b="1" dirty="0" err="1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une</a:t>
            </a:r>
            <a:r>
              <a:rPr lang="en-CA" sz="1600" b="1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 </a:t>
            </a:r>
            <a:r>
              <a:rPr lang="en-CA" sz="1600" b="1" dirty="0" err="1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fédération</a:t>
            </a:r>
            <a:endParaRPr lang="en-CA" sz="1600" b="1" dirty="0">
              <a:solidFill>
                <a:srgbClr val="000000"/>
              </a:solidFill>
              <a:latin typeface="Adobe Heiti Std R"/>
              <a:ea typeface="Times New Roman" panose="02020603050405020304" pitchFamily="18" charset="0"/>
            </a:endParaRPr>
          </a:p>
          <a:p>
            <a:pPr algn="ctr"/>
            <a:endParaRPr lang="en-C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35185" y="5273614"/>
            <a:ext cx="3057800" cy="9956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192" tIns="34097" rIns="68192" bIns="34097" rtlCol="0" anchor="ctr">
            <a:noAutofit/>
          </a:bodyPr>
          <a:lstStyle/>
          <a:p>
            <a:pPr algn="ctr"/>
            <a:endParaRPr lang="en-CA" sz="900" dirty="0">
              <a:solidFill>
                <a:srgbClr val="00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9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 </a:t>
            </a:r>
          </a:p>
          <a:p>
            <a:pPr algn="ctr"/>
            <a:endParaRPr lang="en-CA" sz="900" dirty="0">
              <a:solidFill>
                <a:srgbClr val="00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ctr"/>
            <a:endParaRPr lang="en-CA" sz="900" dirty="0">
              <a:solidFill>
                <a:srgbClr val="00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ctr"/>
            <a:endParaRPr lang="en-CA" sz="900" dirty="0">
              <a:solidFill>
                <a:srgbClr val="00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ctr"/>
            <a:endParaRPr lang="en-CA" sz="900" dirty="0">
              <a:solidFill>
                <a:srgbClr val="000000"/>
              </a:solidFill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ctr"/>
            <a:endParaRPr lang="en-CA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9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National association with offices in Toronto &amp; Ottawa</a:t>
            </a:r>
          </a:p>
          <a:p>
            <a:pPr algn="ctr"/>
            <a:r>
              <a:rPr lang="en-CA" sz="9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Association </a:t>
            </a:r>
            <a:r>
              <a:rPr lang="en-CA" sz="900" dirty="0" err="1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nationale</a:t>
            </a:r>
            <a:r>
              <a:rPr lang="en-CA" sz="900" dirty="0">
                <a:solidFill>
                  <a:srgbClr val="000000"/>
                </a:solidFill>
                <a:latin typeface="Baskerville Old Face" panose="02020602080505020303" pitchFamily="18" charset="0"/>
                <a:ea typeface="Times New Roman" panose="02020603050405020304" pitchFamily="18" charset="0"/>
              </a:rPr>
              <a:t>, bureaux à Toronto et Ottawa.</a:t>
            </a:r>
            <a:endParaRPr lang="en-CA" sz="900" dirty="0">
              <a:latin typeface="Baskerville Old Face" panose="02020602080505020303" pitchFamily="18" charset="0"/>
              <a:ea typeface="Times New Roman" panose="02020603050405020304" pitchFamily="18" charset="0"/>
            </a:endParaRPr>
          </a:p>
          <a:p>
            <a:pPr algn="ctr"/>
            <a:endParaRPr lang="en-CA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CA" sz="1500" dirty="0">
                <a:solidFill>
                  <a:srgbClr val="000000"/>
                </a:solidFill>
                <a:latin typeface="Adobe Heiti Std R"/>
                <a:ea typeface="Times New Roman" panose="02020603050405020304" pitchFamily="18" charset="0"/>
              </a:rPr>
              <a:t> </a:t>
            </a:r>
            <a:endParaRPr lang="en-CA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170845"/>
            <a:ext cx="704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Credit Union Central of Canada system </a:t>
            </a:r>
          </a:p>
          <a:p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Le </a:t>
            </a:r>
            <a:r>
              <a:rPr lang="en-CA" sz="2000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système</a:t>
            </a:r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de la </a:t>
            </a:r>
            <a:r>
              <a:rPr lang="en-CA" sz="2000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Centrale</a:t>
            </a:r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des </a:t>
            </a:r>
            <a:r>
              <a:rPr lang="en-CA" sz="2000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caisses</a:t>
            </a:r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de </a:t>
            </a:r>
            <a:r>
              <a:rPr lang="en-CA" sz="2000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crédit</a:t>
            </a:r>
            <a:endParaRPr lang="en-CA" sz="20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206099" y="1744408"/>
            <a:ext cx="1613756" cy="534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700"/>
              </a:lnSpc>
              <a:spcAft>
                <a:spcPts val="800"/>
              </a:spcAft>
            </a:pPr>
            <a:r>
              <a:rPr lang="en-C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</a:p>
          <a:p>
            <a:pPr algn="ctr">
              <a:lnSpc>
                <a:spcPts val="700"/>
              </a:lnSpc>
              <a:spcAft>
                <a:spcPts val="800"/>
              </a:spcAft>
            </a:pPr>
            <a:r>
              <a:rPr lang="en-CA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possèdent</a:t>
            </a:r>
            <a:endParaRPr lang="en-C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4" descr="http://www.brandsoftheworld.com/sites/default/files/styles/logo-thumbnail/public/122011/atl_central_vert_logo_col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19" y="4237128"/>
            <a:ext cx="779848" cy="7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https://encrypted-tbn1.google.com/images?q=tbn:ANd9GcTJ0LR3OCwtxLL1uys1I24C9pZIggyLa_6Z3PtlGZ-mtxr4n1Pxj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105" y="3980426"/>
            <a:ext cx="1241462" cy="3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https://www.albertacentral.com/site/imgs/logo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27" y="3916627"/>
            <a:ext cx="1272936" cy="41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Caisses Populairs de l'Ontari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01" y="4443726"/>
            <a:ext cx="1292171" cy="29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93" y="4414278"/>
            <a:ext cx="1474019" cy="3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https://encrypted-tbn3.google.com/images?q=tbn:ANd9GcQt4d7GAvA04s1BPAnUfywXqufYPKvzByYGXIXrC-d1Rk75w4pu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336" y="4022117"/>
            <a:ext cx="1056117" cy="2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Down Arrow 48"/>
          <p:cNvSpPr/>
          <p:nvPr/>
        </p:nvSpPr>
        <p:spPr>
          <a:xfrm>
            <a:off x="6206099" y="2848799"/>
            <a:ext cx="1613756" cy="534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700"/>
              </a:lnSpc>
              <a:spcAft>
                <a:spcPts val="800"/>
              </a:spcAft>
            </a:pPr>
            <a:r>
              <a:rPr lang="en-C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</a:p>
          <a:p>
            <a:pPr algn="ctr">
              <a:lnSpc>
                <a:spcPts val="700"/>
              </a:lnSpc>
              <a:spcAft>
                <a:spcPts val="800"/>
              </a:spcAft>
            </a:pPr>
            <a:r>
              <a:rPr lang="en-CA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possèdent</a:t>
            </a:r>
            <a:endParaRPr lang="en-C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Picture 3" descr="logo_formem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414" y="5333510"/>
            <a:ext cx="1941342" cy="480149"/>
          </a:xfrm>
          <a:prstGeom prst="rect">
            <a:avLst/>
          </a:prstGeom>
          <a:noFill/>
        </p:spPr>
      </p:pic>
      <p:sp>
        <p:nvSpPr>
          <p:cNvPr id="53" name="Down Arrow 52"/>
          <p:cNvSpPr/>
          <p:nvPr/>
        </p:nvSpPr>
        <p:spPr>
          <a:xfrm>
            <a:off x="6216809" y="4868910"/>
            <a:ext cx="1613756" cy="534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700"/>
              </a:lnSpc>
              <a:spcAft>
                <a:spcPts val="800"/>
              </a:spcAft>
            </a:pPr>
            <a:r>
              <a:rPr lang="en-C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Own</a:t>
            </a:r>
          </a:p>
          <a:p>
            <a:pPr algn="ctr">
              <a:lnSpc>
                <a:spcPts val="700"/>
              </a:lnSpc>
              <a:spcAft>
                <a:spcPts val="800"/>
              </a:spcAft>
            </a:pPr>
            <a:r>
              <a:rPr lang="en-CA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possèdent</a:t>
            </a:r>
            <a:endParaRPr lang="en-CA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10" y="1201080"/>
            <a:ext cx="29656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i="1" dirty="0"/>
              <a:t>(</a:t>
            </a:r>
            <a:r>
              <a:rPr lang="en-CA" sz="1400" i="1" dirty="0">
                <a:latin typeface="Segoe UI Light" panose="020B0502040204020203" pitchFamily="34" charset="0"/>
              </a:rPr>
              <a:t>second quarter, 2015)</a:t>
            </a:r>
          </a:p>
          <a:p>
            <a:r>
              <a:rPr lang="en-CA" sz="1400" i="1" dirty="0">
                <a:latin typeface="Segoe UI Light" panose="020B0502040204020203" pitchFamily="34" charset="0"/>
              </a:rPr>
              <a:t>(</a:t>
            </a:r>
            <a:r>
              <a:rPr lang="en-CA" sz="1400" i="1" dirty="0" err="1">
                <a:latin typeface="Segoe UI Light" panose="020B0502040204020203" pitchFamily="34" charset="0"/>
              </a:rPr>
              <a:t>deuxième</a:t>
            </a:r>
            <a:r>
              <a:rPr lang="en-CA" sz="1400" i="1" dirty="0">
                <a:latin typeface="Segoe UI Light" panose="020B0502040204020203" pitchFamily="34" charset="0"/>
              </a:rPr>
              <a:t> </a:t>
            </a:r>
            <a:r>
              <a:rPr lang="en-CA" sz="1400" i="1" dirty="0" err="1">
                <a:latin typeface="Segoe UI Light" panose="020B0502040204020203" pitchFamily="34" charset="0"/>
              </a:rPr>
              <a:t>trimestre</a:t>
            </a:r>
            <a:r>
              <a:rPr lang="en-CA" sz="1400" i="1" dirty="0">
                <a:latin typeface="Segoe UI Light" panose="020B0502040204020203" pitchFamily="34" charset="0"/>
              </a:rPr>
              <a:t>, 2015</a:t>
            </a:r>
            <a:r>
              <a:rPr lang="en-CA" i="1" dirty="0">
                <a:latin typeface="Segoe UI Light" panose="020B0502040204020203" pitchFamily="34" charset="0"/>
              </a:rPr>
              <a:t>)</a:t>
            </a:r>
          </a:p>
          <a:p>
            <a:endParaRPr lang="en-CA" dirty="0">
              <a:solidFill>
                <a:schemeClr val="tx2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1" name="Picture 3" descr="logo_formemo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3299" y="5771430"/>
            <a:ext cx="1941342" cy="480149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21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000">
            <a:off x="3069139" y="913065"/>
            <a:ext cx="4080725" cy="3494985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77525"/>
              </p:ext>
            </p:extLst>
          </p:nvPr>
        </p:nvGraphicFramePr>
        <p:xfrm>
          <a:off x="449182" y="5093550"/>
          <a:ext cx="11421978" cy="1323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49"/>
                <a:gridCol w="1167058"/>
                <a:gridCol w="921463"/>
                <a:gridCol w="1053192"/>
                <a:gridCol w="1054032"/>
                <a:gridCol w="1054032"/>
                <a:gridCol w="1139865"/>
                <a:gridCol w="1047303"/>
                <a:gridCol w="948500"/>
                <a:gridCol w="948500"/>
                <a:gridCol w="1007784"/>
              </a:tblGrid>
              <a:tr h="321988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9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</a:t>
                      </a:r>
                      <a:endParaRPr lang="en-CA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MB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QC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>
                    <a:solidFill>
                      <a:srgbClr val="00C4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200" b="1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NL</a:t>
                      </a:r>
                      <a:endParaRPr lang="en-CA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</a:tr>
              <a:tr h="352251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 smtClean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</a:t>
                      </a:r>
                      <a:br>
                        <a:rPr lang="en-CA" sz="800" b="1" dirty="0" smtClean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CA" sz="800" b="1" dirty="0" err="1" smtClean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Membres</a:t>
                      </a:r>
                      <a:endParaRPr lang="en-CA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1,917,446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637,400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473,372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635,825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1,552,388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4,412,523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224,663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150,375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52,286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54,406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</a:tr>
              <a:tr h="35681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pop.</a:t>
                      </a:r>
                      <a:endParaRPr lang="en-CA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11%</a:t>
                      </a:r>
                      <a:endParaRPr lang="en-CA" sz="110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>
                    <a:solidFill>
                      <a:srgbClr val="D1FF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</a:tr>
              <a:tr h="29198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 smtClean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Assets/</a:t>
                      </a:r>
                      <a:r>
                        <a:rPr lang="en-CA" sz="800" b="1" dirty="0" err="1" smtClean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Actifs</a:t>
                      </a:r>
                      <a:r>
                        <a:rPr lang="en-CA" sz="800" b="1" dirty="0" smtClean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800" b="1" dirty="0">
                          <a:solidFill>
                            <a:srgbClr val="FFFFFF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($B)</a:t>
                      </a:r>
                      <a:endParaRPr lang="en-CA" sz="8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64.32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23.46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$20.25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26.26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44.67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151.91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>
                    <a:solidFill>
                      <a:srgbClr val="97FF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4.21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CA" sz="140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CA" sz="14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7144" marB="0" anchor="ctr"/>
                </a:tc>
              </a:tr>
            </a:tbl>
          </a:graphicData>
        </a:graphic>
      </p:graphicFrame>
      <p:sp>
        <p:nvSpPr>
          <p:cNvPr id="25" name="Oval 24"/>
          <p:cNvSpPr/>
          <p:nvPr/>
        </p:nvSpPr>
        <p:spPr>
          <a:xfrm>
            <a:off x="3104594" y="4373980"/>
            <a:ext cx="113400" cy="11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sz="1013"/>
          </a:p>
        </p:txBody>
      </p:sp>
      <p:sp>
        <p:nvSpPr>
          <p:cNvPr id="26" name="Oval 25"/>
          <p:cNvSpPr/>
          <p:nvPr/>
        </p:nvSpPr>
        <p:spPr>
          <a:xfrm>
            <a:off x="3104594" y="4521552"/>
            <a:ext cx="113400" cy="113408"/>
          </a:xfrm>
          <a:prstGeom prst="ellipse">
            <a:avLst/>
          </a:prstGeom>
          <a:solidFill>
            <a:srgbClr val="3AE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sz="1013"/>
          </a:p>
        </p:txBody>
      </p:sp>
      <p:sp>
        <p:nvSpPr>
          <p:cNvPr id="27" name="Text Box 22"/>
          <p:cNvSpPr txBox="1"/>
          <p:nvPr/>
        </p:nvSpPr>
        <p:spPr>
          <a:xfrm>
            <a:off x="3272570" y="4190315"/>
            <a:ext cx="5540505" cy="711614"/>
          </a:xfrm>
          <a:prstGeom prst="rect">
            <a:avLst/>
          </a:prstGeom>
          <a:solidFill>
            <a:srgbClr val="FFFFFF">
              <a:alpha val="0"/>
            </a:srgb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25718" rIns="51435" bIns="2571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975"/>
              </a:lnSpc>
              <a:spcAft>
                <a:spcPts val="225"/>
              </a:spcAft>
            </a:pPr>
            <a:r>
              <a:rPr lang="en-CA" sz="675" dirty="0">
                <a:ea typeface="Calibri" panose="020F0502020204030204" pitchFamily="34" charset="0"/>
                <a:cs typeface="Times New Roman" panose="02020603050405020304" pitchFamily="18" charset="0"/>
              </a:rPr>
              <a:t>Provincially-chartered credit 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unions –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Caisses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crédit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charte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provinciale</a:t>
            </a:r>
            <a:endParaRPr lang="en-CA" sz="6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  <a:spcAft>
                <a:spcPts val="225"/>
              </a:spcAft>
            </a:pPr>
            <a:r>
              <a:rPr lang="en-CA" sz="675" dirty="0">
                <a:ea typeface="Calibri" panose="020F0502020204030204" pitchFamily="34" charset="0"/>
                <a:cs typeface="Times New Roman" panose="02020603050405020304" pitchFamily="18" charset="0"/>
              </a:rPr>
              <a:t>Credit Union Central of Canada system and non-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affiliated – CUCC et non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affiliiés</a:t>
            </a:r>
            <a:endParaRPr lang="en-CA" sz="6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  <a:spcAft>
                <a:spcPts val="225"/>
              </a:spcAft>
            </a:pPr>
            <a:r>
              <a:rPr lang="en-CA" sz="675" dirty="0">
                <a:ea typeface="Calibri" panose="020F0502020204030204" pitchFamily="34" charset="0"/>
                <a:cs typeface="Times New Roman" panose="02020603050405020304" pitchFamily="18" charset="0"/>
              </a:rPr>
              <a:t>Desjardins 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Group –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Caisse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Desjardins</a:t>
            </a:r>
            <a:endParaRPr lang="en-CA" sz="6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975"/>
              </a:lnSpc>
              <a:spcAft>
                <a:spcPts val="225"/>
              </a:spcAft>
            </a:pPr>
            <a:r>
              <a:rPr lang="en-CA" sz="675" dirty="0">
                <a:ea typeface="Calibri" panose="020F0502020204030204" pitchFamily="34" charset="0"/>
                <a:cs typeface="Times New Roman" panose="02020603050405020304" pitchFamily="18" charset="0"/>
              </a:rPr>
              <a:t>Jurisdictions without credit union 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legislation –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Juridictions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sans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législation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sur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caisses</a:t>
            </a:r>
            <a:r>
              <a:rPr lang="en-CA" sz="67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sz="675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crédit</a:t>
            </a:r>
            <a:endParaRPr lang="en-CA" sz="675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25"/>
              </a:spcAft>
            </a:pPr>
            <a:r>
              <a:rPr lang="en-CA" sz="563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225"/>
              </a:spcAft>
            </a:pPr>
            <a:r>
              <a:rPr lang="en-CA" sz="563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05487" y="4669785"/>
            <a:ext cx="113400" cy="1134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CA" sz="1013"/>
          </a:p>
        </p:txBody>
      </p:sp>
      <p:sp>
        <p:nvSpPr>
          <p:cNvPr id="29" name="Oval 28"/>
          <p:cNvSpPr/>
          <p:nvPr/>
        </p:nvSpPr>
        <p:spPr>
          <a:xfrm>
            <a:off x="3358570" y="2875838"/>
            <a:ext cx="207169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42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86187" y="2995649"/>
            <a:ext cx="207169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855410" y="3756878"/>
            <a:ext cx="207169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6339111" y="3845714"/>
            <a:ext cx="207169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en-CA" sz="619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53797" y="3469719"/>
            <a:ext cx="206276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04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114</a:t>
            </a:r>
            <a:endParaRPr lang="en-CA" sz="619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606622" y="3188977"/>
            <a:ext cx="206276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chemeClr val="accent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</a:t>
            </a:r>
            <a:endParaRPr lang="en-CA" sz="619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85226" y="3188977"/>
            <a:ext cx="206276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49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55343" y="3357896"/>
            <a:ext cx="207169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stCxn id="32" idx="0"/>
          </p:cNvCxnSpPr>
          <p:nvPr/>
        </p:nvCxnSpPr>
        <p:spPr>
          <a:xfrm flipV="1">
            <a:off x="6442694" y="3668045"/>
            <a:ext cx="68760" cy="1776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719730" y="3458087"/>
            <a:ext cx="329506" cy="687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763399" y="3673378"/>
            <a:ext cx="121083" cy="10599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2777441" y="-287061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sz="1013"/>
          </a:p>
        </p:txBody>
      </p:sp>
      <p:sp>
        <p:nvSpPr>
          <p:cNvPr id="44" name="Oval 43"/>
          <p:cNvSpPr/>
          <p:nvPr/>
        </p:nvSpPr>
        <p:spPr>
          <a:xfrm>
            <a:off x="7273303" y="2951307"/>
            <a:ext cx="207169" cy="2052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88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CA" sz="619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6727350" y="2938889"/>
            <a:ext cx="543476" cy="749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6170721" y="1689072"/>
            <a:ext cx="2642353" cy="54388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Operating in </a:t>
            </a:r>
            <a:r>
              <a:rPr lang="fr-FR" sz="1400" dirty="0" err="1">
                <a:solidFill>
                  <a:schemeClr val="accent1"/>
                </a:solidFill>
                <a:latin typeface="Segoe UI Light" panose="020B0502040204020203" pitchFamily="34" charset="0"/>
              </a:rPr>
              <a:t>nine</a:t>
            </a:r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 provinces </a:t>
            </a:r>
          </a:p>
          <a:p>
            <a:pPr algn="ctr"/>
            <a:r>
              <a:rPr lang="fr-FR" sz="1400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Présentes </a:t>
            </a:r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dans neuf provinces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055510" y="2372355"/>
            <a:ext cx="3372893" cy="56653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5.35 million </a:t>
            </a:r>
            <a:r>
              <a:rPr lang="fr-FR" sz="1400" dirty="0" err="1">
                <a:solidFill>
                  <a:schemeClr val="accent1"/>
                </a:solidFill>
                <a:latin typeface="Segoe UI Light" panose="020B0502040204020203" pitchFamily="34" charset="0"/>
              </a:rPr>
              <a:t>members</a:t>
            </a:r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 (20% of pop)</a:t>
            </a:r>
          </a:p>
          <a:p>
            <a:pPr algn="ctr"/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5,35 </a:t>
            </a:r>
            <a:r>
              <a:rPr lang="fr-FR" sz="1400" dirty="0" smtClean="0">
                <a:solidFill>
                  <a:schemeClr val="accent1"/>
                </a:solidFill>
                <a:latin typeface="Segoe UI Light" panose="020B0502040204020203" pitchFamily="34" charset="0"/>
              </a:rPr>
              <a:t>millions de </a:t>
            </a:r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membres (20 % de la pop.)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742392" y="2998910"/>
            <a:ext cx="2471865" cy="56418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$177.7 billion in </a:t>
            </a:r>
            <a:r>
              <a:rPr lang="fr-FR" sz="1400" dirty="0" err="1">
                <a:solidFill>
                  <a:schemeClr val="accent1"/>
                </a:solidFill>
                <a:latin typeface="Segoe UI Light" panose="020B0502040204020203" pitchFamily="34" charset="0"/>
              </a:rPr>
              <a:t>assets</a:t>
            </a:r>
            <a:endParaRPr lang="fr-FR" sz="1400" dirty="0">
              <a:solidFill>
                <a:schemeClr val="accent1"/>
              </a:solidFill>
              <a:latin typeface="Segoe UI Light" panose="020B0502040204020203" pitchFamily="34" charset="0"/>
            </a:endParaRPr>
          </a:p>
          <a:p>
            <a:pPr algn="ctr"/>
            <a:r>
              <a:rPr lang="fr-FR" sz="1400" dirty="0">
                <a:solidFill>
                  <a:schemeClr val="accent1"/>
                </a:solidFill>
                <a:latin typeface="Segoe UI Light" panose="020B0502040204020203" pitchFamily="34" charset="0"/>
              </a:rPr>
              <a:t>177,7 $ milliards en actifs </a:t>
            </a:r>
          </a:p>
        </p:txBody>
      </p:sp>
      <p:sp>
        <p:nvSpPr>
          <p:cNvPr id="46" name="Oval 45"/>
          <p:cNvSpPr/>
          <p:nvPr/>
        </p:nvSpPr>
        <p:spPr>
          <a:xfrm>
            <a:off x="5899675" y="3272035"/>
            <a:ext cx="206276" cy="2052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C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CA" sz="704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321</a:t>
            </a:r>
            <a:endParaRPr lang="en-CA" sz="619" dirty="0">
              <a:solidFill>
                <a:schemeClr val="accent1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093794" y="4214882"/>
            <a:ext cx="113400" cy="113400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525"/>
              </a:lnSpc>
            </a:pPr>
            <a:r>
              <a:rPr lang="en-CA" sz="563" b="1" dirty="0">
                <a:solidFill>
                  <a:srgbClr val="2E74B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endParaRPr lang="en-CA" sz="563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6623918"/>
            <a:ext cx="12192000" cy="2697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3298" y="5686829"/>
            <a:ext cx="1600200" cy="273844"/>
          </a:xfrm>
        </p:spPr>
        <p:txBody>
          <a:bodyPr/>
          <a:lstStyle/>
          <a:p>
            <a:fld id="{9E8695EF-6A7B-4B50-9530-94DBA1D593C0}" type="slidenum">
              <a:rPr lang="fr-CA" smtClean="0"/>
              <a:pPr/>
              <a:t>13</a:t>
            </a:fld>
            <a:endParaRPr lang="fr-CA" dirty="0"/>
          </a:p>
        </p:txBody>
      </p:sp>
      <p:sp>
        <p:nvSpPr>
          <p:cNvPr id="47" name="Rectangle 46"/>
          <p:cNvSpPr/>
          <p:nvPr/>
        </p:nvSpPr>
        <p:spPr>
          <a:xfrm>
            <a:off x="0" y="-8154"/>
            <a:ext cx="12192000" cy="113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3846" y="128654"/>
            <a:ext cx="5735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Canadian credit union sector</a:t>
            </a:r>
          </a:p>
          <a:p>
            <a:r>
              <a:rPr lang="en-CA" sz="2000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Secteur</a:t>
            </a:r>
            <a:r>
              <a:rPr lang="en-CA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des caisses de crédit du Canada </a:t>
            </a:r>
          </a:p>
        </p:txBody>
      </p:sp>
    </p:spTree>
    <p:extLst>
      <p:ext uri="{BB962C8B-B14F-4D97-AF65-F5344CB8AC3E}">
        <p14:creationId xmlns:p14="http://schemas.microsoft.com/office/powerpoint/2010/main" val="247225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7139" y="1316254"/>
            <a:ext cx="2912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i="1" dirty="0">
                <a:solidFill>
                  <a:schemeClr val="accent1"/>
                </a:solidFill>
                <a:latin typeface="Segoe UI Light" panose="020B0502040204020203" pitchFamily="34" charset="0"/>
              </a:rPr>
              <a:t>The 15 largest</a:t>
            </a:r>
          </a:p>
          <a:p>
            <a:r>
              <a:rPr lang="en-CA" sz="1600" b="1" i="1" dirty="0">
                <a:solidFill>
                  <a:schemeClr val="accent1"/>
                </a:solidFill>
                <a:latin typeface="Segoe UI Light" panose="020B0502040204020203" pitchFamily="34" charset="0"/>
              </a:rPr>
              <a:t>Les 15 plus </a:t>
            </a:r>
            <a:r>
              <a:rPr lang="en-CA" sz="1600" b="1" i="1" dirty="0" err="1">
                <a:solidFill>
                  <a:schemeClr val="accent1"/>
                </a:solidFill>
                <a:latin typeface="Segoe UI Light" panose="020B0502040204020203" pitchFamily="34" charset="0"/>
              </a:rPr>
              <a:t>grandes</a:t>
            </a:r>
            <a:endParaRPr lang="en-CA" sz="1600" b="1" i="1" dirty="0">
              <a:solidFill>
                <a:schemeClr val="accent1"/>
              </a:solidFill>
              <a:latin typeface="Segoe UI Light" panose="020B0502040204020203" pitchFamily="34" charset="0"/>
            </a:endParaRPr>
          </a:p>
        </p:txBody>
      </p:sp>
      <p:sp>
        <p:nvSpPr>
          <p:cNvPr id="43" name="AutoShape 8" descr="data:image/jpeg;base64,/9j/4AAQSkZJRgABAQAAAQABAAD/2wCEAAkGBhQSERUUExMWExQWGR0YGBYYGCEbIBwbHx8fHxsiHhYaHycgGB0lGxgXJS8gIycpLCwsGB8xNTAqNSYrLCkBCQoKDgwOGg8PGjUkHiUqKTIyMzQuNDUqKTAsLCwsLCwqNCwsKiwsLS8sKSw0LSosLywsLCw0LywsLCwsLCwsLP/AABEIAGgA8AMBIgACEQEDEQH/xAAcAAACAgMBAQAAAAAAAAAAAAAABQYHAQMEAgj/xABHEAACAQIDBAcCCQoFBAMAAAABAgMAEQQSIQUGBzETQVFhcYGRIjIUFzRyc6GxstEWI0JSU1RigpLhFSQlwcImNXSiM0Oz/8QAGQEBAAMBAQAAAAAAAAAAAAAAAAIDBAEF/8QANhEAAgECBAMEBwcFAAAAAAAAAQIAAxEEEhMhMUFxUWGRsRQiMjNSofAVIzRCgcHhBSRy0fH/2gAMAwEAAhEDEQA/ALxrXiMQsal3IVVFyT1CtlKd7PkU/wAw1JBmYCQqNkQt2Aw/KzCfvEfrR+VmE/eI/WofuhuhDiYOkkz5sxGhtoLd1PPi3wvbJ/V/atj0sOjFSTtPMpV8ZVQOqLY95jT8rMJ+8R+tH5WYT94j9aV/Fvhe2T+r+1Hxb4Xtk/q/tUcuG7TLM+O+BfExp+VmE/eI/Wj8rMJ+8R+tK/i3wvbJ/V/aj4t8L2yf1f2plw3aYz474F8TGqb1YUkAYiO576aA3qD7b3AgjgkkRnDIpYXNxp1EWrv4cYtnwhDG+Ryq+Fgf+RrlSjT09SmeB5ztHE1tbRrKASLixkqooJorJPRhRWL0XpEzRRRSIUUUUiFFFFIhRRRSIUVgGs0iFFYBrNIhRRRSIUUUUiFKd7PkU/zDTalO9nyKf5hqyl7a9RKa/um6Hyivhv8AJD9I3+1Sqolw9mCYJmYhVDsSToANOZqRYLasM1xFKkmW18rA2vyvbwPpVuJB1W6yjAH+2p9BOuiuTG7Viht0sqR5r5czAXta9r87XHqK24XFpIoeNldTyZTceorPY8ZsvN1FcUu24Ffo2mjWS4GQsAbnkLc7m49a7aWi8W7yfJJvo2+ykPDH5NJ9KfupT7eT5JN9G32Uh4Y/JpPpT91K1p+GbqJ5tT8cn+JjDemZXKQNIIswZyxIFsvuc/4yD/Ka2wbZeZYBFkDSoXZm1C5coIABFzmbt6qZrgVEjSWuzAA310W9rDq5mudthx8xmU5mYFTYgtbMB3GwNu2sc9OLpDP8JYr0YkEClrgkEhm0GoIv2msf49bPII1u0UJHO95CwAJGpAPYL86bw7NVWzDMTkCXJJ0FyNTzOp1rSuwogpWxsUSPn1JfLY9RF+dInHDtqUGzrdVdAz5GQFXuNA3IqwF9SLGvEm3pCVChRnMhVsjP7CEKPZXUliSb6WFM/wDClKOjM7hxY5mJ7tOzyrD7IQiMDMhjGVCpsQLAEd4Nhz7KRNfwlpMIzMpRjG11N9DY9oBt40vh2vJBGnShGBgMihbgjIFuCSTe4Ya6delPBhB0fR6lbFbkkmx/iOpNJ9nR4Rm6NJlmYIY8hkz2T9IAX05C/gK7aLzmx+1JjBODoREXEio6WPWt2/S7CD5V3SzSLiVzOuUQszAA2NmF7DNoeWpv19tdSbGTKylndWXIQzk+z2D8ede/8MXMjEsWQFbk+8DzDfrchXIivCbdlYZigIaNpBZHAQgAgFm0e4PMW5Uy2VJKyhpSlmVWAUEWuNQSSb9XZ11iDYyKCoZ8uUoFLkgA87D8eVdkMQVQo5KAB5UiIMBi5I7t7BiOIdLWOb2pCL3vb3jyty663xbZfpkW6OjuyeyjC1gSPzh9l/dsQK6o9hxq2a7++ZMpY5c51vl86IdhRqyEF7RklFLHKpNwbDzPhSIvwOMZMLhwrIpZetWckDsRNT3nqr1DtiaXoQgRTIJCxYEgFCo0Fwdcx0Ndy7CQBQrOuTNlIbVQ1rgfw6DTur3hNjxx5Cub2A4Fzf3yC1789VFInHDtWWTo1QIrsrM5N2AysF0AIJuT1nQdta8dtmZGZVVS0aKzAI7Z2NzlVlHscuZB58q7m2KllsWUrmsytY+0bsL9Yv8AZRJsVCbhpFOUISrkFgOVzzJFzrz1NIndG9wDYi4vY16oFFIhSnez5FP8w02pTvZ8in+Yaspe2vUSmv7puh8om3Aw4kwLo3uszqfAgA1AuEkrYbaUuHe2Yq8bd7xt1ejVYXDf5IfpG/2qA75j4Dt2PEckdkkJ7j7En/ret59apUp9v7TzqHq4ei/Zb5zHGbEGXHRRKCTHFe3exJP1KPSpNwU2jnwUkV9YpTYfwuMw/wDbP6Ui2Qgxm8UzHVYzILcx7A6O3mS1Ktx9ofAG2lEx9pYWXsu0TMo++TXWW9HT5gA+MtVrVdQ8CSPCbd0wMft1pveQSPKOu6r7Mf8AwPlVibZ4n4LDOY2kMjjQiNc1j3tyv3Xqq92pHwuzMZiUNmlaPDIRoQNWkIPgVA7xWrdDaGzYEJxcEk8hNgoVcir1WBYXPf4Ad8qlEOSTuBsAJFKxQADid7mW9hN6MPtKCWPDSAyFCMjAqRfuPMd4pfsXHR7Kwv8AnHEbSOWVB7TclHujny6u2ql2lteCLFriNniSMJZwkltGHMAhjdCOo9pqRcXIJPhkeIdC0DxplOoHaVzD3Sb/AF6cqjo2tT/Kd+/blOFwza35l27t+cnWD4u4B2yl3jv+k6EDzIvbzrzxQ3nSHB9GsrpLMt4mjLC4UrciRPd0Ydet6r99qbHxKqr4efBMObxEOPAkglvHJUl3p3Zwo2MskUj4gQKehlZrkB2GYeyADa1rEaWqvSRHU2I3l4quyNuDtM8KN9EKfBp55ZMRJK2TPnf2cgPvm4A9ltCftqTycTcAsskTTFWjLK10YC6EhgDax1GludRPg5u3BJEcUyEzRTMqNmOgyL+jex95vWopgNiLi9tSwyEhGxM5a3MgO5sD1X7ak1Km9Rr32kUq1Fpr2ky0NncV8BLIEztGSbBnUqD59Xnas7U4q4GCQxl2kINiY1zAH53I+V6hXFXcnD4OGGbDqUzSdGy3JBurMDryIyEd+buplw/4c4TEYFZZ0MjyX1zEZQCQALfbUDToBRU3tJ6lbNk2vLA2FvHBjEL4eQOBoRyKnvU6iq73AwODj2jI8OLaaTLJeMwMlhf2vbJsbfXSnhipw+2JIFYlR0sRP62RrAkfy38618M/+6TfMm+9UtLIHAO1hIGrnKFhvcywY+LGzmVmEzWUA2MbAm/KwI1Nb9g8ScHi5BEjskh91XXLm7geRPdeqn4XbrxY3EFZrlI485UG2Y3AAJHVrXXxT3WiwM0Jw4MYkVmtmPsshGqnmPeHmK6cPSz6YJvO69XLqWFpcu294IMJHnnkEanQX1JPco1PlUZw/GDAM2UtIg/WZDb6rkedQ3i5DNIMJiSCY2gHtAaK7WJv+re48bd1L49sbImiWOXCTYVhb87Cwc99y2rX71NRp4ZSgY3PTlO1MQwcqLDrzln7770RQ4FnEpHTqVheO5uxUkWZfd0HPSoPws33WN5I8XiJneZ4khDl5NSWU6m+S5ZOz6qbybr4JtjSdDM+JijzzRM7C6PlsRZFXrubEc2NIeEG7cGJeWSZCzwPC8ZzEWN2PIHXVF59ldRaYpODfj/z+Zx2c1kt9fXKWpt7efD4JQ2IkCX91ebHwUamkOz+LWAlfKXaK/IyLYf1agedVNtDbsWL2g8+L6QwljZY7ZsgPsKLkWFuZ7z5d+8+1tlTQ2w2HlgmX3TlUKe0MM59eddGEUWDXv8AISJxZNypFvOXbtnbsOFgM8zWiGUZgC3vEAaLcnUio7iuLOASNXEjPmvZVQ5hY2NwbZe6/PqqAwbYabd6eNzcwTRqp/gLKV9DmHgBXfwz4e4fF4dp8SC92KogYgADQk21JJv4W76r0KaKTUvsbS3WdiAg4i8t6GUMoYcmAI86915ijCqFHIAAeAr1WGbIUp3s+RT/ADDTalW9Sk4Oe2vsGrKXtr1Epr+6bofKKuG/yQ/SN/tUb44bKzQwYgf/AFsY28HsQT4Mtv56bbgbahjwxSSRUYOTZjbQ2qRTbcwjjK8sTDsYgj0Na6mdMQXA5zBhWpvhFQsOHbK64G4QtJipjroiA9pJZm89E9ai/E/B9DtOfWwkAfyIsfrU1dmH21g4xZJIUB1IUga+VeJ9qYFzd3gc8rtlJ9TXRVcVTUyneWslM0wmcbd8i+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/K5W/wDNU+g3ewyNmTDxK3O4QX8tNKYVS+IGUKgtveaUw5zFnN9rSk+Fm9z4acYForiWXUklWjbLZrqVOb3RobW1rVug3/UEn/kYn771db4OMsHKKXHJiouP5uYpBPvTs2GS5mw6yX1IsTc8yWUfXU9fMWKrxEjo5QoLcDI9xyP+Sg/8gf8A5yU74Xn/AEyDwb7xp1hMdhsYl0aLEKD3NY69R5df113QwqgyqoUDqAsPQVQ1T7sUyOBlwT7zPflKX3Ib/qCf6XE/fatPDM/6rN8yb71XTHgI1bOI0DanMFAOvPW16ItnxKcyxop7QoB156gVa2JBvtxAEq9H3BvwJMp7gS3+Zm+hH3hXXx3P5zCfMl+2OrXw+AjjN0jRDyuqgaeQrOIwUcls8aPblmUG3rXPSBratvq0lofdad5Wu9m8mOwWHwzwhGwzQRglkzZWyjRjfker0qL7f35weJw5X/DkjnIt0isAFPaCFBPgbeNXTh9qYeQ9EkkTkAjowQdBoRlHUK8Ju3hVbMMPCG7ejX8K6lZF9pd/CcekzcG2kB4YbtSts7FB7ouJ0jB0/RIz27CSPEKKim4u80uzMU8EkF2meON0ZshQhiARob6OfHSxq+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/xXw/tpPRfwqaUVpGKrDbNMJ/p+GJuUEhfxXw/tpPRfwo+K+H9tJ6L+FTSiu+l1vinPs3C/AJC/ivh/bSei/hR8V8P7aT0X8KmlFPS63xR9m4X4BIdFwxgBu0kjDs0F/O1SvCYVY0CIoVVFgBW6iqqlZ6ntG8vo4alR92toUUUVVNEr3jNteSLCRxocomcq5HWoF8vnf6u+ke53CjD4rCpPJiHJcXyxZQF7jcMSw8vCrG3p3fhxsBhmOUXzKwIBVhyIv4+hqrpeEuPw7Z8LOrae9G7RMR1aA/Vc1vo1Bp5Q2U+cw1qZ1MxXMPKeJd0cZsvHrJhUkxEa2OZV95CfaRraXsOfgbdVW7tnbsOEj6SeQRryF+ZPYFGpPhVRYLiHtHZ8ojxqNIul1cANl7UcaN53udLin/E3C4GV4pcTi5UPR/m44lDHK2paxBtfTU9grtRGdlD+I5xTZVVsngeU7xxpwWa2WYD9bILembN9VONo8Q8HDFFMXZ45bhWRSwutrg29068j2Hsqstsb5bMOHMGH2fZiLK75VINveupZmPpXLubss4vAbRh59EIZ4x2PaUN6qgFSOGS2YggfQkVrvfKCDtLz2ZtJMREk0ZujjMptbQ93VSXFb/4WPF/BCXM2ZUsqEjM1ra8uRF+yotwg3lUYKeNz8mvJ/IwJ8yGVvVaTcJcG2L2hNi5dSl3PZnkJ5HuAbytVOgFL5uA+hLtYsEy8T9GNNycJgl2rI0OIlea82ZGiyqPa9r2+ux5dtPoOLuz3VmEjgBQ1ihBN+QUdZ1qE8OP++TeOI+/SPhVu1FjcQqTXMaRByo0zHQAE9mtaHooczOTsB+8pWowACDiTLX2DxSweKkEYLxOxsokAGY9gYEi/caku0dpR4eNpZnCIvNj9Xie6qW4t7rwYOWAwJkEyyXUHQFMmovyv0n1VjiZtmTENg4jc/mEe1/ekkFrnv0tfvPbVXoyuVKcDf5Seu6Bg/EfO8ncfGPAF8t5Qv65T2fS+YeYpps7iDhJ8SMPE7NIb2IU5TYXuG5EWpfBwlwIg6JkLPbWW5DZu0dQF+rlVd8PMEYdsrExBaNpEJGgJW4uB1XtXBTourFb7CDUqoVDW3MtDeHiRg8G5jd2eQc0jGYjxNwAe69ed3uJWDxbiNWaOQ+6kgy38CCQT3XvVOFDgMawx2G+EG7Eq7FQ5J98NY5gb38+o0+hk2Ni5QSJ8A2lspUJftDANlPfpVhwyBeZ7x/qQGIctyHdLworCjQa376zXmz0IUUUUiFFFFIhRRRSIUUUUiFFFFIhRRRSJX3F3dCTFwxSxLneDPdALlkbLew6yCg067nuqL7v8ZZMPCsMuHExjGUMJMhsNACuU6jl1cuVXTXHidjwyG8kMbntZAT6kVqSuuTI63Amd6LFsyNYyjdr7WxG3cUiRwqhQWCglggY6s72GmnYOWldXE7ZD4bGxSOnSQZI1UnRW6OwKEjlcDl2E25Vd+HwyILIqoOxQAPQV6liDAhgGB5gi4PkamMVZhZdhykDhrg3O5lNYvikjxGHCYBInkQpcEEi4N8qqgLaX1JFdXAZx0mNFxqsH1Gb8R61auG2ZFGbxxRoe1UA+sCtkWFRPdRV8AB9lRaumQoq2v3yS0WDBma9u6fPe8+GfZ2LxWHjOWOUWA7YmOYDy5fy1b3DPYfwbZ8YIs8v51/FuXooUVJpcIjG7IrHtKg/bWwCuVcQaiBbde+KdAIxa/8AEpXhuw/xybXrxH3608CG/wAy30A+1auxMIgOYIoPaAAfWiLCIpuqKp7QoH2VJsSGDC3ED5QtC1t+BJ8ZU/Ho+3gvm4j7YK5N/d1ZJMHhMXEpZVw6JLbmAACreGpv2aHwuSbDK9syq1uVwD9tQ7iFvRitniN4IkeAjKzEH2G6r2OgI5d47xUqNZvURRuL/reRrUh6zMdjb9JEIeOMogyth0aUC3S9JYE9pjy/VmpNw4LnayFyRITIWLDXMQSSQeu5qR4fi3hBHnOBtiQP0VQLm7ek94Dyv41y8Jtly4jHSY2QeyC5LW0aRzc5fC58LitBARHOXL+vGZrl3X1s37TxjeIONwmIaHHwx4gD9AqEDdjoxDXHl3aGo3vBtBNo4iNcHgxCxuuRDcuTaxIAAW3++pr6FxODSQWkRXHYyhvqNeMJs6KL/wCONI+3KoH2DWsy4lF3C79dpobDs2xbbpDZuHMcMaE3KIqk94AB+yumiisU2QooopEKKKKRCiiikQooopEKKKKRCiiikQooopEKKKKRCiiikQooopEKKKKRCvMkYYEEAg6EHUHyoopERncPAE3+CQ3+bTuGFUUKqhVGgAFgPACsUVIsTxM4FA4CbKKKKjOwooopE//Z"/>
          <p:cNvSpPr>
            <a:spLocks noChangeAspect="1" noChangeArrowheads="1"/>
          </p:cNvSpPr>
          <p:nvPr/>
        </p:nvSpPr>
        <p:spPr bwMode="auto">
          <a:xfrm>
            <a:off x="1806210" y="74247"/>
            <a:ext cx="238492" cy="2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4" name="AutoShape 10" descr="data:image/jpeg;base64,/9j/4AAQSkZJRgABAQAAAQABAAD/2wCEAAkGBhQSERUUExMWExQWGR0YGBYYGCEbIBwbHx8fHxsiHhYaHycgGB0lGxgXJS8gIycpLCwsGB8xNTAqNSYrLCkBCQoKDgwOGg8PGjUkHiUqKTIyMzQuNDUqKTAsLCwsLCwqNCwsKiwsLS8sKSw0LSosLywsLCw0LywsLCwsLCwsLP/AABEIAGgA8AMBIgACEQEDEQH/xAAcAAACAgMBAQAAAAAAAAAAAAAABQYHAQMEAgj/xABHEAACAQIDBAcCCQoFBAMAAAABAgMAEQQSIQUGBzETQVFhcYGRIjIUFzRyc6GxstEWI0JSU1RigpLhFSQlwcImNXSiM0Oz/8QAGQEBAAMBAQAAAAAAAAAAAAAAAAIDBAEF/8QANhEAAgECBAMEBwcFAAAAAAAAAQIAAxEEEhMhMUFxUWGRsRQiMjNSofAVIzRCgcHhBSRy0fH/2gAMAwEAAhEDEQA/ALxrXiMQsal3IVVFyT1CtlKd7PkU/wAw1JBmYCQqNkQt2Aw/KzCfvEfrR+VmE/eI/WofuhuhDiYOkkz5sxGhtoLd1PPi3wvbJ/V/atj0sOjFSTtPMpV8ZVQOqLY95jT8rMJ+8R+tH5WYT94j9aV/Fvhe2T+r+1Hxb4Xtk/q/tUcuG7TLM+O+BfExp+VmE/eI/Wj8rMJ+8R+tK/i3wvbJ/V/aj4t8L2yf1f2plw3aYz474F8TGqb1YUkAYiO576aA3qD7b3AgjgkkRnDIpYXNxp1EWrv4cYtnwhDG+Ryq+Fgf+RrlSjT09SmeB5ztHE1tbRrKASLixkqooJorJPRhRWL0XpEzRRRSIUUUUiFFFFIhRRRSIUVgGs0iFFYBrNIhRRRSIUUUUiFKd7PkU/zDTalO9nyKf5hqyl7a9RKa/um6Hyivhv8AJD9I3+1Sqolw9mCYJmYhVDsSToANOZqRYLasM1xFKkmW18rA2vyvbwPpVuJB1W6yjAH+2p9BOuiuTG7Viht0sqR5r5czAXta9r87XHqK24XFpIoeNldTyZTceorPY8ZsvN1FcUu24Ffo2mjWS4GQsAbnkLc7m49a7aWi8W7yfJJvo2+ykPDH5NJ9KfupT7eT5JN9G32Uh4Y/JpPpT91K1p+GbqJ5tT8cn+JjDemZXKQNIIswZyxIFsvuc/4yD/Ka2wbZeZYBFkDSoXZm1C5coIABFzmbt6qZrgVEjSWuzAA310W9rDq5mudthx8xmU5mYFTYgtbMB3GwNu2sc9OLpDP8JYr0YkEClrgkEhm0GoIv2msf49bPII1u0UJHO95CwAJGpAPYL86bw7NVWzDMTkCXJJ0FyNTzOp1rSuwogpWxsUSPn1JfLY9RF+dInHDtqUGzrdVdAz5GQFXuNA3IqwF9SLGvEm3pCVChRnMhVsjP7CEKPZXUliSb6WFM/wDClKOjM7hxY5mJ7tOzyrD7IQiMDMhjGVCpsQLAEd4Nhz7KRNfwlpMIzMpRjG11N9DY9oBt40vh2vJBGnShGBgMihbgjIFuCSTe4Ya6delPBhB0fR6lbFbkkmx/iOpNJ9nR4Rm6NJlmYIY8hkz2T9IAX05C/gK7aLzmx+1JjBODoREXEio6WPWt2/S7CD5V3SzSLiVzOuUQszAA2NmF7DNoeWpv19tdSbGTKylndWXIQzk+z2D8ede/8MXMjEsWQFbk+8DzDfrchXIivCbdlYZigIaNpBZHAQgAgFm0e4PMW5Uy2VJKyhpSlmVWAUEWuNQSSb9XZ11iDYyKCoZ8uUoFLkgA87D8eVdkMQVQo5KAB5UiIMBi5I7t7BiOIdLWOb2pCL3vb3jyty663xbZfpkW6OjuyeyjC1gSPzh9l/dsQK6o9hxq2a7++ZMpY5c51vl86IdhRqyEF7RklFLHKpNwbDzPhSIvwOMZMLhwrIpZetWckDsRNT3nqr1DtiaXoQgRTIJCxYEgFCo0Fwdcx0Ndy7CQBQrOuTNlIbVQ1rgfw6DTur3hNjxx5Cub2A4Fzf3yC1789VFInHDtWWTo1QIrsrM5N2AysF0AIJuT1nQdta8dtmZGZVVS0aKzAI7Z2NzlVlHscuZB58q7m2KllsWUrmsytY+0bsL9Yv8AZRJsVCbhpFOUISrkFgOVzzJFzrz1NIndG9wDYi4vY16oFFIhSnez5FP8w02pTvZ8in+Yaspe2vUSmv7puh8om3Aw4kwLo3uszqfAgA1AuEkrYbaUuHe2Yq8bd7xt1ejVYXDf5IfpG/2qA75j4Dt2PEckdkkJ7j7En/ret59apUp9v7TzqHq4ei/Zb5zHGbEGXHRRKCTHFe3exJP1KPSpNwU2jnwUkV9YpTYfwuMw/wDbP6Ui2Qgxm8UzHVYzILcx7A6O3mS1Ktx9ofAG2lEx9pYWXsu0TMo++TXWW9HT5gA+MtVrVdQ8CSPCbd0wMft1pveQSPKOu6r7Mf8AwPlVibZ4n4LDOY2kMjjQiNc1j3tyv3Xqq92pHwuzMZiUNmlaPDIRoQNWkIPgVA7xWrdDaGzYEJxcEk8hNgoVcir1WBYXPf4Ad8qlEOSTuBsAJFKxQADid7mW9hN6MPtKCWPDSAyFCMjAqRfuPMd4pfsXHR7Kwv8AnHEbSOWVB7TclHujny6u2ql2lteCLFriNniSMJZwkltGHMAhjdCOo9pqRcXIJPhkeIdC0DxplOoHaVzD3Sb/AF6cqjo2tT/Kd+/blOFwza35l27t+cnWD4u4B2yl3jv+k6EDzIvbzrzxQ3nSHB9GsrpLMt4mjLC4UrciRPd0Ydet6r99qbHxKqr4efBMObxEOPAkglvHJUl3p3Zwo2MskUj4gQKehlZrkB2GYeyADa1rEaWqvSRHU2I3l4quyNuDtM8KN9EKfBp55ZMRJK2TPnf2cgPvm4A9ltCftqTycTcAsskTTFWjLK10YC6EhgDax1GludRPg5u3BJEcUyEzRTMqNmOgyL+jex95vWopgNiLi9tSwyEhGxM5a3MgO5sD1X7ak1Km9Rr32kUq1Fpr2ky0NncV8BLIEztGSbBnUqD59Xnas7U4q4GCQxl2kINiY1zAH53I+V6hXFXcnD4OGGbDqUzSdGy3JBurMDryIyEd+buplw/4c4TEYFZZ0MjyX1zEZQCQALfbUDToBRU3tJ6lbNk2vLA2FvHBjEL4eQOBoRyKnvU6iq73AwODj2jI8OLaaTLJeMwMlhf2vbJsbfXSnhipw+2JIFYlR0sRP62RrAkfy38618M/+6TfMm+9UtLIHAO1hIGrnKFhvcywY+LGzmVmEzWUA2MbAm/KwI1Nb9g8ScHi5BEjskh91XXLm7geRPdeqn4XbrxY3EFZrlI485UG2Y3AAJHVrXXxT3WiwM0Jw4MYkVmtmPsshGqnmPeHmK6cPSz6YJvO69XLqWFpcu294IMJHnnkEanQX1JPco1PlUZw/GDAM2UtIg/WZDb6rkedQ3i5DNIMJiSCY2gHtAaK7WJv+re48bd1L49sbImiWOXCTYVhb87Cwc99y2rX71NRp4ZSgY3PTlO1MQwcqLDrzln7770RQ4FnEpHTqVheO5uxUkWZfd0HPSoPws33WN5I8XiJneZ4khDl5NSWU6m+S5ZOz6qbybr4JtjSdDM+JijzzRM7C6PlsRZFXrubEc2NIeEG7cGJeWSZCzwPC8ZzEWN2PIHXVF59ldRaYpODfj/z+Zx2c1kt9fXKWpt7efD4JQ2IkCX91ebHwUamkOz+LWAlfKXaK/IyLYf1agedVNtDbsWL2g8+L6QwljZY7ZsgPsKLkWFuZ7z5d+8+1tlTQ2w2HlgmX3TlUKe0MM59eddGEUWDXv8AISJxZNypFvOXbtnbsOFgM8zWiGUZgC3vEAaLcnUio7iuLOASNXEjPmvZVQ5hY2NwbZe6/PqqAwbYabd6eNzcwTRqp/gLKV9DmHgBXfwz4e4fF4dp8SC92KogYgADQk21JJv4W76r0KaKTUvsbS3WdiAg4i8t6GUMoYcmAI86915ijCqFHIAAeAr1WGbIUp3s+RT/ADDTalW9Sk4Oe2vsGrKXtr1Epr+6bofKKuG/yQ/SN/tUb44bKzQwYgf/AFsY28HsQT4Mtv56bbgbahjwxSSRUYOTZjbQ2qRTbcwjjK8sTDsYgj0Na6mdMQXA5zBhWpvhFQsOHbK64G4QtJipjroiA9pJZm89E9ai/E/B9DtOfWwkAfyIsfrU1dmH21g4xZJIUB1IUga+VeJ9qYFzd3gc8rtlJ9TXRVcVTUyneWslM0wmcbd8i+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/K5W/wDNU+g3ewyNmTDxK3O4QX8tNKYVS+IGUKgtveaUw5zFnN9rSk+Fm9z4acYForiWXUklWjbLZrqVOb3RobW1rVug3/UEn/kYn771db4OMsHKKXHJiouP5uYpBPvTs2GS5mw6yX1IsTc8yWUfXU9fMWKrxEjo5QoLcDI9xyP+Sg/8gf8A5yU74Xn/AEyDwb7xp1hMdhsYl0aLEKD3NY69R5df113QwqgyqoUDqAsPQVQ1T7sUyOBlwT7zPflKX3Ib/qCf6XE/fatPDM/6rN8yb71XTHgI1bOI0DanMFAOvPW16ItnxKcyxop7QoB156gVa2JBvtxAEq9H3BvwJMp7gS3+Zm+hH3hXXx3P5zCfMl+2OrXw+AjjN0jRDyuqgaeQrOIwUcls8aPblmUG3rXPSBratvq0lofdad5Wu9m8mOwWHwzwhGwzQRglkzZWyjRjfker0qL7f35weJw5X/DkjnIt0isAFPaCFBPgbeNXTh9qYeQ9EkkTkAjowQdBoRlHUK8Ju3hVbMMPCG7ejX8K6lZF9pd/CcekzcG2kB4YbtSts7FB7ouJ0jB0/RIz27CSPEKKim4u80uzMU8EkF2meON0ZshQhiARob6OfHSxq+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/xXw/tpPRfwqaUVpGKrDbNMJ/p+GJuUEhfxXw/tpPRfwo+K+H9tJ6L+FTSiu+l1vinPs3C/AJC/ivh/bSei/hR8V8P7aT0X8KmlFPS63xR9m4X4BIdFwxgBu0kjDs0F/O1SvCYVY0CIoVVFgBW6iqqlZ6ntG8vo4alR92toUUUVVNEr3jNteSLCRxocomcq5HWoF8vnf6u+ke53CjD4rCpPJiHJcXyxZQF7jcMSw8vCrG3p3fhxsBhmOUXzKwIBVhyIv4+hqrpeEuPw7Z8LOrae9G7RMR1aA/Vc1vo1Bp5Q2U+cw1qZ1MxXMPKeJd0cZsvHrJhUkxEa2OZV95CfaRraXsOfgbdVW7tnbsOEj6SeQRryF+ZPYFGpPhVRYLiHtHZ8ojxqNIul1cANl7UcaN53udLin/E3C4GV4pcTi5UPR/m44lDHK2paxBtfTU9grtRGdlD+I5xTZVVsngeU7xxpwWa2WYD9bILembN9VONo8Q8HDFFMXZ45bhWRSwutrg29068j2Hsqstsb5bMOHMGH2fZiLK75VINveupZmPpXLubss4vAbRh59EIZ4x2PaUN6qgFSOGS2YggfQkVrvfKCDtLz2ZtJMREk0ZujjMptbQ93VSXFb/4WPF/BCXM2ZUsqEjM1ra8uRF+yotwg3lUYKeNz8mvJ/IwJ8yGVvVaTcJcG2L2hNi5dSl3PZnkJ5HuAbytVOgFL5uA+hLtYsEy8T9GNNycJgl2rI0OIlea82ZGiyqPa9r2+ux5dtPoOLuz3VmEjgBQ1ihBN+QUdZ1qE8OP++TeOI+/SPhVu1FjcQqTXMaRByo0zHQAE9mtaHooczOTsB+8pWowACDiTLX2DxSweKkEYLxOxsokAGY9gYEi/caku0dpR4eNpZnCIvNj9Xie6qW4t7rwYOWAwJkEyyXUHQFMmovyv0n1VjiZtmTENg4jc/mEe1/ekkFrnv0tfvPbVXoyuVKcDf5Seu6Bg/EfO8ncfGPAF8t5Qv65T2fS+YeYpps7iDhJ8SMPE7NIb2IU5TYXuG5EWpfBwlwIg6JkLPbWW5DZu0dQF+rlVd8PMEYdsrExBaNpEJGgJW4uB1XtXBTourFb7CDUqoVDW3MtDeHiRg8G5jd2eQc0jGYjxNwAe69ed3uJWDxbiNWaOQ+6kgy38CCQT3XvVOFDgMawx2G+EG7Eq7FQ5J98NY5gb38+o0+hk2Ni5QSJ8A2lspUJftDANlPfpVhwyBeZ7x/qQGIctyHdLworCjQa376zXmz0IUUUUiFFFFIhRRRSIUUUUiFFFFIhRRRSJX3F3dCTFwxSxLneDPdALlkbLew6yCg067nuqL7v8ZZMPCsMuHExjGUMJMhsNACuU6jl1cuVXTXHidjwyG8kMbntZAT6kVqSuuTI63Amd6LFsyNYyjdr7WxG3cUiRwqhQWCglggY6s72GmnYOWldXE7ZD4bGxSOnSQZI1UnRW6OwKEjlcDl2E25Vd+HwyILIqoOxQAPQV6liDAhgGB5gi4PkamMVZhZdhykDhrg3O5lNYvikjxGHCYBInkQpcEEi4N8qqgLaX1JFdXAZx0mNFxqsH1Gb8R61auG2ZFGbxxRoe1UA+sCtkWFRPdRV8AB9lRaumQoq2v3yS0WDBma9u6fPe8+GfZ2LxWHjOWOUWA7YmOYDy5fy1b3DPYfwbZ8YIs8v51/FuXooUVJpcIjG7IrHtKg/bWwCuVcQaiBbde+KdAIxa/8AEpXhuw/xybXrxH3608CG/wAy30A+1auxMIgOYIoPaAAfWiLCIpuqKp7QoH2VJsSGDC3ED5QtC1t+BJ8ZU/Ho+3gvm4j7YK5N/d1ZJMHhMXEpZVw6JLbmAACreGpv2aHwuSbDK9syq1uVwD9tQ7iFvRitniN4IkeAjKzEH2G6r2OgI5d47xUqNZvURRuL/reRrUh6zMdjb9JEIeOMogyth0aUC3S9JYE9pjy/VmpNw4LnayFyRITIWLDXMQSSQeu5qR4fi3hBHnOBtiQP0VQLm7ek94Dyv41y8Jtly4jHSY2QeyC5LW0aRzc5fC58LitBARHOXL+vGZrl3X1s37TxjeIONwmIaHHwx4gD9AqEDdjoxDXHl3aGo3vBtBNo4iNcHgxCxuuRDcuTaxIAAW3++pr6FxODSQWkRXHYyhvqNeMJs6KL/wCONI+3KoH2DWsy4lF3C79dpobDs2xbbpDZuHMcMaE3KIqk94AB+yumiisU2QooopEKKKKRCiiikQooopEKKKKRCiiikQooopEKKKKRCiiikQooopEKKKKRCvMkYYEEAg6EHUHyoopERncPAE3+CQ3+bTuGFUUKqhVGgAFgPACsUVIsTxM4FA4CbKKKKjOwooopE//Z"/>
          <p:cNvSpPr>
            <a:spLocks noChangeAspect="1" noChangeArrowheads="1"/>
          </p:cNvSpPr>
          <p:nvPr/>
        </p:nvSpPr>
        <p:spPr bwMode="auto">
          <a:xfrm>
            <a:off x="1958610" y="226650"/>
            <a:ext cx="238492" cy="2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2" name="Picture 8" descr="http://www.calgarywestsoccer.com/storage/Servus_Eng_H_2C.jpg?__SQUARESPACE_CACHEVERSION=13627742073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538" y="2125516"/>
            <a:ext cx="1928600" cy="5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0" descr="http://www.viulc.ca/wp-content/uploads/2013/06/Coast-Capit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100" y="1595794"/>
            <a:ext cx="1242218" cy="12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2" descr="http://www.dsbn.edu.on.ca/uploadedImages/Foundation/Events/images/Colour%20no%20tagline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45" y="1915100"/>
            <a:ext cx="1172731" cy="7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https://origin.ih.constantcontact.com/fs144/1105083501891/img/175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72" y="3208814"/>
            <a:ext cx="1281925" cy="3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http://www.sahrp.ca/resource/resmgr/2012_conference/conexus_credit_union_logo_t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08" y="2981639"/>
            <a:ext cx="1384221" cy="59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8" descr="https://www.uwinnipeg.ca/pix/career-services/employer-profiles/scu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45" y="2946306"/>
            <a:ext cx="1656249" cy="62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http://www.dasch.mb.ca/Blog/Uploads/Post/acu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16" y="3941277"/>
            <a:ext cx="1650322" cy="5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2" descr="http://www.winnipegyouthsoccer.com/files/cambrian_logo.jpg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61" y="4027325"/>
            <a:ext cx="1649168" cy="4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4" descr="http://www.delisleautosales.com/media/affinity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45" y="2959273"/>
            <a:ext cx="1534359" cy="6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591936" y="5937184"/>
            <a:ext cx="20629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/>
              <a:t>and 288 others …</a:t>
            </a:r>
          </a:p>
          <a:p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 288 </a:t>
            </a:r>
            <a:r>
              <a:rPr lang="en-CA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autres</a:t>
            </a:r>
            <a:r>
              <a:rPr lang="en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…</a:t>
            </a:r>
          </a:p>
        </p:txBody>
      </p:sp>
      <p:pic>
        <p:nvPicPr>
          <p:cNvPr id="79" name="Picture 6" descr="http://www.kwib.org/Resources/Pictures/Prospera_CU_Vertical_3col_CMYK.jpg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55" y="4559086"/>
            <a:ext cx="1444149" cy="8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AutoShape 8" descr="data:image/jpeg;base64,/9j/4AAQSkZJRgABAQAAAQABAAD/2wCEAAkGBhQSERUUExMWExQWGR0YGBYYGCEbIBwbHx8fHxsiHhYaHycgGB0lGxgXJS8gIycpLCwsGB8xNTAqNSYrLCkBCQoKDgwOGg8PGjUkHiUqKTIyMzQuNDUqKTAsLCwsLCwqNCwsKiwsLS8sKSw0LSosLywsLCw0LywsLCwsLCwsLP/AABEIAGgA8AMBIgACEQEDEQH/xAAcAAACAgMBAQAAAAAAAAAAAAAABQYHAQMEAgj/xABHEAACAQIDBAcCCQoFBAMAAAABAgMAEQQSIQUGBzETQVFhcYGRIjIUFzRyc6GxstEWI0JSU1RigpLhFSQlwcImNXSiM0Oz/8QAGQEBAAMBAQAAAAAAAAAAAAAAAAIDBAEF/8QANhEAAgECBAMEBwcFAAAAAAAAAQIAAxEEEhMhMUFxUWGRsRQiMjNSofAVIzRCgcHhBSRy0fH/2gAMAwEAAhEDEQA/ALxrXiMQsal3IVVFyT1CtlKd7PkU/wAw1JBmYCQqNkQt2Aw/KzCfvEfrR+VmE/eI/WofuhuhDiYOkkz5sxGhtoLd1PPi3wvbJ/V/atj0sOjFSTtPMpV8ZVQOqLY95jT8rMJ+8R+tH5WYT94j9aV/Fvhe2T+r+1Hxb4Xtk/q/tUcuG7TLM+O+BfExp+VmE/eI/Wj8rMJ+8R+tK/i3wvbJ/V/aj4t8L2yf1f2plw3aYz474F8TGqb1YUkAYiO576aA3qD7b3AgjgkkRnDIpYXNxp1EWrv4cYtnwhDG+Ryq+Fgf+RrlSjT09SmeB5ztHE1tbRrKASLixkqooJorJPRhRWL0XpEzRRRSIUUUUiFFFFIhRRRSIUVgGs0iFFYBrNIhRRRSIUUUUiFKd7PkU/zDTalO9nyKf5hqyl7a9RKa/um6Hyivhv8AJD9I3+1Sqolw9mCYJmYhVDsSToANOZqRYLasM1xFKkmW18rA2vyvbwPpVuJB1W6yjAH+2p9BOuiuTG7Viht0sqR5r5czAXta9r87XHqK24XFpIoeNldTyZTceorPY8ZsvN1FcUu24Ffo2mjWS4GQsAbnkLc7m49a7aWi8W7yfJJvo2+ykPDH5NJ9KfupT7eT5JN9G32Uh4Y/JpPpT91K1p+GbqJ5tT8cn+JjDemZXKQNIIswZyxIFsvuc/4yD/Ka2wbZeZYBFkDSoXZm1C5coIABFzmbt6qZrgVEjSWuzAA310W9rDq5mudthx8xmU5mYFTYgtbMB3GwNu2sc9OLpDP8JYr0YkEClrgkEhm0GoIv2msf49bPII1u0UJHO95CwAJGpAPYL86bw7NVWzDMTkCXJJ0FyNTzOp1rSuwogpWxsUSPn1JfLY9RF+dInHDtqUGzrdVdAz5GQFXuNA3IqwF9SLGvEm3pCVChRnMhVsjP7CEKPZXUliSb6WFM/wDClKOjM7hxY5mJ7tOzyrD7IQiMDMhjGVCpsQLAEd4Nhz7KRNfwlpMIzMpRjG11N9DY9oBt40vh2vJBGnShGBgMihbgjIFuCSTe4Ya6delPBhB0fR6lbFbkkmx/iOpNJ9nR4Rm6NJlmYIY8hkz2T9IAX05C/gK7aLzmx+1JjBODoREXEio6WPWt2/S7CD5V3SzSLiVzOuUQszAA2NmF7DNoeWpv19tdSbGTKylndWXIQzk+z2D8ede/8MXMjEsWQFbk+8DzDfrchXIivCbdlYZigIaNpBZHAQgAgFm0e4PMW5Uy2VJKyhpSlmVWAUEWuNQSSb9XZ11iDYyKCoZ8uUoFLkgA87D8eVdkMQVQo5KAB5UiIMBi5I7t7BiOIdLWOb2pCL3vb3jyty663xbZfpkW6OjuyeyjC1gSPzh9l/dsQK6o9hxq2a7++ZMpY5c51vl86IdhRqyEF7RklFLHKpNwbDzPhSIvwOMZMLhwrIpZetWckDsRNT3nqr1DtiaXoQgRTIJCxYEgFCo0Fwdcx0Ndy7CQBQrOuTNlIbVQ1rgfw6DTur3hNjxx5Cub2A4Fzf3yC1789VFInHDtWWTo1QIrsrM5N2AysF0AIJuT1nQdta8dtmZGZVVS0aKzAI7Z2NzlVlHscuZB58q7m2KllsWUrmsytY+0bsL9Yv8AZRJsVCbhpFOUISrkFgOVzzJFzrz1NIndG9wDYi4vY16oFFIhSnez5FP8w02pTvZ8in+Yaspe2vUSmv7puh8om3Aw4kwLo3uszqfAgA1AuEkrYbaUuHe2Yq8bd7xt1ejVYXDf5IfpG/2qA75j4Dt2PEckdkkJ7j7En/ret59apUp9v7TzqHq4ei/Zb5zHGbEGXHRRKCTHFe3exJP1KPSpNwU2jnwUkV9YpTYfwuMw/wDbP6Ui2Qgxm8UzHVYzILcx7A6O3mS1Ktx9ofAG2lEx9pYWXsu0TMo++TXWW9HT5gA+MtVrVdQ8CSPCbd0wMft1pveQSPKOu6r7Mf8AwPlVibZ4n4LDOY2kMjjQiNc1j3tyv3Xqq92pHwuzMZiUNmlaPDIRoQNWkIPgVA7xWrdDaGzYEJxcEk8hNgoVcir1WBYXPf4Ad8qlEOSTuBsAJFKxQADid7mW9hN6MPtKCWPDSAyFCMjAqRfuPMd4pfsXHR7Kwv8AnHEbSOWVB7TclHujny6u2ql2lteCLFriNniSMJZwkltGHMAhjdCOo9pqRcXIJPhkeIdC0DxplOoHaVzD3Sb/AF6cqjo2tT/Kd+/blOFwza35l27t+cnWD4u4B2yl3jv+k6EDzIvbzrzxQ3nSHB9GsrpLMt4mjLC4UrciRPd0Ydet6r99qbHxKqr4efBMObxEOPAkglvHJUl3p3Zwo2MskUj4gQKehlZrkB2GYeyADa1rEaWqvSRHU2I3l4quyNuDtM8KN9EKfBp55ZMRJK2TPnf2cgPvm4A9ltCftqTycTcAsskTTFWjLK10YC6EhgDax1GludRPg5u3BJEcUyEzRTMqNmOgyL+jex95vWopgNiLi9tSwyEhGxM5a3MgO5sD1X7ak1Km9Rr32kUq1Fpr2ky0NncV8BLIEztGSbBnUqD59Xnas7U4q4GCQxl2kINiY1zAH53I+V6hXFXcnD4OGGbDqUzSdGy3JBurMDryIyEd+buplw/4c4TEYFZZ0MjyX1zEZQCQALfbUDToBRU3tJ6lbNk2vLA2FvHBjEL4eQOBoRyKnvU6iq73AwODj2jI8OLaaTLJeMwMlhf2vbJsbfXSnhipw+2JIFYlR0sRP62RrAkfy38618M/+6TfMm+9UtLIHAO1hIGrnKFhvcywY+LGzmVmEzWUA2MbAm/KwI1Nb9g8ScHi5BEjskh91XXLm7geRPdeqn4XbrxY3EFZrlI485UG2Y3AAJHVrXXxT3WiwM0Jw4MYkVmtmPsshGqnmPeHmK6cPSz6YJvO69XLqWFpcu294IMJHnnkEanQX1JPco1PlUZw/GDAM2UtIg/WZDb6rkedQ3i5DNIMJiSCY2gHtAaK7WJv+re48bd1L49sbImiWOXCTYVhb87Cwc99y2rX71NRp4ZSgY3PTlO1MQwcqLDrzln7770RQ4FnEpHTqVheO5uxUkWZfd0HPSoPws33WN5I8XiJneZ4khDl5NSWU6m+S5ZOz6qbybr4JtjSdDM+JijzzRM7C6PlsRZFXrubEc2NIeEG7cGJeWSZCzwPC8ZzEWN2PIHXVF59ldRaYpODfj/z+Zx2c1kt9fXKWpt7efD4JQ2IkCX91ebHwUamkOz+LWAlfKXaK/IyLYf1agedVNtDbsWL2g8+L6QwljZY7ZsgPsKLkWFuZ7z5d+8+1tlTQ2w2HlgmX3TlUKe0MM59eddGEUWDXv8AISJxZNypFvOXbtnbsOFgM8zWiGUZgC3vEAaLcnUio7iuLOASNXEjPmvZVQ5hY2NwbZe6/PqqAwbYabd6eNzcwTRqp/gLKV9DmHgBXfwz4e4fF4dp8SC92KogYgADQk21JJv4W76r0KaKTUvsbS3WdiAg4i8t6GUMoYcmAI86915ijCqFHIAAeAr1WGbIUp3s+RT/ADDTalW9Sk4Oe2vsGrKXtr1Epr+6bofKKuG/yQ/SN/tUb44bKzQwYgf/AFsY28HsQT4Mtv56bbgbahjwxSSRUYOTZjbQ2qRTbcwjjK8sTDsYgj0Na6mdMQXA5zBhWpvhFQsOHbK64G4QtJipjroiA9pJZm89E9ai/E/B9DtOfWwkAfyIsfrU1dmH21g4xZJIUB1IUga+VeJ9qYFzd3gc8rtlJ9TXRVcVTUyneWslM0wmcbd8i+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/K5W/wDNU+g3ewyNmTDxK3O4QX8tNKYVS+IGUKgtveaUw5zFnN9rSk+Fm9z4acYForiWXUklWjbLZrqVOb3RobW1rVug3/UEn/kYn771db4OMsHKKXHJiouP5uYpBPvTs2GS5mw6yX1IsTc8yWUfXU9fMWKrxEjo5QoLcDI9xyP+Sg/8gf8A5yU74Xn/AEyDwb7xp1hMdhsYl0aLEKD3NY69R5df113QwqgyqoUDqAsPQVQ1T7sUyOBlwT7zPflKX3Ib/qCf6XE/fatPDM/6rN8yb71XTHgI1bOI0DanMFAOvPW16ItnxKcyxop7QoB156gVa2JBvtxAEq9H3BvwJMp7gS3+Zm+hH3hXXx3P5zCfMl+2OrXw+AjjN0jRDyuqgaeQrOIwUcls8aPblmUG3rXPSBratvq0lofdad5Wu9m8mOwWHwzwhGwzQRglkzZWyjRjfker0qL7f35weJw5X/DkjnIt0isAFPaCFBPgbeNXTh9qYeQ9EkkTkAjowQdBoRlHUK8Ju3hVbMMPCG7ejX8K6lZF9pd/CcekzcG2kB4YbtSts7FB7ouJ0jB0/RIz27CSPEKKim4u80uzMU8EkF2meON0ZshQhiARob6OfHSxq+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/xXw/tpPRfwqaUVpGKrDbNMJ/p+GJuUEhfxXw/tpPRfwo+K+H9tJ6L+FTSiu+l1vinPs3C/AJC/ivh/bSei/hR8V8P7aT0X8KmlFPS63xR9m4X4BIdFwxgBu0kjDs0F/O1SvCYVY0CIoVVFgBW6iqqlZ6ntG8vo4alR92toUUUVVNEr3jNteSLCRxocomcq5HWoF8vnf6u+ke53CjD4rCpPJiHJcXyxZQF7jcMSw8vCrG3p3fhxsBhmOUXzKwIBVhyIv4+hqrpeEuPw7Z8LOrae9G7RMR1aA/Vc1vo1Bp5Q2U+cw1qZ1MxXMPKeJd0cZsvHrJhUkxEa2OZV95CfaRraXsOfgbdVW7tnbsOEj6SeQRryF+ZPYFGpPhVRYLiHtHZ8ojxqNIul1cANl7UcaN53udLin/E3C4GV4pcTi5UPR/m44lDHK2paxBtfTU9grtRGdlD+I5xTZVVsngeU7xxpwWa2WYD9bILembN9VONo8Q8HDFFMXZ45bhWRSwutrg29068j2Hsqstsb5bMOHMGH2fZiLK75VINveupZmPpXLubss4vAbRh59EIZ4x2PaUN6qgFSOGS2YggfQkVrvfKCDtLz2ZtJMREk0ZujjMptbQ93VSXFb/4WPF/BCXM2ZUsqEjM1ra8uRF+yotwg3lUYKeNz8mvJ/IwJ8yGVvVaTcJcG2L2hNi5dSl3PZnkJ5HuAbytVOgFL5uA+hLtYsEy8T9GNNycJgl2rI0OIlea82ZGiyqPa9r2+ux5dtPoOLuz3VmEjgBQ1ihBN+QUdZ1qE8OP++TeOI+/SPhVu1FjcQqTXMaRByo0zHQAE9mtaHooczOTsB+8pWowACDiTLX2DxSweKkEYLxOxsokAGY9gYEi/caku0dpR4eNpZnCIvNj9Xie6qW4t7rwYOWAwJkEyyXUHQFMmovyv0n1VjiZtmTENg4jc/mEe1/ekkFrnv0tfvPbVXoyuVKcDf5Seu6Bg/EfO8ncfGPAF8t5Qv65T2fS+YeYpps7iDhJ8SMPE7NIb2IU5TYXuG5EWpfBwlwIg6JkLPbWW5DZu0dQF+rlVd8PMEYdsrExBaNpEJGgJW4uB1XtXBTourFb7CDUqoVDW3MtDeHiRg8G5jd2eQc0jGYjxNwAe69ed3uJWDxbiNWaOQ+6kgy38CCQT3XvVOFDgMawx2G+EG7Eq7FQ5J98NY5gb38+o0+hk2Ni5QSJ8A2lspUJftDANlPfpVhwyBeZ7x/qQGIctyHdLworCjQa376zXmz0IUUUUiFFFFIhRRRSIUUUUiFFFFIhRRRSJX3F3dCTFwxSxLneDPdALlkbLew6yCg067nuqL7v8ZZMPCsMuHExjGUMJMhsNACuU6jl1cuVXTXHidjwyG8kMbntZAT6kVqSuuTI63Amd6LFsyNYyjdr7WxG3cUiRwqhQWCglggY6s72GmnYOWldXE7ZD4bGxSOnSQZI1UnRW6OwKEjlcDl2E25Vd+HwyILIqoOxQAPQV6liDAhgGB5gi4PkamMVZhZdhykDhrg3O5lNYvikjxGHCYBInkQpcEEi4N8qqgLaX1JFdXAZx0mNFxqsH1Gb8R61auG2ZFGbxxRoe1UA+sCtkWFRPdRV8AB9lRaumQoq2v3yS0WDBma9u6fPe8+GfZ2LxWHjOWOUWA7YmOYDy5fy1b3DPYfwbZ8YIs8v51/FuXooUVJpcIjG7IrHtKg/bWwCuVcQaiBbde+KdAIxa/8AEpXhuw/xybXrxH3608CG/wAy30A+1auxMIgOYIoPaAAfWiLCIpuqKp7QoH2VJsSGDC3ED5QtC1t+BJ8ZU/Ho+3gvm4j7YK5N/d1ZJMHhMXEpZVw6JLbmAACreGpv2aHwuSbDK9syq1uVwD9tQ7iFvRitniN4IkeAjKzEH2G6r2OgI5d47xUqNZvURRuL/reRrUh6zMdjb9JEIeOMogyth0aUC3S9JYE9pjy/VmpNw4LnayFyRITIWLDXMQSSQeu5qR4fi3hBHnOBtiQP0VQLm7ek94Dyv41y8Jtly4jHSY2QeyC5LW0aRzc5fC58LitBARHOXL+vGZrl3X1s37TxjeIONwmIaHHwx4gD9AqEDdjoxDXHl3aGo3vBtBNo4iNcHgxCxuuRDcuTaxIAAW3++pr6FxODSQWkRXHYyhvqNeMJs6KL/wCONI+3KoH2DWsy4lF3C79dpobDs2xbbpDZuHMcMaE3KIqk94AB+yumiisU2QooopEKKKKRCiiikQooopEKKKKRCiiikQooopEKKKKRCiiikQooopEKKKKRCvMkYYEEAg6EHUHyoopERncPAE3+CQ3+bTuGFUUKqhVGgAFgPACsUVIsTxM4FA4CbKKKKjOwooopE//Z"/>
          <p:cNvSpPr>
            <a:spLocks noChangeAspect="1" noChangeArrowheads="1"/>
          </p:cNvSpPr>
          <p:nvPr/>
        </p:nvSpPr>
        <p:spPr bwMode="auto">
          <a:xfrm>
            <a:off x="1754507" y="22542"/>
            <a:ext cx="290195" cy="2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1" name="AutoShape 10" descr="data:image/jpeg;base64,/9j/4AAQSkZJRgABAQAAAQABAAD/2wCEAAkGBhQSERUUExMWExQWGR0YGBYYGCEbIBwbHx8fHxsiHhYaHycgGB0lGxgXJS8gIycpLCwsGB8xNTAqNSYrLCkBCQoKDgwOGg8PGjUkHiUqKTIyMzQuNDUqKTAsLCwsLCwqNCwsKiwsLS8sKSw0LSosLywsLCw0LywsLCwsLCwsLP/AABEIAGgA8AMBIgACEQEDEQH/xAAcAAACAgMBAQAAAAAAAAAAAAAABQYHAQMEAgj/xABHEAACAQIDBAcCCQoFBAMAAAABAgMAEQQSIQUGBzETQVFhcYGRIjIUFzRyc6GxstEWI0JSU1RigpLhFSQlwcImNXSiM0Oz/8QAGQEBAAMBAQAAAAAAAAAAAAAAAAIDBAEF/8QANhEAAgECBAMEBwcFAAAAAAAAAQIAAxEEEhMhMUFxUWGRsRQiMjNSofAVIzRCgcHhBSRy0fH/2gAMAwEAAhEDEQA/ALxrXiMQsal3IVVFyT1CtlKd7PkU/wAw1JBmYCQqNkQt2Aw/KzCfvEfrR+VmE/eI/WofuhuhDiYOkkz5sxGhtoLd1PPi3wvbJ/V/atj0sOjFSTtPMpV8ZVQOqLY95jT8rMJ+8R+tH5WYT94j9aV/Fvhe2T+r+1Hxb4Xtk/q/tUcuG7TLM+O+BfExp+VmE/eI/Wj8rMJ+8R+tK/i3wvbJ/V/aj4t8L2yf1f2plw3aYz474F8TGqb1YUkAYiO576aA3qD7b3AgjgkkRnDIpYXNxp1EWrv4cYtnwhDG+Ryq+Fgf+RrlSjT09SmeB5ztHE1tbRrKASLixkqooJorJPRhRWL0XpEzRRRSIUUUUiFFFFIhRRRSIUVgGs0iFFYBrNIhRRRSIUUUUiFKd7PkU/zDTalO9nyKf5hqyl7a9RKa/um6Hyivhv8AJD9I3+1Sqolw9mCYJmYhVDsSToANOZqRYLasM1xFKkmW18rA2vyvbwPpVuJB1W6yjAH+2p9BOuiuTG7Viht0sqR5r5czAXta9r87XHqK24XFpIoeNldTyZTceorPY8ZsvN1FcUu24Ffo2mjWS4GQsAbnkLc7m49a7aWi8W7yfJJvo2+ykPDH5NJ9KfupT7eT5JN9G32Uh4Y/JpPpT91K1p+GbqJ5tT8cn+JjDemZXKQNIIswZyxIFsvuc/4yD/Ka2wbZeZYBFkDSoXZm1C5coIABFzmbt6qZrgVEjSWuzAA310W9rDq5mudthx8xmU5mYFTYgtbMB3GwNu2sc9OLpDP8JYr0YkEClrgkEhm0GoIv2msf49bPII1u0UJHO95CwAJGpAPYL86bw7NVWzDMTkCXJJ0FyNTzOp1rSuwogpWxsUSPn1JfLY9RF+dInHDtqUGzrdVdAz5GQFXuNA3IqwF9SLGvEm3pCVChRnMhVsjP7CEKPZXUliSb6WFM/wDClKOjM7hxY5mJ7tOzyrD7IQiMDMhjGVCpsQLAEd4Nhz7KRNfwlpMIzMpRjG11N9DY9oBt40vh2vJBGnShGBgMihbgjIFuCSTe4Ya6delPBhB0fR6lbFbkkmx/iOpNJ9nR4Rm6NJlmYIY8hkz2T9IAX05C/gK7aLzmx+1JjBODoREXEio6WPWt2/S7CD5V3SzSLiVzOuUQszAA2NmF7DNoeWpv19tdSbGTKylndWXIQzk+z2D8ede/8MXMjEsWQFbk+8DzDfrchXIivCbdlYZigIaNpBZHAQgAgFm0e4PMW5Uy2VJKyhpSlmVWAUEWuNQSSb9XZ11iDYyKCoZ8uUoFLkgA87D8eVdkMQVQo5KAB5UiIMBi5I7t7BiOIdLWOb2pCL3vb3jyty663xbZfpkW6OjuyeyjC1gSPzh9l/dsQK6o9hxq2a7++ZMpY5c51vl86IdhRqyEF7RklFLHKpNwbDzPhSIvwOMZMLhwrIpZetWckDsRNT3nqr1DtiaXoQgRTIJCxYEgFCo0Fwdcx0Ndy7CQBQrOuTNlIbVQ1rgfw6DTur3hNjxx5Cub2A4Fzf3yC1789VFInHDtWWTo1QIrsrM5N2AysF0AIJuT1nQdta8dtmZGZVVS0aKzAI7Z2NzlVlHscuZB58q7m2KllsWUrmsytY+0bsL9Yv8AZRJsVCbhpFOUISrkFgOVzzJFzrz1NIndG9wDYi4vY16oFFIhSnez5FP8w02pTvZ8in+Yaspe2vUSmv7puh8om3Aw4kwLo3uszqfAgA1AuEkrYbaUuHe2Yq8bd7xt1ejVYXDf5IfpG/2qA75j4Dt2PEckdkkJ7j7En/ret59apUp9v7TzqHq4ei/Zb5zHGbEGXHRRKCTHFe3exJP1KPSpNwU2jnwUkV9YpTYfwuMw/wDbP6Ui2Qgxm8UzHVYzILcx7A6O3mS1Ktx9ofAG2lEx9pYWXsu0TMo++TXWW9HT5gA+MtVrVdQ8CSPCbd0wMft1pveQSPKOu6r7Mf8AwPlVibZ4n4LDOY2kMjjQiNc1j3tyv3Xqq92pHwuzMZiUNmlaPDIRoQNWkIPgVA7xWrdDaGzYEJxcEk8hNgoVcir1WBYXPf4Ad8qlEOSTuBsAJFKxQADid7mW9hN6MPtKCWPDSAyFCMjAqRfuPMd4pfsXHR7Kwv8AnHEbSOWVB7TclHujny6u2ql2lteCLFriNniSMJZwkltGHMAhjdCOo9pqRcXIJPhkeIdC0DxplOoHaVzD3Sb/AF6cqjo2tT/Kd+/blOFwza35l27t+cnWD4u4B2yl3jv+k6EDzIvbzrzxQ3nSHB9GsrpLMt4mjLC4UrciRPd0Ydet6r99qbHxKqr4efBMObxEOPAkglvHJUl3p3Zwo2MskUj4gQKehlZrkB2GYeyADa1rEaWqvSRHU2I3l4quyNuDtM8KN9EKfBp55ZMRJK2TPnf2cgPvm4A9ltCftqTycTcAsskTTFWjLK10YC6EhgDax1GludRPg5u3BJEcUyEzRTMqNmOgyL+jex95vWopgNiLi9tSwyEhGxM5a3MgO5sD1X7ak1Km9Rr32kUq1Fpr2ky0NncV8BLIEztGSbBnUqD59Xnas7U4q4GCQxl2kINiY1zAH53I+V6hXFXcnD4OGGbDqUzSdGy3JBurMDryIyEd+buplw/4c4TEYFZZ0MjyX1zEZQCQALfbUDToBRU3tJ6lbNk2vLA2FvHBjEL4eQOBoRyKnvU6iq73AwODj2jI8OLaaTLJeMwMlhf2vbJsbfXSnhipw+2JIFYlR0sRP62RrAkfy38618M/+6TfMm+9UtLIHAO1hIGrnKFhvcywY+LGzmVmEzWUA2MbAm/KwI1Nb9g8ScHi5BEjskh91XXLm7geRPdeqn4XbrxY3EFZrlI485UG2Y3AAJHVrXXxT3WiwM0Jw4MYkVmtmPsshGqnmPeHmK6cPSz6YJvO69XLqWFpcu294IMJHnnkEanQX1JPco1PlUZw/GDAM2UtIg/WZDb6rkedQ3i5DNIMJiSCY2gHtAaK7WJv+re48bd1L49sbImiWOXCTYVhb87Cwc99y2rX71NRp4ZSgY3PTlO1MQwcqLDrzln7770RQ4FnEpHTqVheO5uxUkWZfd0HPSoPws33WN5I8XiJneZ4khDl5NSWU6m+S5ZOz6qbybr4JtjSdDM+JijzzRM7C6PlsRZFXrubEc2NIeEG7cGJeWSZCzwPC8ZzEWN2PIHXVF59ldRaYpODfj/z+Zx2c1kt9fXKWpt7efD4JQ2IkCX91ebHwUamkOz+LWAlfKXaK/IyLYf1agedVNtDbsWL2g8+L6QwljZY7ZsgPsKLkWFuZ7z5d+8+1tlTQ2w2HlgmX3TlUKe0MM59eddGEUWDXv8AISJxZNypFvOXbtnbsOFgM8zWiGUZgC3vEAaLcnUio7iuLOASNXEjPmvZVQ5hY2NwbZe6/PqqAwbYabd6eNzcwTRqp/gLKV9DmHgBXfwz4e4fF4dp8SC92KogYgADQk21JJv4W76r0KaKTUvsbS3WdiAg4i8t6GUMoYcmAI86915ijCqFHIAAeAr1WGbIUp3s+RT/ADDTalW9Sk4Oe2vsGrKXtr1Epr+6bofKKuG/yQ/SN/tUb44bKzQwYgf/AFsY28HsQT4Mtv56bbgbahjwxSSRUYOTZjbQ2qRTbcwjjK8sTDsYgj0Na6mdMQXA5zBhWpvhFQsOHbK64G4QtJipjroiA9pJZm89E9ai/E/B9DtOfWwkAfyIsfrU1dmH21g4xZJIUB1IUga+VeJ9qYFzd3gc8rtlJ9TXRVcVTUyneWslM0wmcbd8i+G3JMuwo8OukpUTLf8AXJzWv33tfvqBbt7xwYPPBjcAsrKTqVAdT1hg3MdhuPPquwbxYUaCeMD5wrlx2NwE1ulbDyW5FspPqailRxcMpIJvJOKZsVcAgW5SqtlbUfaGL6LC4HCxx6Zs0QkyJ1szac9bC3PTvqTcQt6sbgJlCrE2EcDLmjuNPeQtfnpp3eFSbaW28LDhpBh5IkbKcojsDm6rAdffXPw8BkwbLIM6ZyFDC4y2GljzGa9TJ9XUK7Dax85UKg1BRVrki9xytylX71b54PEwWTAJBKbEyhgMtudsqjMPG1TDdndKdthTQsCskxaSNDoRouUG/K5W/wDNU+g3ewyNmTDxK3O4QX8tNKYVS+IGUKgtveaUw5zFnN9rSk+Fm9z4acYForiWXUklWjbLZrqVOb3RobW1rVug3/UEn/kYn771db4OMsHKKXHJiouP5uYpBPvTs2GS5mw6yX1IsTc8yWUfXU9fMWKrxEjo5QoLcDI9xyP+Sg/8gf8A5yU74Xn/AEyDwb7xp1hMdhsYl0aLEKD3NY69R5df113QwqgyqoUDqAsPQVQ1T7sUyOBlwT7zPflKX3Ib/qCf6XE/fatPDM/6rN8yb71XTHgI1bOI0DanMFAOvPW16ItnxKcyxop7QoB156gVa2JBvtxAEq9H3BvwJMp7gS3+Zm+hH3hXXx3P5zCfMl+2OrXw+AjjN0jRDyuqgaeQrOIwUcls8aPblmUG3rXPSBratvq0lofdad5Wu9m8mOwWHwzwhGwzQRglkzZWyjRjfker0qL7f35weJw5X/DkjnIt0isAFPaCFBPgbeNXTh9qYeQ9EkkTkAjowQdBoRlHUK8Ju3hVbMMPCG7ejX8K6lZF9pd/CcekzcG2kB4YbtSts7FB7ouJ0jB0/RIz27CSPEKKim4u80uzMU8EkF2meON0ZshQhiARob6OfHSxq+60zYKNyC6KxHIsoJHgTyrgxNy2YXBj0e2XKdxKO3m2OdlbQMrwJPh5GYorj2SG1K3scrL1c9BfXWs7Z38wrKq4XZ0SOSLtIqt5Ki879pI8KvOaFXBVlDKeYIuD5GuPB7Cw8TZo4I0btVAD620qQxKkDMLkd8icOQTlNh0lb7wbNki2DK00UUMskkbFI0yWGdQoYX1b8bdVSDg8f9NX6ST71TOaBXGV1DDsYXHoaIMOqCyKqjsUAD0FVNWzIVtzvLlpZXDd1psooorPLoVhluLHUVmikSJ4zhvh3YsrPHf9EEEeVxcetc/xXw/tpPRfwqaUVpGKrDbNMJ/p+GJuUEhfxXw/tpPRfwo+K+H9tJ6L+FTSiu+l1vinPs3C/AJC/ivh/bSei/hR8V8P7aT0X8KmlFPS63xR9m4X4BIdFwxgBu0kjDs0F/O1SvCYVY0CIoVVFgBW6iqqlZ6ntG8vo4alR92toUUUVVNEr3jNteSLCRxocomcq5HWoF8vnf6u+ke53CjD4rCpPJiHJcXyxZQF7jcMSw8vCrG3p3fhxsBhmOUXzKwIBVhyIv4+hqrpeEuPw7Z8LOrae9G7RMR1aA/Vc1vo1Bp5Q2U+cw1qZ1MxXMPKeJd0cZsvHrJhUkxEa2OZV95CfaRraXsOfgbdVW7tnbsOEj6SeQRryF+ZPYFGpPhVRYLiHtHZ8ojxqNIul1cANl7UcaN53udLin/E3C4GV4pcTi5UPR/m44lDHK2paxBtfTU9grtRGdlD+I5xTZVVsngeU7xxpwWa2WYD9bILembN9VONo8Q8HDFFMXZ45bhWRSwutrg29068j2Hsqstsb5bMOHMGH2fZiLK75VINveupZmPpXLubss4vAbRh59EIZ4x2PaUN6qgFSOGS2YggfQkVrvfKCDtLz2ZtJMREk0ZujjMptbQ93VSXFb/4WPF/BCXM2ZUsqEjM1ra8uRF+yotwg3lUYKeNz8mvJ/IwJ8yGVvVaTcJcG2L2hNi5dSl3PZnkJ5HuAbytVOgFL5uA+hLtYsEy8T9GNNycJgl2rI0OIlea82ZGiyqPa9r2+ux5dtPoOLuz3VmEjgBQ1ihBN+QUdZ1qE8OP++TeOI+/SPhVu1FjcQqTXMaRByo0zHQAE9mtaHooczOTsB+8pWowACDiTLX2DxSweKkEYLxOxsokAGY9gYEi/caku0dpR4eNpZnCIvNj9Xie6qW4t7rwYOWAwJkEyyXUHQFMmovyv0n1VjiZtmTENg4jc/mEe1/ekkFrnv0tfvPbVXoyuVKcDf5Seu6Bg/EfO8ncfGPAF8t5Qv65T2fS+YeYpps7iDhJ8SMPE7NIb2IU5TYXuG5EWpfBwlwIg6JkLPbWW5DZu0dQF+rlVd8PMEYdsrExBaNpEJGgJW4uB1XtXBTourFb7CDUqoVDW3MtDeHiRg8G5jd2eQc0jGYjxNwAe69ed3uJWDxbiNWaOQ+6kgy38CCQT3XvVOFDgMawx2G+EG7Eq7FQ5J98NY5gb38+o0+hk2Ni5QSJ8A2lspUJftDANlPfpVhwyBeZ7x/qQGIctyHdLworCjQa376zXmz0IUUUUiFFFFIhRRRSIUUUUiFFFFIhRRRSJX3F3dCTFwxSxLneDPdALlkbLew6yCg067nuqL7v8ZZMPCsMuHExjGUMJMhsNACuU6jl1cuVXTXHidjwyG8kMbntZAT6kVqSuuTI63Amd6LFsyNYyjdr7WxG3cUiRwqhQWCglggY6s72GmnYOWldXE7ZD4bGxSOnSQZI1UnRW6OwKEjlcDl2E25Vd+HwyILIqoOxQAPQV6liDAhgGB5gi4PkamMVZhZdhykDhrg3O5lNYvikjxGHCYBInkQpcEEi4N8qqgLaX1JFdXAZx0mNFxqsH1Gb8R61auG2ZFGbxxRoe1UA+sCtkWFRPdRV8AB9lRaumQoq2v3yS0WDBma9u6fPe8+GfZ2LxWHjOWOUWA7YmOYDy5fy1b3DPYfwbZ8YIs8v51/FuXooUVJpcIjG7IrHtKg/bWwCuVcQaiBbde+KdAIxa/8AEpXhuw/xybXrxH3608CG/wAy30A+1auxMIgOYIoPaAAfWiLCIpuqKp7QoH2VJsSGDC3ED5QtC1t+BJ8ZU/Ho+3gvm4j7YK5N/d1ZJMHhMXEpZVw6JLbmAACreGpv2aHwuSbDK9syq1uVwD9tQ7iFvRitniN4IkeAjKzEH2G6r2OgI5d47xUqNZvURRuL/reRrUh6zMdjb9JEIeOMogyth0aUC3S9JYE9pjy/VmpNw4LnayFyRITIWLDXMQSSQeu5qR4fi3hBHnOBtiQP0VQLm7ek94Dyv41y8Jtly4jHSY2QeyC5LW0aRzc5fC58LitBARHOXL+vGZrl3X1s37TxjeIONwmIaHHwx4gD9AqEDdjoxDXHl3aGo3vBtBNo4iNcHgxCxuuRDcuTaxIAAW3++pr6FxODSQWkRXHYyhvqNeMJs6KL/wCONI+3KoH2DWsy4lF3C79dpobDs2xbbpDZuHMcMaE3KIqk94AB+yumiisU2QooopEKKKKRCiiikQooopEKKKKRCiiikQooopEKKKKRCiiikQooopEKKKKRCvMkYYEEAg6EHUHyoopERncPAE3+CQ3+bTuGFUUKqhVGgAFgPACsUVIsTxM4FA4CbKKKKjOwooopE//Z"/>
          <p:cNvSpPr>
            <a:spLocks noChangeAspect="1" noChangeArrowheads="1"/>
          </p:cNvSpPr>
          <p:nvPr/>
        </p:nvSpPr>
        <p:spPr bwMode="auto">
          <a:xfrm>
            <a:off x="1906907" y="174942"/>
            <a:ext cx="290195" cy="2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19" y="5072314"/>
            <a:ext cx="1345026" cy="30217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0" y="-8154"/>
            <a:ext cx="12192000" cy="11333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0" y="143017"/>
            <a:ext cx="6035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Credit unions</a:t>
            </a:r>
          </a:p>
          <a:p>
            <a:r>
              <a:rPr lang="en-CA" sz="2400" b="1" dirty="0" err="1">
                <a:solidFill>
                  <a:schemeClr val="bg1"/>
                </a:solidFill>
                <a:latin typeface="Segoe UI Light" panose="020B0502040204020203" pitchFamily="34" charset="0"/>
              </a:rPr>
              <a:t>Caisses</a:t>
            </a:r>
            <a:r>
              <a:rPr lang="en-CA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 de credit</a:t>
            </a:r>
          </a:p>
        </p:txBody>
      </p:sp>
      <p:pic>
        <p:nvPicPr>
          <p:cNvPr id="1026" name="Picture 2" descr="Connect First Credit Union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54" y="3972449"/>
            <a:ext cx="2009775" cy="51435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Libro.ca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2" y="4939578"/>
            <a:ext cx="3039901" cy="59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stOntario Credit Union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28" y="4717749"/>
            <a:ext cx="17716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63" y="2132777"/>
            <a:ext cx="1759623" cy="54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6623918"/>
            <a:ext cx="12192000" cy="26971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8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032321" y="335912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Notre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présentation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748" y="1891580"/>
            <a:ext cx="1175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CA" dirty="0" smtClean="0"/>
          </a:p>
          <a:p>
            <a:pPr marL="342900" indent="-342900">
              <a:buAutoNum type="arabicPeriod"/>
            </a:pP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01052" y="1983169"/>
            <a:ext cx="10166376" cy="772997"/>
            <a:chOff x="401052" y="1983169"/>
            <a:chExt cx="8739094" cy="772997"/>
          </a:xfrm>
        </p:grpSpPr>
        <p:sp>
          <p:nvSpPr>
            <p:cNvPr id="5" name="Oval 4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latin typeface="Segoe UI Light" panose="020B0502040204020203" pitchFamily="34" charset="0"/>
                </a:rPr>
                <a:t>1</a:t>
              </a:r>
              <a:endParaRPr lang="en-CA" b="1" dirty="0">
                <a:latin typeface="Segoe UI Light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26863" y="2048280"/>
              <a:ext cx="80132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smtClean="0">
                  <a:latin typeface="Segoe UI Light" panose="020B0502040204020203" pitchFamily="34" charset="0"/>
                </a:rPr>
                <a:t>Introduction :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Qu’est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ce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que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l’abus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financier?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Quel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est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le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r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ôle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des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caisses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de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crédit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?</a:t>
              </a:r>
              <a:endParaRPr lang="en-CA" sz="2000" b="1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1052" y="2856057"/>
            <a:ext cx="11251479" cy="480424"/>
            <a:chOff x="401052" y="1983169"/>
            <a:chExt cx="11251479" cy="480424"/>
          </a:xfrm>
        </p:grpSpPr>
        <p:sp>
          <p:nvSpPr>
            <p:cNvPr id="18" name="Oval 17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latin typeface="Segoe UI Light" panose="020B0502040204020203" pitchFamily="34" charset="0"/>
                </a:rPr>
                <a:t>2</a:t>
              </a:r>
              <a:endParaRPr lang="en-CA" b="1" dirty="0">
                <a:latin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9099" y="2063483"/>
              <a:ext cx="104134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latin typeface="Segoe UI Light" panose="020B0502040204020203" pitchFamily="34" charset="0"/>
                </a:rPr>
                <a:t>Développement</a:t>
              </a:r>
              <a:r>
                <a:rPr lang="en-CA" sz="2000" dirty="0" smtClean="0">
                  <a:latin typeface="Segoe UI Light" panose="020B0502040204020203" pitchFamily="34" charset="0"/>
                </a:rPr>
                <a:t> du </a:t>
              </a:r>
              <a:r>
                <a:rPr lang="en-CA" sz="2000" dirty="0" err="1" smtClean="0">
                  <a:latin typeface="Segoe UI Light" panose="020B0502040204020203" pitchFamily="34" charset="0"/>
                </a:rPr>
                <a:t>cours</a:t>
              </a:r>
              <a:r>
                <a:rPr lang="en-CA" sz="2000" dirty="0" smtClean="0">
                  <a:latin typeface="Segoe UI Light" panose="020B0502040204020203" pitchFamily="34" charset="0"/>
                </a:rPr>
                <a:t> “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Abus</a:t>
              </a:r>
              <a:r>
                <a:rPr lang="en-CA" sz="2000" i="1" dirty="0" smtClean="0">
                  <a:latin typeface="Segoe UI Light" panose="020B0502040204020203" pitchFamily="34" charset="0"/>
                </a:rPr>
                <a:t> financier des 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a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înés</a:t>
              </a:r>
              <a:r>
                <a:rPr lang="en-CA" sz="2000" i="1" dirty="0" smtClean="0">
                  <a:latin typeface="Segoe UI Light" panose="020B0502040204020203" pitchFamily="34" charset="0"/>
                </a:rPr>
                <a:t> : </a:t>
              </a:r>
              <a:r>
                <a:rPr lang="en-CA" sz="2000" i="1" dirty="0" err="1">
                  <a:latin typeface="Segoe UI Light" panose="020B0502040204020203" pitchFamily="34" charset="0"/>
                </a:rPr>
                <a:t>r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econna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ître</a:t>
              </a:r>
              <a:r>
                <a:rPr lang="en-CA" sz="2000" i="1" dirty="0" smtClean="0">
                  <a:latin typeface="Segoe UI Light" panose="020B0502040204020203" pitchFamily="34" charset="0"/>
                </a:rPr>
                <a:t>, analyser et 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répondre</a:t>
              </a:r>
              <a:r>
                <a:rPr lang="en-CA" sz="2000" i="1" dirty="0" smtClean="0">
                  <a:latin typeface="Segoe UI Light" panose="020B0502040204020203" pitchFamily="34" charset="0"/>
                </a:rPr>
                <a:t>”</a:t>
              </a:r>
              <a:endParaRPr lang="en-CA" sz="2000" i="1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052" y="3740608"/>
            <a:ext cx="8739094" cy="1015663"/>
            <a:chOff x="401052" y="1836232"/>
            <a:chExt cx="8739094" cy="1015663"/>
          </a:xfrm>
        </p:grpSpPr>
        <p:sp>
          <p:nvSpPr>
            <p:cNvPr id="22" name="Oval 21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latin typeface="Segoe UI Light" panose="020B0502040204020203" pitchFamily="34" charset="0"/>
                </a:rPr>
                <a:t>3</a:t>
              </a:r>
              <a:endParaRPr lang="en-CA" b="1" dirty="0">
                <a:latin typeface="Segoe UI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9099" y="1836232"/>
              <a:ext cx="7901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latin typeface="Segoe UI Light" panose="020B0502040204020203" pitchFamily="34" charset="0"/>
                </a:rPr>
                <a:t>Aperçu</a:t>
              </a:r>
              <a:r>
                <a:rPr lang="en-CA" sz="2000" dirty="0" smtClean="0">
                  <a:latin typeface="Segoe UI Light" panose="020B0502040204020203" pitchFamily="34" charset="0"/>
                </a:rPr>
                <a:t> du </a:t>
              </a:r>
              <a:r>
                <a:rPr lang="en-CA" sz="2000" dirty="0" err="1" smtClean="0">
                  <a:latin typeface="Segoe UI Light" panose="020B0502040204020203" pitchFamily="34" charset="0"/>
                </a:rPr>
                <a:t>cours</a:t>
              </a:r>
              <a:r>
                <a:rPr lang="en-CA" sz="2000" dirty="0">
                  <a:latin typeface="Segoe UI Light" panose="020B0502040204020203" pitchFamily="34" charset="0"/>
                </a:rPr>
                <a:t> </a:t>
              </a:r>
              <a:r>
                <a:rPr lang="en-CA" sz="2000" dirty="0" smtClean="0">
                  <a:latin typeface="Segoe UI Light" panose="020B0502040204020203" pitchFamily="34" charset="0"/>
                </a:rPr>
                <a:t>“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Abus</a:t>
              </a:r>
              <a:r>
                <a:rPr lang="en-CA" sz="2000" i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i="1" dirty="0">
                  <a:latin typeface="Segoe UI Light" panose="020B0502040204020203" pitchFamily="34" charset="0"/>
                </a:rPr>
                <a:t>financier des </a:t>
              </a:r>
              <a:r>
                <a:rPr lang="en-CA" sz="2000" i="1" dirty="0" err="1">
                  <a:latin typeface="Segoe UI Light" panose="020B0502040204020203" pitchFamily="34" charset="0"/>
                </a:rPr>
                <a:t>aînés</a:t>
              </a:r>
              <a:r>
                <a:rPr lang="en-CA" sz="2000" i="1" dirty="0">
                  <a:latin typeface="Segoe UI Light" panose="020B0502040204020203" pitchFamily="34" charset="0"/>
                </a:rPr>
                <a:t> : 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reconnaître</a:t>
              </a:r>
              <a:r>
                <a:rPr lang="en-CA" sz="2000" i="1" dirty="0">
                  <a:latin typeface="Segoe UI Light" panose="020B0502040204020203" pitchFamily="34" charset="0"/>
                </a:rPr>
                <a:t>, analyser et </a:t>
              </a:r>
              <a:r>
                <a:rPr lang="en-CA" sz="2000" i="1" dirty="0" err="1" smtClean="0">
                  <a:latin typeface="Segoe UI Light" panose="020B0502040204020203" pitchFamily="34" charset="0"/>
                </a:rPr>
                <a:t>répondre</a:t>
              </a:r>
              <a:r>
                <a:rPr lang="en-CA" sz="2000" i="1" dirty="0" smtClean="0">
                  <a:latin typeface="Segoe UI Light" panose="020B0502040204020203" pitchFamily="34" charset="0"/>
                </a:rPr>
                <a:t>”</a:t>
              </a:r>
              <a:endParaRPr lang="en-CA" sz="2000" i="1" dirty="0">
                <a:latin typeface="Segoe UI Light" panose="020B0502040204020203" pitchFamily="34" charset="0"/>
              </a:endParaRPr>
            </a:p>
            <a:p>
              <a:endParaRPr lang="en-CA" sz="2000" i="1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1052" y="4873634"/>
            <a:ext cx="8739094" cy="465221"/>
            <a:chOff x="401052" y="1983169"/>
            <a:chExt cx="8739094" cy="465221"/>
          </a:xfrm>
        </p:grpSpPr>
        <p:sp>
          <p:nvSpPr>
            <p:cNvPr id="26" name="Oval 25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latin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9099" y="2009418"/>
              <a:ext cx="7901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dirty="0" err="1" smtClean="0">
                  <a:latin typeface="Segoe UI Light" panose="020B0502040204020203" pitchFamily="34" charset="0"/>
                </a:rPr>
                <a:t>Partage</a:t>
              </a:r>
              <a:r>
                <a:rPr lang="en-CA" sz="2000" dirty="0" smtClean="0">
                  <a:latin typeface="Segoe UI Light" panose="020B0502040204020203" pitchFamily="34" charset="0"/>
                </a:rPr>
                <a:t> des </a:t>
              </a:r>
              <a:r>
                <a:rPr lang="en-CA" sz="2000" dirty="0" err="1" smtClean="0">
                  <a:latin typeface="Segoe UI Light" panose="020B0502040204020203" pitchFamily="34" charset="0"/>
                </a:rPr>
                <a:t>succès</a:t>
              </a:r>
              <a:r>
                <a:rPr lang="en-CA" sz="2000" dirty="0" smtClean="0">
                  <a:latin typeface="Segoe UI Light" panose="020B0502040204020203" pitchFamily="34" charset="0"/>
                </a:rPr>
                <a:t> et </a:t>
              </a:r>
              <a:r>
                <a:rPr lang="en-CA" sz="2000" dirty="0" err="1" smtClean="0">
                  <a:latin typeface="Segoe UI Light" panose="020B0502040204020203" pitchFamily="34" charset="0"/>
                </a:rPr>
                <a:t>prochaines</a:t>
              </a:r>
              <a:r>
                <a:rPr lang="en-CA" sz="2000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dirty="0" err="1" smtClean="0">
                  <a:latin typeface="Segoe UI Light" panose="020B0502040204020203" pitchFamily="34" charset="0"/>
                </a:rPr>
                <a:t>étapes</a:t>
              </a:r>
              <a:endParaRPr lang="en-CA" sz="2000" i="1" dirty="0">
                <a:latin typeface="Segoe UI Light" panose="020B0502040204020203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41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22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38557" y="347218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Quel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est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le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problème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?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7029" y="1823833"/>
            <a:ext cx="9514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La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maltraitance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des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a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înés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est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un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problème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universel</a:t>
            </a:r>
            <a:r>
              <a:rPr lang="en-CA" sz="2400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qui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est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prévalent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partout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. Les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mauvais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traitements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peuvent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se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produire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n’importe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où</a:t>
            </a:r>
            <a:r>
              <a:rPr lang="en-CA" sz="2400" dirty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et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être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infligés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par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toutes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sortes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d’individus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mais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très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souvent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la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maltraitance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est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familiale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,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sociale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 et </a:t>
            </a:r>
            <a:r>
              <a:rPr lang="en-CA" sz="2400" dirty="0" err="1" smtClean="0">
                <a:latin typeface="Segoe UI Light" panose="020B0502040204020203" pitchFamily="34" charset="0"/>
                <a:cs typeface="Arial" panose="020B0604020202020204" pitchFamily="34" charset="0"/>
              </a:rPr>
              <a:t>institutionnelle</a:t>
            </a:r>
            <a:r>
              <a:rPr lang="en-CA" sz="2400" dirty="0" smtClean="0">
                <a:latin typeface="Segoe UI Light" panose="020B0502040204020203" pitchFamily="34" charset="0"/>
                <a:cs typeface="Arial" panose="020B0604020202020204" pitchFamily="34" charset="0"/>
              </a:rPr>
              <a:t>.</a:t>
            </a:r>
            <a:endParaRPr lang="en-CA" sz="2800" dirty="0" smtClean="0"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93">
            <a:off x="2979127" y="3633786"/>
            <a:ext cx="8560924" cy="20581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66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00836" y="347218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A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bus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financier :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8218" y="2046314"/>
            <a:ext cx="10195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atin typeface="Segoe UI Light" panose="020B0502040204020203" pitchFamily="34" charset="0"/>
              </a:rPr>
              <a:t>Le </a:t>
            </a:r>
            <a:r>
              <a:rPr lang="en-CA" sz="3200" dirty="0" err="1" smtClean="0">
                <a:latin typeface="Segoe UI Light" panose="020B0502040204020203" pitchFamily="34" charset="0"/>
              </a:rPr>
              <a:t>détournement</a:t>
            </a:r>
            <a:r>
              <a:rPr lang="en-CA" sz="3200" dirty="0" smtClean="0">
                <a:latin typeface="Segoe UI Light" panose="020B0502040204020203" pitchFamily="34" charset="0"/>
              </a:rPr>
              <a:t> de </a:t>
            </a:r>
            <a:r>
              <a:rPr lang="en-CA" sz="3200" dirty="0" err="1" smtClean="0">
                <a:latin typeface="Segoe UI Light" panose="020B0502040204020203" pitchFamily="34" charset="0"/>
              </a:rPr>
              <a:t>l’argent</a:t>
            </a:r>
            <a:r>
              <a:rPr lang="en-CA" sz="3200" dirty="0" smtClean="0">
                <a:latin typeface="Segoe UI Light" panose="020B0502040204020203" pitchFamily="34" charset="0"/>
              </a:rPr>
              <a:t> d’un(e) </a:t>
            </a:r>
            <a:r>
              <a:rPr lang="en-CA" sz="3200" dirty="0" err="1" smtClean="0">
                <a:latin typeface="Segoe UI Light" panose="020B0502040204020203" pitchFamily="34" charset="0"/>
              </a:rPr>
              <a:t>a</a:t>
            </a:r>
            <a:r>
              <a:rPr lang="en-CA" sz="3200" dirty="0" err="1" smtClean="0">
                <a:latin typeface="Segoe UI Light" panose="020B0502040204020203" pitchFamily="34" charset="0"/>
              </a:rPr>
              <a:t>îné</a:t>
            </a:r>
            <a:r>
              <a:rPr lang="en-CA" sz="3200" dirty="0" smtClean="0">
                <a:latin typeface="Segoe UI Light" panose="020B0502040204020203" pitchFamily="34" charset="0"/>
              </a:rPr>
              <a:t>(e)</a:t>
            </a:r>
            <a:br>
              <a:rPr lang="en-CA" sz="3200" dirty="0" smtClean="0">
                <a:latin typeface="Segoe UI Light" panose="020B0502040204020203" pitchFamily="34" charset="0"/>
              </a:rPr>
            </a:br>
            <a:r>
              <a:rPr lang="en-CA" sz="3200" dirty="0" smtClean="0">
                <a:latin typeface="Segoe UI Light" panose="020B0502040204020203" pitchFamily="34" charset="0"/>
              </a:rPr>
              <a:t>par </a:t>
            </a:r>
            <a:r>
              <a:rPr lang="en-CA" sz="3200" dirty="0" err="1" smtClean="0">
                <a:latin typeface="Segoe UI Light" panose="020B0502040204020203" pitchFamily="34" charset="0"/>
              </a:rPr>
              <a:t>une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b="1" dirty="0" err="1" smtClean="0">
                <a:latin typeface="Segoe UI Light" panose="020B0502040204020203" pitchFamily="34" charset="0"/>
              </a:rPr>
              <a:t>personne</a:t>
            </a:r>
            <a:r>
              <a:rPr lang="en-CA" sz="3200" b="1" dirty="0" smtClean="0">
                <a:latin typeface="Segoe UI Light" panose="020B0502040204020203" pitchFamily="34" charset="0"/>
              </a:rPr>
              <a:t> de </a:t>
            </a:r>
            <a:r>
              <a:rPr lang="en-CA" sz="3200" b="1" dirty="0" err="1" smtClean="0">
                <a:latin typeface="Segoe UI Light" panose="020B0502040204020203" pitchFamily="34" charset="0"/>
              </a:rPr>
              <a:t>confiance</a:t>
            </a:r>
            <a:r>
              <a:rPr lang="en-CA" sz="3200" dirty="0" smtClean="0">
                <a:latin typeface="Segoe UI Light" panose="020B0502040204020203" pitchFamily="34" charset="0"/>
              </a:rPr>
              <a:t>. </a:t>
            </a:r>
            <a:r>
              <a:rPr lang="en-CA" sz="3200" dirty="0" err="1" smtClean="0">
                <a:latin typeface="Segoe UI Light" panose="020B0502040204020203" pitchFamily="34" charset="0"/>
              </a:rPr>
              <a:t>L’abus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est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généralement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défini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comme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une</a:t>
            </a:r>
            <a:r>
              <a:rPr lang="en-CA" sz="3200" dirty="0" smtClean="0">
                <a:latin typeface="Segoe UI Light" panose="020B0502040204020203" pitchFamily="34" charset="0"/>
              </a:rPr>
              <a:t> action </a:t>
            </a:r>
            <a:r>
              <a:rPr lang="en-CA" sz="3200" dirty="0" err="1" smtClean="0">
                <a:latin typeface="Segoe UI Light" panose="020B0502040204020203" pitchFamily="34" charset="0"/>
              </a:rPr>
              <a:t>ou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une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série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d’actions</a:t>
            </a:r>
            <a:r>
              <a:rPr lang="en-CA" sz="3200" dirty="0">
                <a:latin typeface="Segoe UI Light" panose="020B0502040204020203" pitchFamily="34" charset="0"/>
              </a:rPr>
              <a:t> </a:t>
            </a:r>
            <a:r>
              <a:rPr lang="en-CA" sz="3200" dirty="0" smtClean="0">
                <a:latin typeface="Segoe UI Light" panose="020B0502040204020203" pitchFamily="34" charset="0"/>
              </a:rPr>
              <a:t>qui se </a:t>
            </a:r>
            <a:r>
              <a:rPr lang="en-CA" sz="3200" dirty="0" err="1" smtClean="0">
                <a:latin typeface="Segoe UI Light" panose="020B0502040204020203" pitchFamily="34" charset="0"/>
              </a:rPr>
              <a:t>déroulent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dans</a:t>
            </a:r>
            <a:r>
              <a:rPr lang="en-CA" sz="3200" dirty="0" smtClean="0">
                <a:latin typeface="Segoe UI Light" panose="020B0502040204020203" pitchFamily="34" charset="0"/>
              </a:rPr>
              <a:t> le cadre </a:t>
            </a:r>
            <a:r>
              <a:rPr lang="en-CA" sz="3200" dirty="0" err="1" smtClean="0">
                <a:latin typeface="Segoe UI Light" panose="020B0502040204020203" pitchFamily="34" charset="0"/>
              </a:rPr>
              <a:t>d’une</a:t>
            </a:r>
            <a:r>
              <a:rPr lang="en-CA" sz="3200" dirty="0" smtClean="0">
                <a:latin typeface="Segoe UI Light" panose="020B0502040204020203" pitchFamily="34" charset="0"/>
              </a:rPr>
              <a:t> relation </a:t>
            </a:r>
            <a:r>
              <a:rPr lang="en-CA" sz="3200" dirty="0" err="1" smtClean="0">
                <a:latin typeface="Segoe UI Light" panose="020B0502040204020203" pitchFamily="34" charset="0"/>
              </a:rPr>
              <a:t>existante</a:t>
            </a:r>
            <a:r>
              <a:rPr lang="en-CA" sz="3200" dirty="0" smtClean="0">
                <a:latin typeface="Segoe UI Light" panose="020B0502040204020203" pitchFamily="34" charset="0"/>
              </a:rPr>
              <a:t>, </a:t>
            </a:r>
            <a:r>
              <a:rPr lang="en-CA" sz="3200" dirty="0" err="1" smtClean="0">
                <a:latin typeface="Segoe UI Light" panose="020B0502040204020203" pitchFamily="34" charset="0"/>
              </a:rPr>
              <a:t>souvent</a:t>
            </a:r>
            <a:r>
              <a:rPr lang="en-CA" sz="3200" dirty="0" smtClean="0">
                <a:latin typeface="Segoe UI Light" panose="020B0502040204020203" pitchFamily="34" charset="0"/>
              </a:rPr>
              <a:t> en connexion avec </a:t>
            </a:r>
            <a:r>
              <a:rPr lang="en-CA" sz="3200" dirty="0" err="1" smtClean="0">
                <a:latin typeface="Segoe UI Light" panose="020B0502040204020203" pitchFamily="34" charset="0"/>
              </a:rPr>
              <a:t>d’autres</a:t>
            </a:r>
            <a:r>
              <a:rPr lang="en-CA" sz="3200" dirty="0" smtClean="0">
                <a:latin typeface="Segoe UI Light" panose="020B0502040204020203" pitchFamily="34" charset="0"/>
              </a:rPr>
              <a:t> </a:t>
            </a:r>
            <a:r>
              <a:rPr lang="en-CA" sz="3200" dirty="0" err="1" smtClean="0">
                <a:latin typeface="Segoe UI Light" panose="020B0502040204020203" pitchFamily="34" charset="0"/>
              </a:rPr>
              <a:t>formes</a:t>
            </a:r>
            <a:r>
              <a:rPr lang="en-CA" sz="3200" dirty="0" smtClean="0">
                <a:latin typeface="Segoe UI Light" panose="020B0502040204020203" pitchFamily="34" charset="0"/>
              </a:rPr>
              <a:t> de </a:t>
            </a:r>
            <a:r>
              <a:rPr lang="en-CA" sz="3200" dirty="0" err="1" smtClean="0">
                <a:latin typeface="Segoe UI Light" panose="020B0502040204020203" pitchFamily="34" charset="0"/>
              </a:rPr>
              <a:t>maltraitance</a:t>
            </a:r>
            <a:r>
              <a:rPr lang="en-CA" sz="3200" dirty="0" smtClean="0">
                <a:latin typeface="Segoe UI Light" panose="020B0502040204020203" pitchFamily="34" charset="0"/>
              </a:rPr>
              <a:t>. </a:t>
            </a:r>
            <a:endParaRPr lang="en-CA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11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1347537" y="335912"/>
            <a:ext cx="975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Formes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d’abus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financier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36" y="1660563"/>
            <a:ext cx="119911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Segoe UI Light" panose="020B0502040204020203" pitchFamily="34" charset="0"/>
              <a:buChar char="→"/>
            </a:pPr>
            <a:r>
              <a:rPr lang="en-CA" sz="2800" dirty="0" err="1" smtClean="0">
                <a:latin typeface="Segoe UI Light" panose="020B0502040204020203" pitchFamily="34" charset="0"/>
              </a:rPr>
              <a:t>Détournement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vol</a:t>
            </a:r>
            <a:r>
              <a:rPr lang="en-CA" sz="2800" dirty="0" smtClean="0">
                <a:latin typeface="Segoe UI Light" panose="020B0502040204020203" pitchFamily="34" charset="0"/>
              </a:rPr>
              <a:t> des finances d’un </a:t>
            </a:r>
            <a:r>
              <a:rPr lang="en-CA" sz="2800" dirty="0" err="1" smtClean="0">
                <a:latin typeface="Segoe UI Light" panose="020B0502040204020203" pitchFamily="34" charset="0"/>
              </a:rPr>
              <a:t>a</a:t>
            </a:r>
            <a:r>
              <a:rPr lang="en-CA" sz="2800" dirty="0" err="1" smtClean="0">
                <a:latin typeface="Segoe UI Light" panose="020B0502040204020203" pitchFamily="34" charset="0"/>
              </a:rPr>
              <a:t>îné</a:t>
            </a:r>
            <a:endParaRPr lang="en-CA" sz="2800" dirty="0" smtClean="0">
              <a:latin typeface="Segoe UI Light" panose="020B0502040204020203" pitchFamily="34" charset="0"/>
            </a:endParaRPr>
          </a:p>
          <a:p>
            <a:pPr lvl="2"/>
            <a:endParaRPr lang="en-CA" sz="2800" dirty="0" smtClean="0">
              <a:latin typeface="Segoe UI Light" panose="020B0502040204020203" pitchFamily="34" charset="0"/>
            </a:endParaRPr>
          </a:p>
          <a:p>
            <a:pPr marL="1257300" lvl="2" indent="-342900">
              <a:buFont typeface="Segoe UI Light" panose="020B0502040204020203" pitchFamily="34" charset="0"/>
              <a:buChar char="→"/>
            </a:pPr>
            <a:r>
              <a:rPr lang="en-CA" sz="2800" dirty="0" err="1" smtClean="0">
                <a:latin typeface="Segoe UI Light" panose="020B0502040204020203" pitchFamily="34" charset="0"/>
              </a:rPr>
              <a:t>Prendre</a:t>
            </a:r>
            <a:r>
              <a:rPr lang="en-CA" sz="2800" dirty="0" smtClean="0">
                <a:latin typeface="Segoe UI Light" panose="020B0502040204020203" pitchFamily="34" charset="0"/>
              </a:rPr>
              <a:t> de </a:t>
            </a:r>
            <a:r>
              <a:rPr lang="en-CA" sz="2800" dirty="0" err="1" smtClean="0">
                <a:latin typeface="Segoe UI Light" panose="020B0502040204020203" pitchFamily="34" charset="0"/>
              </a:rPr>
              <a:t>l’argent</a:t>
            </a:r>
            <a:r>
              <a:rPr lang="en-CA" sz="2800" dirty="0" smtClean="0">
                <a:latin typeface="Segoe UI Light" panose="020B0502040204020203" pitchFamily="34" charset="0"/>
              </a:rPr>
              <a:t> sans permission</a:t>
            </a:r>
            <a:br>
              <a:rPr lang="en-CA" sz="2800" dirty="0" smtClean="0">
                <a:latin typeface="Segoe UI Light" panose="020B0502040204020203" pitchFamily="34" charset="0"/>
              </a:rPr>
            </a:br>
            <a:endParaRPr lang="en-CA" sz="2800" dirty="0">
              <a:latin typeface="Segoe UI Light" panose="020B0502040204020203" pitchFamily="34" charset="0"/>
            </a:endParaRPr>
          </a:p>
          <a:p>
            <a:pPr marL="1257300" lvl="2" indent="-342900">
              <a:buFont typeface="Segoe UI Light" panose="020B0502040204020203" pitchFamily="34" charset="0"/>
              <a:buChar char="→"/>
            </a:pPr>
            <a:r>
              <a:rPr lang="en-CA" sz="2800" dirty="0" smtClean="0">
                <a:latin typeface="Segoe UI Light" panose="020B0502040204020203" pitchFamily="34" charset="0"/>
              </a:rPr>
              <a:t>Forger </a:t>
            </a:r>
            <a:r>
              <a:rPr lang="en-CA" sz="2800" dirty="0" err="1" smtClean="0">
                <a:latin typeface="Segoe UI Light" panose="020B0502040204020203" pitchFamily="34" charset="0"/>
              </a:rPr>
              <a:t>une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smtClean="0">
                <a:latin typeface="Segoe UI Light" panose="020B0502040204020203" pitchFamily="34" charset="0"/>
              </a:rPr>
              <a:t>signature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altérer</a:t>
            </a:r>
            <a:r>
              <a:rPr lang="en-CA" sz="2800" dirty="0" smtClean="0">
                <a:latin typeface="Segoe UI Light" panose="020B0502040204020203" pitchFamily="34" charset="0"/>
              </a:rPr>
              <a:t> des documents </a:t>
            </a:r>
            <a:endParaRPr lang="en-CA" sz="2800" dirty="0" smtClean="0">
              <a:latin typeface="Segoe UI Light" panose="020B0502040204020203" pitchFamily="34" charset="0"/>
            </a:endParaRPr>
          </a:p>
          <a:p>
            <a:endParaRPr lang="en-CA" sz="2800" dirty="0">
              <a:latin typeface="Segoe UI Light" panose="020B0502040204020203" pitchFamily="34" charset="0"/>
            </a:endParaRPr>
          </a:p>
          <a:p>
            <a:pPr marL="1257300" lvl="2" indent="-342900">
              <a:buFont typeface="Segoe UI Light" panose="020B0502040204020203" pitchFamily="34" charset="0"/>
              <a:buChar char="→"/>
            </a:pPr>
            <a:r>
              <a:rPr lang="en-CA" sz="2800" dirty="0" smtClean="0">
                <a:latin typeface="Segoe UI Light" panose="020B0502040204020203" pitchFamily="34" charset="0"/>
              </a:rPr>
              <a:t>“</a:t>
            </a:r>
            <a:r>
              <a:rPr lang="en-CA" sz="2800" dirty="0" err="1" smtClean="0">
                <a:latin typeface="Segoe UI Light" panose="020B0502040204020203" pitchFamily="34" charset="0"/>
              </a:rPr>
              <a:t>Cadeaux</a:t>
            </a:r>
            <a:r>
              <a:rPr lang="en-CA" sz="2800" dirty="0" smtClean="0">
                <a:latin typeface="Segoe UI Light" panose="020B0502040204020203" pitchFamily="34" charset="0"/>
              </a:rPr>
              <a:t>” </a:t>
            </a:r>
            <a:r>
              <a:rPr lang="en-CA" sz="2800" dirty="0" err="1" smtClean="0">
                <a:latin typeface="Segoe UI Light" panose="020B0502040204020203" pitchFamily="34" charset="0"/>
              </a:rPr>
              <a:t>faits</a:t>
            </a:r>
            <a:r>
              <a:rPr lang="en-CA" sz="2800" dirty="0" smtClean="0">
                <a:latin typeface="Segoe UI Light" panose="020B0502040204020203" pitchFamily="34" charset="0"/>
              </a:rPr>
              <a:t> sous </a:t>
            </a:r>
            <a:r>
              <a:rPr lang="en-CA" sz="2800" dirty="0" err="1" smtClean="0">
                <a:latin typeface="Segoe UI Light" panose="020B0502040204020203" pitchFamily="34" charset="0"/>
              </a:rPr>
              <a:t>coercition</a:t>
            </a:r>
            <a:r>
              <a:rPr lang="en-CA" sz="2800" dirty="0" smtClean="0">
                <a:latin typeface="Segoe UI Light" panose="020B0502040204020203" pitchFamily="34" charset="0"/>
              </a:rPr>
              <a:t/>
            </a:r>
            <a:br>
              <a:rPr lang="en-CA" sz="2800" dirty="0" smtClean="0">
                <a:latin typeface="Segoe UI Light" panose="020B0502040204020203" pitchFamily="34" charset="0"/>
              </a:rPr>
            </a:br>
            <a:endParaRPr lang="en-CA" sz="2800" dirty="0" smtClean="0">
              <a:latin typeface="Segoe UI Light" panose="020B0502040204020203" pitchFamily="34" charset="0"/>
            </a:endParaRPr>
          </a:p>
          <a:p>
            <a:pPr marL="1257300" lvl="2" indent="-342900">
              <a:buFont typeface="Segoe UI Light" panose="020B0502040204020203" pitchFamily="34" charset="0"/>
              <a:buChar char="→"/>
            </a:pPr>
            <a:r>
              <a:rPr lang="en-CA" sz="2800" dirty="0" smtClean="0">
                <a:latin typeface="Segoe UI Light" panose="020B0502040204020203" pitchFamily="34" charset="0"/>
              </a:rPr>
              <a:t>Duper</a:t>
            </a:r>
            <a:r>
              <a:rPr lang="en-CA" sz="2800" dirty="0" smtClean="0">
                <a:latin typeface="Segoe UI Light" panose="020B0502040204020203" pitchFamily="34" charset="0"/>
              </a:rPr>
              <a:t>, insister,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f</a:t>
            </a:r>
            <a:r>
              <a:rPr lang="en-CA" sz="2800" dirty="0" smtClean="0">
                <a:latin typeface="Segoe UI Light" panose="020B0502040204020203" pitchFamily="34" charset="0"/>
              </a:rPr>
              <a:t>orcer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smtClean="0">
                <a:latin typeface="Segoe UI Light" panose="020B0502040204020203" pitchFamily="34" charset="0"/>
              </a:rPr>
              <a:t>la </a:t>
            </a:r>
            <a:r>
              <a:rPr lang="en-CA" sz="2800" dirty="0" err="1" smtClean="0">
                <a:latin typeface="Segoe UI Light" panose="020B0502040204020203" pitchFamily="34" charset="0"/>
              </a:rPr>
              <a:t>personne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 err="1" smtClean="0">
                <a:latin typeface="Segoe UI Light" panose="020B0502040204020203" pitchFamily="34" charset="0"/>
              </a:rPr>
              <a:t>à</a:t>
            </a:r>
            <a:r>
              <a:rPr lang="en-CA" sz="2800" dirty="0" smtClean="0">
                <a:latin typeface="Segoe UI Light" panose="020B0502040204020203" pitchFamily="34" charset="0"/>
              </a:rPr>
              <a:t> changer son testament </a:t>
            </a:r>
            <a:r>
              <a:rPr lang="en-CA" sz="2800" dirty="0" err="1" smtClean="0">
                <a:latin typeface="Segoe UI Light" panose="020B0502040204020203" pitchFamily="34" charset="0"/>
              </a:rPr>
              <a:t>ou</a:t>
            </a:r>
            <a:r>
              <a:rPr lang="en-CA" sz="2800" dirty="0" smtClean="0">
                <a:latin typeface="Segoe UI Light" panose="020B0502040204020203" pitchFamily="34" charset="0"/>
              </a:rPr>
              <a:t> tout </a:t>
            </a:r>
            <a:r>
              <a:rPr lang="en-CA" sz="2800" dirty="0" err="1" smtClean="0">
                <a:latin typeface="Segoe UI Light" panose="020B0502040204020203" pitchFamily="34" charset="0"/>
              </a:rPr>
              <a:t>autre</a:t>
            </a:r>
            <a:r>
              <a:rPr lang="en-CA" sz="2800" dirty="0" smtClean="0">
                <a:latin typeface="Segoe UI Light" panose="020B0502040204020203" pitchFamily="34" charset="0"/>
              </a:rPr>
              <a:t> document </a:t>
            </a:r>
            <a:r>
              <a:rPr lang="en-CA" sz="2800" dirty="0" err="1" smtClean="0">
                <a:latin typeface="Segoe UI Light" panose="020B0502040204020203" pitchFamily="34" charset="0"/>
              </a:rPr>
              <a:t>officiel</a:t>
            </a:r>
            <a:endParaRPr lang="en-CA" sz="2800" dirty="0" smtClean="0">
              <a:latin typeface="Segoe UI Light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24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032321" y="335912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R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ôle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des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caisses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de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crédit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836" y="1660563"/>
            <a:ext cx="1199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Segoe UI Light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39706011"/>
              </p:ext>
            </p:extLst>
          </p:nvPr>
        </p:nvGraphicFramePr>
        <p:xfrm>
          <a:off x="2032321" y="1518332"/>
          <a:ext cx="8128000" cy="469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2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0103" y="2348881"/>
            <a:ext cx="11094517" cy="25771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fr-FR" sz="1100" b="1" dirty="0" smtClean="0"/>
              <a:t>     </a:t>
            </a:r>
            <a:br>
              <a:rPr lang="fr-FR" sz="1100" b="1" dirty="0" smtClean="0"/>
            </a:br>
            <a:r>
              <a:rPr lang="fr-FR" sz="2400" b="1" dirty="0" smtClean="0"/>
              <a:t>Éta</a:t>
            </a:r>
            <a:r>
              <a:rPr lang="fr-FR" sz="2400" b="1" dirty="0" smtClean="0"/>
              <a:t>pe </a:t>
            </a:r>
            <a:r>
              <a:rPr lang="fr-FR" sz="2400" b="1" dirty="0" smtClean="0"/>
              <a:t>#2:  </a:t>
            </a:r>
            <a:r>
              <a:rPr lang="en-US" sz="2400" b="1" i="1" dirty="0" err="1" smtClean="0"/>
              <a:t>Conférence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Internet </a:t>
            </a:r>
            <a:r>
              <a:rPr lang="en-US" sz="2400" b="1" i="1" dirty="0" smtClean="0"/>
              <a:t> </a:t>
            </a:r>
            <a:r>
              <a:rPr lang="en-US" sz="1400" b="1" i="1" dirty="0" smtClean="0"/>
              <a:t>(via ‘ADOBE CONNECT’)</a:t>
            </a:r>
          </a:p>
          <a:p>
            <a:pPr>
              <a:lnSpc>
                <a:spcPct val="80000"/>
              </a:lnSpc>
            </a:pPr>
            <a:r>
              <a:rPr lang="fr-CA" sz="1000" i="1" dirty="0" smtClean="0"/>
              <a:t>   </a:t>
            </a:r>
            <a:br>
              <a:rPr lang="fr-CA" sz="1000" i="1" dirty="0" smtClean="0"/>
            </a:br>
            <a:r>
              <a:rPr lang="fr-FR" b="1" i="1" dirty="0" smtClean="0"/>
              <a:t>Pas d’</a:t>
            </a:r>
            <a:r>
              <a:rPr lang="fr-FR" b="1" i="1" dirty="0" smtClean="0"/>
              <a:t>audio </a:t>
            </a:r>
            <a:r>
              <a:rPr lang="fr-FR" b="1" i="1" dirty="0" smtClean="0"/>
              <a:t>via internet</a:t>
            </a:r>
          </a:p>
          <a:p>
            <a:pPr>
              <a:lnSpc>
                <a:spcPct val="80000"/>
              </a:lnSpc>
            </a:pPr>
            <a:endParaRPr lang="fr-FR" sz="1400" b="1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Visionnez la présentation</a:t>
            </a:r>
            <a:r>
              <a:rPr lang="fr-FR" sz="1600" i="1" dirty="0" smtClean="0"/>
              <a:t> PowerPoint  </a:t>
            </a:r>
            <a:endParaRPr lang="fr-FR" sz="16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8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Affichez vos questions </a:t>
            </a:r>
            <a:r>
              <a:rPr lang="fr-FR" sz="1600" i="1" dirty="0" smtClean="0"/>
              <a:t>et commentaires</a:t>
            </a:r>
            <a:r>
              <a:rPr lang="fr-FR" sz="1600" i="1" dirty="0" smtClean="0"/>
              <a:t> </a:t>
            </a:r>
            <a:endParaRPr lang="fr-FR" sz="16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8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Voyez </a:t>
            </a:r>
            <a:r>
              <a:rPr lang="fr-FR" sz="1600" i="1" dirty="0" smtClean="0"/>
              <a:t>les commentaires de vos collègues</a:t>
            </a:r>
            <a:r>
              <a:rPr lang="fr-FR" sz="1600" i="1" dirty="0" smtClean="0"/>
              <a:t> </a:t>
            </a:r>
            <a:endParaRPr lang="fr-FR" sz="16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sz="800" i="1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600" i="1" dirty="0" smtClean="0"/>
              <a:t>Participez aux sondages interactifs </a:t>
            </a:r>
            <a:br>
              <a:rPr lang="fr-FR" sz="1600" i="1" dirty="0" smtClean="0"/>
            </a:br>
            <a:endParaRPr lang="fr-FR" sz="1600" b="1" i="1" dirty="0" smtClean="0"/>
          </a:p>
          <a:p>
            <a:pPr>
              <a:lnSpc>
                <a:spcPct val="80000"/>
              </a:lnSpc>
            </a:pPr>
            <a:r>
              <a:rPr lang="fr-FR" sz="2000" b="1" dirty="0" smtClean="0"/>
              <a:t> </a:t>
            </a:r>
            <a:r>
              <a:rPr lang="fr-FR" sz="2000" b="1" dirty="0" smtClean="0"/>
              <a:t>Des difficultés?  </a:t>
            </a:r>
            <a:r>
              <a:rPr lang="fr-FR" sz="1600" b="1" i="1" dirty="0" smtClean="0"/>
              <a:t>Vous pouvez quand m</a:t>
            </a:r>
            <a:r>
              <a:rPr lang="fr-FR" sz="1600" b="1" i="1" dirty="0" smtClean="0"/>
              <a:t>ême </a:t>
            </a:r>
            <a:r>
              <a:rPr lang="fr-FR" sz="1600" b="1" i="1" dirty="0" smtClean="0"/>
              <a:t>participer! </a:t>
            </a:r>
            <a:r>
              <a:rPr lang="en-CA" sz="1400" b="1" i="1" dirty="0"/>
              <a:t>(</a:t>
            </a:r>
            <a:r>
              <a:rPr lang="en-CA" sz="1400" b="1" i="1" dirty="0" err="1" smtClean="0"/>
              <a:t>utilisez</a:t>
            </a:r>
            <a:r>
              <a:rPr lang="en-CA" sz="1400" b="1" i="1" dirty="0"/>
              <a:t> </a:t>
            </a:r>
            <a:r>
              <a:rPr lang="en-CA" sz="1400" b="1" i="1" dirty="0" smtClean="0"/>
              <a:t>le</a:t>
            </a:r>
            <a:r>
              <a:rPr lang="en-CA" sz="1400" b="1" i="1" dirty="0" smtClean="0"/>
              <a:t> PowerPoint de </a:t>
            </a:r>
            <a:r>
              <a:rPr lang="en-CA" sz="1400" b="1" i="1" dirty="0" err="1" smtClean="0"/>
              <a:t>soutien</a:t>
            </a:r>
            <a:r>
              <a:rPr lang="en-CA" sz="1400" b="1" i="1" dirty="0" smtClean="0"/>
              <a:t> – </a:t>
            </a:r>
            <a:r>
              <a:rPr lang="en-CA" sz="1400" b="1" i="1" dirty="0" err="1" smtClean="0"/>
              <a:t>envoy</a:t>
            </a:r>
            <a:r>
              <a:rPr lang="en-CA" sz="1400" b="1" i="1" dirty="0" err="1" smtClean="0"/>
              <a:t>ez</a:t>
            </a:r>
            <a:r>
              <a:rPr lang="en-CA" sz="1400" b="1" i="1" dirty="0" smtClean="0"/>
              <a:t> </a:t>
            </a:r>
            <a:r>
              <a:rPr lang="en-CA" sz="1400" b="1" i="1" dirty="0" err="1" smtClean="0"/>
              <a:t>vos</a:t>
            </a:r>
            <a:r>
              <a:rPr lang="en-CA" sz="1400" b="1" i="1" dirty="0" smtClean="0"/>
              <a:t> </a:t>
            </a:r>
            <a:r>
              <a:rPr lang="en-CA" sz="1400" b="1" i="1" dirty="0" err="1" smtClean="0"/>
              <a:t>commentaires</a:t>
            </a:r>
            <a:r>
              <a:rPr lang="en-CA" sz="1400" b="1" i="1" dirty="0" smtClean="0"/>
              <a:t> </a:t>
            </a:r>
            <a:r>
              <a:rPr lang="en-CA" sz="1400" b="1" i="1" dirty="0"/>
              <a:t>via email</a:t>
            </a:r>
            <a:r>
              <a:rPr lang="en-CA" sz="1400" b="1" i="1" dirty="0" smtClean="0"/>
              <a:t>)</a:t>
            </a:r>
            <a:endParaRPr lang="fr-FR" sz="1100" i="1" dirty="0" smtClean="0"/>
          </a:p>
        </p:txBody>
      </p:sp>
      <p:grpSp>
        <p:nvGrpSpPr>
          <p:cNvPr id="13" name="Group 14"/>
          <p:cNvGrpSpPr/>
          <p:nvPr/>
        </p:nvGrpSpPr>
        <p:grpSpPr>
          <a:xfrm>
            <a:off x="4091580" y="2909924"/>
            <a:ext cx="500393" cy="278355"/>
            <a:chOff x="5816629" y="2295438"/>
            <a:chExt cx="457200" cy="4572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" name="Oval 13"/>
            <p:cNvSpPr/>
            <p:nvPr/>
          </p:nvSpPr>
          <p:spPr bwMode="auto">
            <a:xfrm>
              <a:off x="5816629" y="2295438"/>
              <a:ext cx="457200" cy="457200"/>
            </a:xfrm>
            <a:prstGeom prst="ellips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3"/>
              <a:endCxn id="14" idx="7"/>
            </p:cNvCxnSpPr>
            <p:nvPr/>
          </p:nvCxnSpPr>
          <p:spPr bwMode="auto">
            <a:xfrm flipV="1">
              <a:off x="5883585" y="2362393"/>
              <a:ext cx="323289" cy="323289"/>
            </a:xfrm>
            <a:prstGeom prst="line">
              <a:avLst/>
            </a:prstGeom>
            <a:grp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Rectangle 1"/>
          <p:cNvSpPr/>
          <p:nvPr/>
        </p:nvSpPr>
        <p:spPr>
          <a:xfrm>
            <a:off x="570103" y="5043791"/>
            <a:ext cx="11094516" cy="1009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2000" b="1" dirty="0" smtClean="0"/>
              <a:t/>
            </a:r>
            <a:br>
              <a:rPr lang="fr-FR" sz="2000" b="1" dirty="0" smtClean="0"/>
            </a:br>
            <a:r>
              <a:rPr lang="fr-FR" sz="2400" b="1" dirty="0" smtClean="0"/>
              <a:t>Éta</a:t>
            </a:r>
            <a:r>
              <a:rPr lang="fr-FR" sz="2400" b="1" dirty="0" smtClean="0"/>
              <a:t>pe </a:t>
            </a:r>
            <a:r>
              <a:rPr lang="fr-FR" sz="2400" b="1" dirty="0" smtClean="0"/>
              <a:t>#3: </a:t>
            </a:r>
            <a:r>
              <a:rPr lang="fr-FR" sz="2400" b="1" i="1" dirty="0" smtClean="0"/>
              <a:t>Présentation PowerPoint de soutien</a:t>
            </a: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b="1" i="1" dirty="0" smtClean="0">
                <a:hlinkClick r:id="rId3"/>
              </a:rPr>
              <a:t>www.chnet</a:t>
            </a:r>
            <a:r>
              <a:rPr lang="fr-FR" b="1" i="1" dirty="0" smtClean="0">
                <a:hlinkClick r:id="rId3"/>
              </a:rPr>
              <a:t>-works.ca</a:t>
            </a:r>
            <a:r>
              <a:rPr lang="fr-FR" b="1" i="1" dirty="0" smtClean="0"/>
              <a:t/>
            </a:r>
            <a:br>
              <a:rPr lang="fr-FR" b="1" i="1" dirty="0" smtClean="0"/>
            </a:br>
            <a:endParaRPr lang="fr-FR" sz="12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570102" y="620689"/>
            <a:ext cx="11094517" cy="1627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b="1" dirty="0" smtClean="0"/>
              <a:t>                          </a:t>
            </a:r>
            <a:br>
              <a:rPr lang="fr-FR" sz="1600" b="1" dirty="0" smtClean="0"/>
            </a:br>
            <a:r>
              <a:rPr lang="fr-FR" sz="2400" b="1" dirty="0" smtClean="0"/>
              <a:t>Étape</a:t>
            </a:r>
            <a:r>
              <a:rPr lang="fr-FR" sz="2400" b="1" dirty="0" smtClean="0"/>
              <a:t> </a:t>
            </a:r>
            <a:r>
              <a:rPr lang="fr-FR" sz="2400" b="1" dirty="0" smtClean="0"/>
              <a:t>#1: </a:t>
            </a:r>
            <a:r>
              <a:rPr lang="fr-FR" sz="2400" b="1" i="1" dirty="0" err="1" smtClean="0"/>
              <a:t>Téléconference</a:t>
            </a:r>
            <a:r>
              <a:rPr lang="fr-FR" sz="2400" b="1" i="1" dirty="0" smtClean="0"/>
              <a:t>   </a:t>
            </a:r>
            <a:endParaRPr lang="fr-FR" sz="2400" b="1" i="1" dirty="0" smtClean="0"/>
          </a:p>
          <a:p>
            <a:pPr>
              <a:lnSpc>
                <a:spcPct val="80000"/>
              </a:lnSpc>
            </a:pPr>
            <a:r>
              <a:rPr lang="fr-FR" sz="2000" b="1" dirty="0" smtClean="0"/>
              <a:t>Audio par téléphone</a:t>
            </a:r>
            <a:endParaRPr lang="fr-FR" sz="2000" b="1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Si la </a:t>
            </a:r>
            <a:r>
              <a:rPr lang="en-US" sz="1600" dirty="0" err="1" smtClean="0"/>
              <a:t>ligne</a:t>
            </a:r>
            <a:r>
              <a:rPr lang="en-US" sz="1600" dirty="0" smtClean="0"/>
              <a:t> </a:t>
            </a:r>
            <a:r>
              <a:rPr lang="en-US" sz="1600" dirty="0" err="1" smtClean="0"/>
              <a:t>est</a:t>
            </a:r>
            <a:r>
              <a:rPr lang="en-US" sz="1600" dirty="0" smtClean="0"/>
              <a:t> </a:t>
            </a:r>
            <a:r>
              <a:rPr lang="en-US" sz="1600" dirty="0" err="1" smtClean="0"/>
              <a:t>mauvaise</a:t>
            </a:r>
            <a:r>
              <a:rPr lang="en-US" sz="1600" dirty="0" smtClean="0"/>
              <a:t>, </a:t>
            </a:r>
            <a:r>
              <a:rPr lang="en-US" sz="1600" dirty="0" err="1" smtClean="0"/>
              <a:t>raccrochez</a:t>
            </a:r>
            <a:r>
              <a:rPr lang="en-US" sz="1600" dirty="0" smtClean="0"/>
              <a:t> et </a:t>
            </a:r>
            <a:r>
              <a:rPr lang="en-US" sz="1600" dirty="0" err="1" smtClean="0"/>
              <a:t>rappelez</a:t>
            </a:r>
            <a:r>
              <a:rPr lang="en-US" sz="1600" dirty="0" smtClean="0"/>
              <a:t> 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Les </a:t>
            </a:r>
            <a:r>
              <a:rPr lang="en-US" sz="1600" dirty="0" err="1" smtClean="0"/>
              <a:t>lignes</a:t>
            </a:r>
            <a:r>
              <a:rPr lang="en-US" sz="1600" dirty="0" smtClean="0"/>
              <a:t> des participants </a:t>
            </a:r>
            <a:r>
              <a:rPr lang="en-US" sz="1600" dirty="0" err="1" smtClean="0"/>
              <a:t>sont</a:t>
            </a:r>
            <a:r>
              <a:rPr lang="en-US" sz="1600" dirty="0" smtClean="0"/>
              <a:t> en mode </a:t>
            </a:r>
            <a:r>
              <a:rPr lang="en-US" sz="1600" dirty="0" err="1" smtClean="0"/>
              <a:t>silencieux</a:t>
            </a:r>
            <a:endParaRPr lang="en-US" sz="1600" dirty="0" smtClean="0"/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600" dirty="0" err="1" smtClean="0"/>
              <a:t>Annonce</a:t>
            </a:r>
            <a:r>
              <a:rPr lang="en-US" sz="1600" dirty="0" smtClean="0"/>
              <a:t> </a:t>
            </a:r>
            <a:r>
              <a:rPr lang="en-US" sz="1600" dirty="0" err="1" smtClean="0"/>
              <a:t>d’enregistrement</a:t>
            </a:r>
            <a:r>
              <a:rPr lang="en-US" sz="1600" dirty="0" smtClean="0"/>
              <a:t> </a:t>
            </a:r>
            <a:endParaRPr lang="en-US" sz="1400" i="1" u="sng" dirty="0" smtClean="0"/>
          </a:p>
        </p:txBody>
      </p:sp>
      <p:pic>
        <p:nvPicPr>
          <p:cNvPr id="5" name="Picture 2" descr="C:\Documents and Settings\siera\Local Settings\Temporary Internet Files\Content.IE5\3VWYZ2IH\MP9004384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7016" y="832120"/>
            <a:ext cx="1963933" cy="11960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6" descr="C:\Documents and Settings\user\Local Settings\Temporary Internet Files\Content.IE5\5WR3D8ZM\MC900441338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256176" y="2780928"/>
            <a:ext cx="1889745" cy="15121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515593" y="123067"/>
            <a:ext cx="8736971" cy="338554"/>
          </a:xfrm>
          <a:prstGeom prst="rect">
            <a:avLst/>
          </a:prstGeom>
          <a:solidFill>
            <a:srgbClr val="DCE6F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CA" sz="1600" b="1" dirty="0" err="1" smtClean="0"/>
              <a:t>Règles</a:t>
            </a:r>
            <a:r>
              <a:rPr lang="en-CA" sz="1600" b="1" dirty="0" smtClean="0"/>
              <a:t> de base</a:t>
            </a:r>
            <a:r>
              <a:rPr lang="en-CA" sz="1600" b="1" dirty="0" smtClean="0"/>
              <a:t> : </a:t>
            </a:r>
            <a:r>
              <a:rPr lang="en-CA" sz="1600" b="1" dirty="0" smtClean="0"/>
              <a:t>un </a:t>
            </a:r>
            <a:r>
              <a:rPr lang="en-CA" sz="1600" b="1" dirty="0" err="1" smtClean="0"/>
              <a:t>webinaire</a:t>
            </a:r>
            <a:r>
              <a:rPr lang="en-CA" sz="1600" b="1" dirty="0" smtClean="0"/>
              <a:t>, comment </a:t>
            </a:r>
            <a:r>
              <a:rPr lang="en-CA" sz="1600" b="1" dirty="0" err="1" smtClean="0"/>
              <a:t>ça</a:t>
            </a:r>
            <a:r>
              <a:rPr lang="en-CA" sz="1600" b="1" dirty="0" smtClean="0"/>
              <a:t> </a:t>
            </a:r>
            <a:r>
              <a:rPr lang="en-CA" sz="1600" b="1" dirty="0" err="1" smtClean="0"/>
              <a:t>marche</a:t>
            </a:r>
            <a:r>
              <a:rPr lang="en-CA" sz="1600" b="1" dirty="0" smtClean="0"/>
              <a:t>…</a:t>
            </a:r>
            <a:r>
              <a:rPr lang="en-CA" sz="1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CA" sz="1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61260" y="6448252"/>
            <a:ext cx="2844800" cy="365125"/>
          </a:xfrm>
          <a:noFill/>
        </p:spPr>
        <p:txBody>
          <a:bodyPr/>
          <a:lstStyle/>
          <a:p>
            <a:pPr>
              <a:defRPr/>
            </a:pPr>
            <a:fld id="{1EDC72AF-1846-4AAC-8741-9B4ADD296E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2048" y="6381328"/>
            <a:ext cx="739282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i="1" dirty="0"/>
              <a:t> </a:t>
            </a:r>
            <a:r>
              <a:rPr lang="en-US" b="1" i="1" dirty="0" smtClean="0"/>
              <a:t>Pour</a:t>
            </a:r>
            <a:r>
              <a:rPr lang="en-US" b="1" i="1" dirty="0" smtClean="0"/>
              <a:t> assistance : </a:t>
            </a:r>
            <a:r>
              <a:rPr lang="en-US" b="1" i="1" dirty="0">
                <a:hlinkClick r:id="rId6"/>
              </a:rPr>
              <a:t>animateur@chnet-works.ca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202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032321" y="335912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Notre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présentation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32" y="1890836"/>
            <a:ext cx="1175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CA" dirty="0" smtClean="0"/>
          </a:p>
          <a:p>
            <a:pPr marL="342900" indent="-342900">
              <a:buAutoNum type="arabicPeriod"/>
            </a:pP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01052" y="1983169"/>
            <a:ext cx="8751425" cy="760668"/>
            <a:chOff x="401052" y="1983169"/>
            <a:chExt cx="8751425" cy="760668"/>
          </a:xfrm>
        </p:grpSpPr>
        <p:sp>
          <p:nvSpPr>
            <p:cNvPr id="5" name="Oval 4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1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1430" y="2035951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Introduction :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Qu’est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l’abus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financier?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Quel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est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le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rôle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des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caisses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crédit</a:t>
              </a:r>
              <a:r>
                <a:rPr lang="en-CA" sz="2000" i="1" dirty="0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?</a:t>
              </a:r>
              <a:endParaRPr lang="en-CA" sz="2000" i="1" dirty="0">
                <a:solidFill>
                  <a:srgbClr val="AFABAB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1052" y="2825410"/>
            <a:ext cx="8739094" cy="707886"/>
            <a:chOff x="401052" y="1952522"/>
            <a:chExt cx="8739094" cy="707886"/>
          </a:xfrm>
        </p:grpSpPr>
        <p:sp>
          <p:nvSpPr>
            <p:cNvPr id="18" name="Oval 17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latin typeface="Segoe UI Light" panose="020B0502040204020203" pitchFamily="34" charset="0"/>
                </a:rPr>
                <a:t>2</a:t>
              </a:r>
              <a:endParaRPr lang="en-CA" b="1" dirty="0">
                <a:latin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9099" y="1952522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err="1">
                  <a:latin typeface="Segoe UI Light" panose="020B0502040204020203" pitchFamily="34" charset="0"/>
                </a:rPr>
                <a:t>Développement</a:t>
              </a:r>
              <a:r>
                <a:rPr lang="en-CA" sz="2000" b="1" dirty="0">
                  <a:latin typeface="Segoe UI Light" panose="020B0502040204020203" pitchFamily="34" charset="0"/>
                </a:rPr>
                <a:t> du </a:t>
              </a:r>
              <a:r>
                <a:rPr lang="en-CA" sz="2000" b="1" dirty="0" err="1">
                  <a:latin typeface="Segoe UI Light" panose="020B0502040204020203" pitchFamily="34" charset="0"/>
                </a:rPr>
                <a:t>cours</a:t>
              </a:r>
              <a:r>
                <a:rPr lang="en-CA" sz="2000" b="1" dirty="0">
                  <a:latin typeface="Segoe UI Light" panose="020B0502040204020203" pitchFamily="34" charset="0"/>
                </a:rPr>
                <a:t> 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“</a:t>
              </a:r>
              <a:r>
                <a:rPr lang="en-CA" sz="2000" b="1" i="1" dirty="0" err="1" smtClean="0">
                  <a:latin typeface="Segoe UI Light" panose="020B0502040204020203" pitchFamily="34" charset="0"/>
                </a:rPr>
                <a:t>Abus</a:t>
              </a:r>
              <a:r>
                <a:rPr lang="en-CA" sz="2000" b="1" i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i="1" dirty="0">
                  <a:latin typeface="Segoe UI Light" panose="020B0502040204020203" pitchFamily="34" charset="0"/>
                </a:rPr>
                <a:t>financier des </a:t>
              </a:r>
              <a:r>
                <a:rPr lang="en-CA" sz="2000" b="1" i="1" dirty="0" err="1">
                  <a:latin typeface="Segoe UI Light" panose="020B0502040204020203" pitchFamily="34" charset="0"/>
                </a:rPr>
                <a:t>aînés</a:t>
              </a:r>
              <a:r>
                <a:rPr lang="en-CA" sz="2000" b="1" i="1" dirty="0">
                  <a:latin typeface="Segoe UI Light" panose="020B0502040204020203" pitchFamily="34" charset="0"/>
                </a:rPr>
                <a:t> : </a:t>
              </a:r>
              <a:r>
                <a:rPr lang="en-CA" sz="2000" b="1" i="1" dirty="0" err="1" smtClean="0">
                  <a:latin typeface="Segoe UI Light" panose="020B0502040204020203" pitchFamily="34" charset="0"/>
                </a:rPr>
                <a:t>reconnaître</a:t>
              </a:r>
              <a:r>
                <a:rPr lang="en-CA" sz="2000" b="1" i="1" dirty="0">
                  <a:latin typeface="Segoe UI Light" panose="020B0502040204020203" pitchFamily="34" charset="0"/>
                </a:rPr>
                <a:t>, analyser et </a:t>
              </a:r>
              <a:r>
                <a:rPr lang="en-CA" sz="2000" b="1" i="1" dirty="0" err="1" smtClean="0">
                  <a:latin typeface="Segoe UI Light" panose="020B0502040204020203" pitchFamily="34" charset="0"/>
                </a:rPr>
                <a:t>répondre</a:t>
              </a:r>
              <a:r>
                <a:rPr lang="en-CA" sz="2000" b="1" i="1" dirty="0" smtClean="0">
                  <a:latin typeface="Segoe UI Light" panose="020B0502040204020203" pitchFamily="34" charset="0"/>
                </a:rPr>
                <a:t>”</a:t>
              </a:r>
              <a:endParaRPr lang="en-CA" sz="2000" b="1" i="1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052" y="3863897"/>
            <a:ext cx="8739094" cy="707886"/>
            <a:chOff x="401052" y="1959521"/>
            <a:chExt cx="8739094" cy="707886"/>
          </a:xfrm>
        </p:grpSpPr>
        <p:sp>
          <p:nvSpPr>
            <p:cNvPr id="22" name="Oval 21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3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9099" y="1959521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Aperçu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du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cours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“</a:t>
              </a:r>
              <a:r>
                <a:rPr lang="en-CA" sz="2000" i="1" dirty="0" err="1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Abus</a:t>
              </a:r>
              <a:r>
                <a:rPr lang="en-CA" sz="2000" i="1" dirty="0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financier des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aînés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: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Reconnaître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, analyser et </a:t>
              </a:r>
              <a:r>
                <a:rPr lang="en-CA" sz="2000" i="1" dirty="0" err="1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répondre</a:t>
              </a:r>
              <a:r>
                <a:rPr lang="en-CA" sz="2000" i="1" dirty="0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”</a:t>
              </a:r>
              <a:endParaRPr lang="en-CA" sz="2000" i="1" dirty="0">
                <a:solidFill>
                  <a:srgbClr val="AFABAB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1052" y="4873634"/>
            <a:ext cx="8739094" cy="465221"/>
            <a:chOff x="401052" y="1983169"/>
            <a:chExt cx="8739094" cy="465221"/>
          </a:xfrm>
        </p:grpSpPr>
        <p:sp>
          <p:nvSpPr>
            <p:cNvPr id="26" name="Oval 25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9099" y="2009418"/>
              <a:ext cx="7901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Partage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des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succès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et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prochaines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étapes</a:t>
              </a:r>
              <a:endParaRPr lang="en-CA" sz="2000" i="1" dirty="0">
                <a:solidFill>
                  <a:srgbClr val="AFABAB"/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731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9269" y="108788"/>
            <a:ext cx="993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i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Abus</a:t>
            </a:r>
            <a:r>
              <a:rPr lang="en-CA" sz="3600" b="1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financier des </a:t>
            </a:r>
            <a:r>
              <a:rPr lang="en-CA" sz="3600" b="1" i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a</a:t>
            </a:r>
            <a:r>
              <a:rPr lang="en-CA" sz="3600" b="1" i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înés</a:t>
            </a:r>
            <a:r>
              <a:rPr lang="en-CA" sz="3600" b="1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: </a:t>
            </a:r>
            <a:r>
              <a:rPr lang="en-CA" sz="3600" b="1" i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reconnaître</a:t>
            </a:r>
            <a:r>
              <a:rPr lang="en-CA" sz="3600" b="1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, </a:t>
            </a:r>
            <a:r>
              <a:rPr lang="en-CA" sz="3600" b="1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i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analyser et </a:t>
            </a:r>
            <a:r>
              <a:rPr lang="en-CA" sz="3600" b="1" i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répondre</a:t>
            </a:r>
            <a:endParaRPr lang="en-CA" sz="3600" b="1" i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404" y="1679003"/>
            <a:ext cx="8179187" cy="440305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22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13167" y="324835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Partenaires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9" name="Picture 1" descr="cid:image001.jpg@01CFEEAE.FC453D3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0" y="1782189"/>
            <a:ext cx="2704967" cy="90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6" y="1631545"/>
            <a:ext cx="4568344" cy="11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1" descr="Manitoba's Credit Un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77" y="2956354"/>
            <a:ext cx="2573203" cy="65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Financial Literacy Month horizontal bann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149" y="1737376"/>
            <a:ext cx="2133944" cy="98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ogo_formem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3" y="3894444"/>
            <a:ext cx="3807249" cy="92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62" y="5090559"/>
            <a:ext cx="19431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30" y="2815862"/>
            <a:ext cx="5414586" cy="36044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96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032321" y="335912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Notre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présentation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32" y="1890836"/>
            <a:ext cx="1175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CA" dirty="0" smtClean="0"/>
          </a:p>
          <a:p>
            <a:pPr marL="342900" indent="-342900">
              <a:buAutoNum type="arabicPeriod"/>
            </a:pP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01052" y="1983169"/>
            <a:ext cx="8739094" cy="1080774"/>
            <a:chOff x="401052" y="1983169"/>
            <a:chExt cx="8739094" cy="1080774"/>
          </a:xfrm>
        </p:grpSpPr>
        <p:sp>
          <p:nvSpPr>
            <p:cNvPr id="5" name="Oval 4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1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39099" y="2048280"/>
              <a:ext cx="7901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Qu’est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l’abus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financier?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Quel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est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le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rôle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des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caisses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crédit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?</a:t>
              </a:r>
            </a:p>
            <a:p>
              <a:endParaRPr lang="en-CA" sz="20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1052" y="2825410"/>
            <a:ext cx="8739094" cy="707886"/>
            <a:chOff x="401052" y="1952522"/>
            <a:chExt cx="8739094" cy="707886"/>
          </a:xfrm>
        </p:grpSpPr>
        <p:sp>
          <p:nvSpPr>
            <p:cNvPr id="18" name="Oval 17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2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9099" y="1952522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Développement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du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cours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“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Abus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financier des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înés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: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reconnaître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, analyser et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répondre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”</a:t>
              </a:r>
              <a:endParaRPr lang="en-CA" sz="20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052" y="3863897"/>
            <a:ext cx="8739094" cy="707886"/>
            <a:chOff x="401052" y="1959521"/>
            <a:chExt cx="8739094" cy="707886"/>
          </a:xfrm>
        </p:grpSpPr>
        <p:sp>
          <p:nvSpPr>
            <p:cNvPr id="22" name="Oval 21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latin typeface="Segoe UI Light" panose="020B0502040204020203" pitchFamily="34" charset="0"/>
                </a:rPr>
                <a:t>3</a:t>
              </a:r>
              <a:endParaRPr lang="en-CA" b="1" dirty="0">
                <a:latin typeface="Segoe UI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9099" y="1959521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err="1">
                  <a:latin typeface="Segoe UI Light" panose="020B0502040204020203" pitchFamily="34" charset="0"/>
                </a:rPr>
                <a:t>Aperçu</a:t>
              </a:r>
              <a:r>
                <a:rPr lang="en-CA" sz="2000" b="1" dirty="0">
                  <a:latin typeface="Segoe UI Light" panose="020B0502040204020203" pitchFamily="34" charset="0"/>
                </a:rPr>
                <a:t> du </a:t>
              </a:r>
              <a:r>
                <a:rPr lang="en-CA" sz="2000" b="1" dirty="0" err="1">
                  <a:latin typeface="Segoe UI Light" panose="020B0502040204020203" pitchFamily="34" charset="0"/>
                </a:rPr>
                <a:t>cours</a:t>
              </a:r>
              <a:r>
                <a:rPr lang="en-CA" sz="2000" b="1" dirty="0">
                  <a:latin typeface="Segoe UI Light" panose="020B0502040204020203" pitchFamily="34" charset="0"/>
                </a:rPr>
                <a:t> 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“</a:t>
              </a:r>
              <a:r>
                <a:rPr lang="en-CA" sz="2000" b="1" i="1" dirty="0" err="1" smtClean="0">
                  <a:latin typeface="Segoe UI Light" panose="020B0502040204020203" pitchFamily="34" charset="0"/>
                </a:rPr>
                <a:t>Abus</a:t>
              </a:r>
              <a:r>
                <a:rPr lang="en-CA" sz="2000" b="1" i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i="1" dirty="0">
                  <a:latin typeface="Segoe UI Light" panose="020B0502040204020203" pitchFamily="34" charset="0"/>
                </a:rPr>
                <a:t>financier des </a:t>
              </a:r>
              <a:r>
                <a:rPr lang="en-CA" sz="2000" b="1" i="1" dirty="0" err="1">
                  <a:latin typeface="Segoe UI Light" panose="020B0502040204020203" pitchFamily="34" charset="0"/>
                </a:rPr>
                <a:t>aînés</a:t>
              </a:r>
              <a:r>
                <a:rPr lang="en-CA" sz="2000" b="1" i="1" dirty="0">
                  <a:latin typeface="Segoe UI Light" panose="020B0502040204020203" pitchFamily="34" charset="0"/>
                </a:rPr>
                <a:t> : </a:t>
              </a:r>
              <a:r>
                <a:rPr lang="en-CA" sz="2000" b="1" i="1" dirty="0" err="1" smtClean="0">
                  <a:latin typeface="Segoe UI Light" panose="020B0502040204020203" pitchFamily="34" charset="0"/>
                </a:rPr>
                <a:t>reconnaître</a:t>
              </a:r>
              <a:r>
                <a:rPr lang="en-CA" sz="2000" b="1" i="1" dirty="0">
                  <a:latin typeface="Segoe UI Light" panose="020B0502040204020203" pitchFamily="34" charset="0"/>
                </a:rPr>
                <a:t>, analyser et </a:t>
              </a:r>
              <a:r>
                <a:rPr lang="en-CA" sz="2000" b="1" i="1" dirty="0" err="1" smtClean="0">
                  <a:latin typeface="Segoe UI Light" panose="020B0502040204020203" pitchFamily="34" charset="0"/>
                </a:rPr>
                <a:t>répondre</a:t>
              </a:r>
              <a:r>
                <a:rPr lang="en-CA" sz="2000" b="1" i="1" dirty="0" smtClean="0">
                  <a:latin typeface="Segoe UI Light" panose="020B0502040204020203" pitchFamily="34" charset="0"/>
                </a:rPr>
                <a:t>”</a:t>
              </a:r>
              <a:endParaRPr lang="en-CA" sz="2000" b="1" i="1" dirty="0"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1052" y="4873634"/>
            <a:ext cx="8739094" cy="465221"/>
            <a:chOff x="401052" y="1983169"/>
            <a:chExt cx="8739094" cy="465221"/>
          </a:xfrm>
        </p:grpSpPr>
        <p:sp>
          <p:nvSpPr>
            <p:cNvPr id="26" name="Oval 25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9099" y="2009418"/>
              <a:ext cx="7901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Partage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des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succès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et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prochaines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étapes</a:t>
              </a:r>
              <a:endParaRPr lang="en-CA" sz="20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7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4294967295"/>
          </p:nvPr>
        </p:nvSpPr>
        <p:spPr>
          <a:xfrm>
            <a:off x="491490" y="1623060"/>
            <a:ext cx="8412480" cy="4245928"/>
          </a:xfrm>
        </p:spPr>
        <p:txBody>
          <a:bodyPr>
            <a:normAutofit lnSpcReduction="10000"/>
          </a:bodyPr>
          <a:lstStyle/>
          <a:p>
            <a:endParaRPr lang="en-US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Trois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scénarios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inspirés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 situations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réelles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,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rencontrées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par des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employés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caisses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crédit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</a:p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Chaque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scénario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illustre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comment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l’employé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réussi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pr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êter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assistance au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membre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sa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caisse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.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Abus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d’actifs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abus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crédit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abus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 procuration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Identifier les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signaux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d’alarme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et les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signes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avant-coureurs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d’abus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financier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Clarifier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vos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obligations en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tant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qu’employés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et comment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vous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pouvez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aider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Liens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vers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des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informations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et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ressources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Segoe UI Light" panose="020B0502040204020203" pitchFamily="34" charset="0"/>
              </a:rPr>
              <a:t>supplémentaires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 idx="4294967295"/>
          </p:nvPr>
        </p:nvSpPr>
        <p:spPr>
          <a:xfrm>
            <a:off x="0" y="152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Quelles</a:t>
            </a:r>
            <a:r>
              <a:rPr lang="en-US" sz="36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sont</a:t>
            </a:r>
            <a:r>
              <a:rPr lang="en-US" sz="36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les solutions </a:t>
            </a:r>
            <a:r>
              <a:rPr lang="en-US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offertes</a:t>
            </a:r>
            <a:r>
              <a:rPr lang="en-US" sz="36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10" y="2026180"/>
            <a:ext cx="2694622" cy="35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87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-1" y="288920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Aperçu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51980"/>
            <a:ext cx="1175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CA" dirty="0" smtClean="0"/>
          </a:p>
          <a:p>
            <a:pPr marL="342900" indent="-342900">
              <a:buAutoNum type="arabicPeriod"/>
            </a:pP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810871" y="2492188"/>
            <a:ext cx="9269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hlinkClick r:id="rId4"/>
              </a:rPr>
              <a:t>http://files.cusource.ca/yourknowledge/ComplianceTrainingResources/FAOA-Trailer-1-HD.mp4</a:t>
            </a:r>
            <a:r>
              <a:rPr lang="en-US" sz="2400" dirty="0"/>
              <a:t> 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4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032321" y="335912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Notre</a:t>
            </a:r>
            <a:r>
              <a:rPr lang="en-CA" sz="3600" b="1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présentation</a:t>
            </a:r>
            <a:endParaRPr lang="en-CA" sz="36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32" y="1890836"/>
            <a:ext cx="11750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 smtClean="0">
              <a:latin typeface="Segoe UI Light" panose="020B0502040204020203" pitchFamily="34" charset="0"/>
            </a:endParaRPr>
          </a:p>
          <a:p>
            <a:pPr marL="342900" indent="-342900">
              <a:buAutoNum type="arabicPeriod"/>
            </a:pPr>
            <a:endParaRPr lang="en-CA" dirty="0" smtClean="0"/>
          </a:p>
          <a:p>
            <a:pPr marL="342900" indent="-342900">
              <a:buAutoNum type="arabicPeriod"/>
            </a:pPr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401052" y="1983169"/>
            <a:ext cx="8739094" cy="772997"/>
            <a:chOff x="401052" y="1983169"/>
            <a:chExt cx="8739094" cy="772997"/>
          </a:xfrm>
        </p:grpSpPr>
        <p:sp>
          <p:nvSpPr>
            <p:cNvPr id="5" name="Oval 4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1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39099" y="2048280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Qu’est</a:t>
              </a:r>
              <a:r>
                <a:rPr lang="en-CA" sz="2000" i="1" dirty="0" smtClean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l’abus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financier?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Quel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est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le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rôle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des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caisses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 de </a:t>
              </a:r>
              <a:r>
                <a:rPr lang="en-CA" sz="2000" i="1" dirty="0" err="1">
                  <a:solidFill>
                    <a:srgbClr val="AFABAB"/>
                  </a:solidFill>
                  <a:latin typeface="Segoe UI Light" panose="020B0502040204020203" pitchFamily="34" charset="0"/>
                </a:rPr>
                <a:t>crédit</a:t>
              </a:r>
              <a:r>
                <a:rPr lang="en-CA" sz="2000" i="1" dirty="0">
                  <a:solidFill>
                    <a:srgbClr val="AFABAB"/>
                  </a:solidFill>
                  <a:latin typeface="Segoe UI Light" panose="020B0502040204020203" pitchFamily="34" charset="0"/>
                </a:rPr>
                <a:t>?</a:t>
              </a:r>
              <a:endParaRPr lang="en-CA" sz="2000" i="1" dirty="0">
                <a:solidFill>
                  <a:srgbClr val="AFABAB"/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1052" y="2825410"/>
            <a:ext cx="8739094" cy="707886"/>
            <a:chOff x="401052" y="1952522"/>
            <a:chExt cx="8739094" cy="707886"/>
          </a:xfrm>
        </p:grpSpPr>
        <p:sp>
          <p:nvSpPr>
            <p:cNvPr id="18" name="Oval 17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2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39099" y="1952522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Développement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du 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cours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“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Abus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financier des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aînés</a:t>
              </a:r>
              <a:r>
                <a:rPr lang="en-CA" sz="2000" i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: 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reconnaître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, analyser et 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répondre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”</a:t>
              </a:r>
              <a:endParaRPr lang="en-CA" sz="20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1052" y="3863897"/>
            <a:ext cx="8739094" cy="707886"/>
            <a:chOff x="401052" y="1959521"/>
            <a:chExt cx="8739094" cy="707886"/>
          </a:xfrm>
        </p:grpSpPr>
        <p:sp>
          <p:nvSpPr>
            <p:cNvPr id="22" name="Oval 21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3</a:t>
              </a:r>
              <a:endParaRPr lang="en-CA" b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39099" y="1959521"/>
              <a:ext cx="7901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Aperçu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du 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cours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“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Abus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financier des 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aînés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 : </a:t>
              </a:r>
              <a:r>
                <a:rPr lang="en-CA" sz="2000" i="1" dirty="0" err="1" smtClean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reconnaître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, analyser et </a:t>
              </a:r>
              <a:r>
                <a:rPr lang="en-CA" sz="2000" i="1" dirty="0" err="1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répondre</a:t>
              </a:r>
              <a:r>
                <a:rPr lang="en-CA" sz="2000" i="1" dirty="0">
                  <a:solidFill>
                    <a:schemeClr val="bg1">
                      <a:lumMod val="65000"/>
                    </a:schemeClr>
                  </a:solidFill>
                  <a:latin typeface="Segoe UI Light" panose="020B0502040204020203" pitchFamily="34" charset="0"/>
                </a:rPr>
                <a:t>”</a:t>
              </a:r>
              <a:endParaRPr lang="en-CA" sz="2000" i="1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1052" y="4873634"/>
            <a:ext cx="8739094" cy="465221"/>
            <a:chOff x="401052" y="1983169"/>
            <a:chExt cx="8739094" cy="465221"/>
          </a:xfrm>
        </p:grpSpPr>
        <p:sp>
          <p:nvSpPr>
            <p:cNvPr id="26" name="Oval 25"/>
            <p:cNvSpPr/>
            <p:nvPr/>
          </p:nvSpPr>
          <p:spPr>
            <a:xfrm>
              <a:off x="401052" y="1983169"/>
              <a:ext cx="657727" cy="465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5378" y="2031113"/>
              <a:ext cx="409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dirty="0">
                  <a:latin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9099" y="2046405"/>
              <a:ext cx="7901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000" b="1" dirty="0" err="1" smtClean="0">
                  <a:latin typeface="Segoe UI Light" panose="020B0502040204020203" pitchFamily="34" charset="0"/>
                </a:rPr>
                <a:t>Partage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des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succès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et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prochaines</a:t>
              </a:r>
              <a:r>
                <a:rPr lang="en-CA" sz="2000" b="1" dirty="0" smtClean="0">
                  <a:latin typeface="Segoe UI Light" panose="020B0502040204020203" pitchFamily="34" charset="0"/>
                </a:rPr>
                <a:t> </a:t>
              </a:r>
              <a:r>
                <a:rPr lang="en-CA" sz="2000" b="1" dirty="0" err="1" smtClean="0">
                  <a:latin typeface="Segoe UI Light" panose="020B0502040204020203" pitchFamily="34" charset="0"/>
                </a:rPr>
                <a:t>étapes</a:t>
              </a:r>
              <a:endParaRPr lang="en-CA" sz="2000" b="1" i="1" dirty="0">
                <a:latin typeface="Segoe UI Light" panose="020B0502040204020203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186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456" y="1821639"/>
            <a:ext cx="5463083" cy="4374817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stretch>
              <a:fillRect/>
            </a:stretch>
          </a:blipFill>
          <a:ln>
            <a:noFill/>
          </a:ln>
          <a:extLst/>
        </p:spPr>
      </p:pic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224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7218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Nombre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d’employés</a:t>
            </a:r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53348" y="2164292"/>
            <a:ext cx="4286250" cy="23149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Nombre</a:t>
            </a:r>
            <a:r>
              <a:rPr lang="en-US" sz="2800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total</a:t>
            </a:r>
            <a:r>
              <a:rPr lang="en-US" sz="2800" dirty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d’employés</a:t>
            </a:r>
            <a:r>
              <a:rPr lang="en-US" sz="2800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de </a:t>
            </a:r>
            <a:r>
              <a:rPr lang="en-US" sz="2800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caisses</a:t>
            </a:r>
            <a:r>
              <a:rPr lang="en-US" sz="2800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de </a:t>
            </a:r>
            <a:r>
              <a:rPr lang="en-US" sz="2800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crédit</a:t>
            </a:r>
            <a:r>
              <a:rPr lang="en-US" sz="2800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au</a:t>
            </a:r>
            <a:r>
              <a:rPr lang="en-US" sz="2800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Canada : </a:t>
            </a:r>
            <a:endParaRPr lang="en-US" sz="2800" dirty="0" smtClean="0">
              <a:solidFill>
                <a:srgbClr val="002060"/>
              </a:solidFill>
              <a:latin typeface="Segoe UI Light" panose="020B0502040204020203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66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1991</a:t>
            </a:r>
            <a:endParaRPr lang="en-US" sz="23900" b="1" dirty="0">
              <a:solidFill>
                <a:srgbClr val="002060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252073"/>
              </p:ext>
            </p:extLst>
          </p:nvPr>
        </p:nvGraphicFramePr>
        <p:xfrm>
          <a:off x="1043006" y="1821639"/>
          <a:ext cx="4066273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6074"/>
                <a:gridCol w="1040199"/>
              </a:tblGrid>
              <a:tr h="370840">
                <a:tc>
                  <a:txBody>
                    <a:bodyPr/>
                    <a:lstStyle/>
                    <a:p>
                      <a:r>
                        <a:rPr lang="en-CA" baseline="0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Colombie</a:t>
                      </a:r>
                      <a:r>
                        <a:rPr lang="en-CA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CA" baseline="0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Britannique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152</a:t>
                      </a:r>
                      <a:endParaRPr lang="en-CA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Alberta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134</a:t>
                      </a:r>
                      <a:endParaRPr lang="en-CA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Saskatchewan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126</a:t>
                      </a:r>
                      <a:endParaRPr lang="en-CA" b="1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Manitoba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1101</a:t>
                      </a:r>
                      <a:endParaRPr lang="en-CA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Ontario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290</a:t>
                      </a:r>
                      <a:endParaRPr lang="en-CA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Nouveau </a:t>
                      </a:r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Brunswick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47</a:t>
                      </a:r>
                      <a:endParaRPr lang="en-CA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Nouvelle</a:t>
                      </a:r>
                      <a:r>
                        <a:rPr lang="en-CA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CA" baseline="0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Écosse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94</a:t>
                      </a:r>
                      <a:endParaRPr lang="en-CA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Ile</a:t>
                      </a:r>
                      <a:r>
                        <a:rPr lang="en-CA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du Prince </a:t>
                      </a:r>
                      <a:r>
                        <a:rPr lang="en-CA" baseline="0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Édouard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en-CA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Terre</a:t>
                      </a:r>
                      <a:r>
                        <a:rPr lang="en-CA" baseline="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CA" baseline="0" dirty="0" err="1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Neuve</a:t>
                      </a:r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et </a:t>
                      </a:r>
                      <a:r>
                        <a:rPr lang="en-CA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Labrador</a:t>
                      </a:r>
                      <a:endParaRPr lang="en-CA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b="1" dirty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en-CA" b="1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38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7218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Impact </a:t>
            </a:r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sur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le travail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9509966"/>
              </p:ext>
            </p:extLst>
          </p:nvPr>
        </p:nvGraphicFramePr>
        <p:xfrm>
          <a:off x="657265" y="993549"/>
          <a:ext cx="10927080" cy="5541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03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06336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Impact </a:t>
            </a:r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sur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le travail</a:t>
            </a:r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640614" y="2206035"/>
            <a:ext cx="5284868" cy="3348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b="1" dirty="0">
              <a:solidFill>
                <a:srgbClr val="002060"/>
              </a:solidFill>
              <a:latin typeface="Aparajita" panose="020B0604020202020204" pitchFamily="34" charset="0"/>
              <a:cs typeface="Browallia New" panose="020B0604020202020204" pitchFamily="34" charset="-34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“Le plus important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est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de savoir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que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peux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faire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quelque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chose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. Je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suis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plus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conscient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des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façons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dont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peux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aider</a:t>
            </a:r>
            <a:b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</a:b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au lieu de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juste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dire 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“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c’est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regrettable”.</a:t>
            </a:r>
            <a:endParaRPr lang="en-US" dirty="0" smtClean="0">
              <a:solidFill>
                <a:srgbClr val="002060"/>
              </a:solidFill>
              <a:latin typeface="Segoe UI Light" panose="020B0502040204020203" pitchFamily="34" charset="0"/>
              <a:cs typeface="Browallia New" panose="020B0604020202020204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“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Cela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m’a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donné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envie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d’en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faire plus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si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rencontre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une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situation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similaire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dans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ma vie, et pas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seulement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au travail,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c’est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quelque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chose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que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je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peux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utiliser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dans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 la 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vie </a:t>
            </a:r>
            <a:r>
              <a:rPr lang="en-US" dirty="0" err="1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quotidienne</a:t>
            </a:r>
            <a:r>
              <a:rPr lang="en-US" dirty="0" smtClean="0">
                <a:solidFill>
                  <a:srgbClr val="002060"/>
                </a:solidFill>
                <a:latin typeface="Segoe UI Light" panose="020B0502040204020203" pitchFamily="34" charset="0"/>
                <a:cs typeface="Browallia New" panose="020B0604020202020204" pitchFamily="34" charset="-34"/>
              </a:rPr>
              <a:t>”.</a:t>
            </a:r>
            <a:endParaRPr lang="en-US" dirty="0" smtClean="0">
              <a:solidFill>
                <a:srgbClr val="002060"/>
              </a:solidFill>
              <a:latin typeface="Segoe UI Light" panose="020B0502040204020203" pitchFamily="34" charset="0"/>
              <a:cs typeface="Browallia New" panose="020B0604020202020204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CA" b="1" dirty="0">
              <a:solidFill>
                <a:srgbClr val="002060"/>
              </a:solidFill>
              <a:latin typeface="Segoe UI Light" panose="020B0502040204020203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2990" y="1768465"/>
            <a:ext cx="53606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Ce</a:t>
            </a:r>
            <a:r>
              <a:rPr lang="en-CA" sz="44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que</a:t>
            </a:r>
            <a:r>
              <a:rPr lang="en-CA" sz="44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j’ai</a:t>
            </a:r>
            <a:r>
              <a:rPr lang="en-CA" sz="44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appris</a:t>
            </a:r>
            <a:endParaRPr lang="en-US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03" y="3492430"/>
            <a:ext cx="3873729" cy="257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2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CA" sz="3200" b="1" dirty="0" smtClean="0">
                <a:solidFill>
                  <a:srgbClr val="660033"/>
                </a:solidFill>
              </a:rPr>
              <a:t>Comment poser </a:t>
            </a:r>
            <a:r>
              <a:rPr lang="en-CA" sz="3200" b="1" dirty="0" err="1" smtClean="0">
                <a:solidFill>
                  <a:srgbClr val="660033"/>
                </a:solidFill>
              </a:rPr>
              <a:t>une</a:t>
            </a:r>
            <a:r>
              <a:rPr lang="en-CA" sz="3200" b="1" dirty="0" smtClean="0">
                <a:solidFill>
                  <a:srgbClr val="660033"/>
                </a:solidFill>
              </a:rPr>
              <a:t> question </a:t>
            </a:r>
            <a:r>
              <a:rPr lang="en-CA" sz="3200" b="1" dirty="0" err="1" smtClean="0">
                <a:solidFill>
                  <a:srgbClr val="660033"/>
                </a:solidFill>
              </a:rPr>
              <a:t>ou</a:t>
            </a:r>
            <a:r>
              <a:rPr lang="en-CA" sz="3200" b="1" dirty="0" smtClean="0">
                <a:solidFill>
                  <a:srgbClr val="660033"/>
                </a:solidFill>
              </a:rPr>
              <a:t> un </a:t>
            </a:r>
            <a:r>
              <a:rPr lang="en-CA" sz="3200" b="1" dirty="0" err="1" smtClean="0">
                <a:solidFill>
                  <a:srgbClr val="660033"/>
                </a:solidFill>
              </a:rPr>
              <a:t>commentaire</a:t>
            </a:r>
            <a:r>
              <a:rPr lang="en-CA" sz="3200" b="1" dirty="0" smtClean="0">
                <a:solidFill>
                  <a:srgbClr val="660033"/>
                </a:solidFill>
              </a:rPr>
              <a:t> </a:t>
            </a:r>
            <a:r>
              <a:rPr lang="en-CA" sz="3200" b="1" dirty="0" err="1" smtClean="0">
                <a:solidFill>
                  <a:srgbClr val="660033"/>
                </a:solidFill>
              </a:rPr>
              <a:t>durant</a:t>
            </a:r>
            <a:r>
              <a:rPr lang="en-CA" sz="3200" b="1" dirty="0" smtClean="0">
                <a:solidFill>
                  <a:srgbClr val="660033"/>
                </a:solidFill>
              </a:rPr>
              <a:t> le </a:t>
            </a:r>
            <a:r>
              <a:rPr lang="en-CA" sz="3200" b="1" dirty="0" err="1" smtClean="0">
                <a:solidFill>
                  <a:srgbClr val="660033"/>
                </a:solidFill>
              </a:rPr>
              <a:t>webinaire</a:t>
            </a:r>
            <a:r>
              <a:rPr lang="en-CA" sz="3200" b="1" dirty="0" smtClean="0">
                <a:solidFill>
                  <a:srgbClr val="660033"/>
                </a:solidFill>
              </a:rPr>
              <a:t/>
            </a:r>
            <a:br>
              <a:rPr lang="en-CA" sz="3200" b="1" dirty="0" smtClean="0">
                <a:solidFill>
                  <a:srgbClr val="660033"/>
                </a:solidFill>
              </a:rPr>
            </a:br>
            <a:endParaRPr lang="en-CA" sz="3200" dirty="0" smtClean="0">
              <a:solidFill>
                <a:srgbClr val="660033"/>
              </a:solidFill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719403" y="1780780"/>
            <a:ext cx="5014382" cy="21544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b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Par </a:t>
            </a:r>
            <a:r>
              <a:rPr lang="en-CA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téléphone</a:t>
            </a: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endParaRPr lang="en-CA" b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endParaRPr lang="en-CA" b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+</a:t>
            </a:r>
            <a:b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Adobe Connect Internet </a:t>
            </a:r>
            <a:r>
              <a:rPr lang="en-CA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Conférence</a:t>
            </a:r>
            <a:endParaRPr lang="en-CA" b="1" dirty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sz="1200" b="1" dirty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sz="1600" b="1" i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Utilisez</a:t>
            </a:r>
            <a:r>
              <a:rPr lang="en-CA" sz="1600" b="1" i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la </a:t>
            </a:r>
            <a:r>
              <a:rPr lang="en-CA" sz="1600" b="1" i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bo</a:t>
            </a:r>
            <a:r>
              <a:rPr lang="en-CA" sz="1600" b="1" i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îte</a:t>
            </a:r>
            <a:r>
              <a:rPr lang="en-CA" sz="1600" b="1" i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de dialogue!</a:t>
            </a:r>
            <a:endParaRPr lang="en-CA" sz="1600" b="1" i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sz="1600" b="1" i="1" dirty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719404" y="4226504"/>
            <a:ext cx="5014381" cy="1846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b="1" dirty="0" smtClean="0">
              <a:solidFill>
                <a:srgbClr val="660033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Par </a:t>
            </a:r>
            <a:r>
              <a:rPr lang="en-CA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téléphone</a:t>
            </a: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 </a:t>
            </a: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+</a:t>
            </a: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r>
              <a:rPr lang="en-CA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Présentation</a:t>
            </a: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PowerPoint  </a:t>
            </a:r>
            <a: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/>
            </a:r>
            <a:br>
              <a:rPr lang="en-CA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/>
            </a:r>
            <a:br>
              <a:rPr lang="en-CA" sz="1400" b="1" dirty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sz="1400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Répondez</a:t>
            </a:r>
            <a:r>
              <a:rPr lang="en-CA" sz="1400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r>
              <a:rPr lang="en-CA" sz="1400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à</a:t>
            </a:r>
            <a:r>
              <a:rPr lang="en-CA" sz="1400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r>
              <a:rPr lang="en-CA" sz="1400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l’adresse</a:t>
            </a:r>
            <a:r>
              <a:rPr lang="en-CA" sz="1400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</a:t>
            </a:r>
            <a:r>
              <a:rPr lang="en-CA" sz="1400" b="1" dirty="0" err="1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courriel</a:t>
            </a:r>
            <a:r>
              <a:rPr lang="en-CA" sz="1400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  <a:t> :</a:t>
            </a:r>
            <a:br>
              <a:rPr lang="en-CA" sz="1400" b="1" dirty="0" smtClean="0">
                <a:solidFill>
                  <a:srgbClr val="660033"/>
                </a:solidFill>
                <a:latin typeface="Calibri"/>
                <a:ea typeface="ＭＳ Ｐゴシック"/>
                <a:cs typeface="ＭＳ Ｐゴシック"/>
              </a:rPr>
            </a:br>
            <a:r>
              <a:rPr lang="en-CA" sz="1400" b="1" dirty="0" smtClean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  <a:hlinkClick r:id="rId2"/>
              </a:rPr>
              <a:t>animateur</a:t>
            </a:r>
            <a:r>
              <a:rPr lang="en-CA" sz="1400" b="1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  <a:hlinkClick r:id="rId2"/>
              </a:rPr>
              <a:t>@chnet-works.ca</a:t>
            </a:r>
            <a:endParaRPr lang="en-CA" sz="1400" b="1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  <a:p>
            <a:pPr algn="ctr" defTabSz="909638" fontAlgn="auto">
              <a:spcBef>
                <a:spcPts val="0"/>
              </a:spcBef>
              <a:spcAft>
                <a:spcPts val="0"/>
              </a:spcAft>
            </a:pPr>
            <a:endParaRPr lang="en-CA" b="1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8198" name="Picture 2" descr="C:\Documents and Settings\user\Local Settings\Temporary Internet Files\Content.IE5\JNB54XLY\MP90030888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5959" y="3637164"/>
            <a:ext cx="1332063" cy="657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1EDC72AF-1846-4AAC-8741-9B4ADD296E0D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9293" y="1817767"/>
            <a:ext cx="432997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dirty="0" err="1" smtClean="0">
                <a:latin typeface="Arial"/>
                <a:cs typeface="Arial"/>
              </a:rPr>
              <a:t>Présentez-vous</a:t>
            </a:r>
            <a:r>
              <a:rPr lang="en-CA" sz="1400" dirty="0" smtClean="0">
                <a:latin typeface="Arial"/>
                <a:cs typeface="Arial"/>
              </a:rPr>
              <a:t>! </a:t>
            </a:r>
            <a:endParaRPr lang="en-CA" sz="1400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0" i="1" dirty="0">
                <a:latin typeface="Arial"/>
                <a:cs typeface="Arial"/>
              </a:rPr>
              <a:t>  </a:t>
            </a:r>
            <a:endParaRPr lang="en-CA" sz="1400" i="1" dirty="0" smtClean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i="1" dirty="0" smtClean="0">
                <a:latin typeface="Arial"/>
                <a:cs typeface="Arial"/>
              </a:rPr>
              <a:t>Nom</a:t>
            </a:r>
            <a:endParaRPr lang="en-CA" sz="1400" i="1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i="1" dirty="0" smtClean="0">
                <a:latin typeface="Arial"/>
                <a:cs typeface="Arial"/>
              </a:rPr>
              <a:t>Organisation</a:t>
            </a:r>
            <a:endParaRPr lang="en-CA" sz="1400" i="1" dirty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i="1" dirty="0" smtClean="0">
                <a:latin typeface="Arial"/>
                <a:cs typeface="Arial"/>
              </a:rPr>
              <a:t>Lieu</a:t>
            </a:r>
            <a:endParaRPr lang="en-CA" sz="1400" i="1" dirty="0" smtClean="0">
              <a:latin typeface="Arial"/>
              <a:cs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i="1" dirty="0" err="1" smtClean="0">
                <a:latin typeface="Arial"/>
                <a:cs typeface="Arial"/>
              </a:rPr>
              <a:t>Groupe</a:t>
            </a:r>
            <a:r>
              <a:rPr lang="en-CA" sz="1400" i="1" dirty="0" smtClean="0">
                <a:latin typeface="Arial"/>
                <a:cs typeface="Arial"/>
              </a:rPr>
              <a:t> </a:t>
            </a:r>
            <a:r>
              <a:rPr lang="en-CA" sz="1400" i="1" dirty="0" err="1" smtClean="0">
                <a:latin typeface="Arial"/>
                <a:cs typeface="Arial"/>
              </a:rPr>
              <a:t>ou</a:t>
            </a:r>
            <a:r>
              <a:rPr lang="en-CA" sz="1400" i="1" dirty="0" smtClean="0">
                <a:latin typeface="Arial"/>
                <a:cs typeface="Arial"/>
              </a:rPr>
              <a:t> </a:t>
            </a:r>
            <a:r>
              <a:rPr lang="en-CA" sz="1400" i="1" dirty="0" err="1" smtClean="0">
                <a:latin typeface="Arial"/>
                <a:cs typeface="Arial"/>
              </a:rPr>
              <a:t>individu</a:t>
            </a:r>
            <a:r>
              <a:rPr lang="en-CA" sz="1400" i="1" dirty="0" smtClean="0">
                <a:latin typeface="Arial"/>
                <a:cs typeface="Arial"/>
              </a:rPr>
              <a:t>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i="1" dirty="0" err="1" smtClean="0">
                <a:latin typeface="Arial"/>
                <a:cs typeface="Arial"/>
              </a:rPr>
              <a:t>À</a:t>
            </a:r>
            <a:r>
              <a:rPr lang="en-CA" sz="1400" i="1" dirty="0" smtClean="0">
                <a:latin typeface="Arial"/>
                <a:cs typeface="Arial"/>
              </a:rPr>
              <a:t> </a:t>
            </a:r>
            <a:r>
              <a:rPr lang="en-CA" sz="1400" i="1" dirty="0">
                <a:latin typeface="Arial"/>
                <a:cs typeface="Arial"/>
              </a:rPr>
              <a:t>qui </a:t>
            </a:r>
            <a:r>
              <a:rPr lang="en-CA" sz="1400" i="1" dirty="0" err="1">
                <a:latin typeface="Arial"/>
                <a:cs typeface="Arial"/>
              </a:rPr>
              <a:t>s’adresse</a:t>
            </a:r>
            <a:r>
              <a:rPr lang="en-CA" sz="1400" i="1" dirty="0">
                <a:latin typeface="Arial"/>
                <a:cs typeface="Arial"/>
              </a:rPr>
              <a:t> la </a:t>
            </a:r>
            <a:r>
              <a:rPr lang="en-CA" sz="1400" i="1" dirty="0" smtClean="0">
                <a:latin typeface="Arial"/>
                <a:cs typeface="Arial"/>
              </a:rPr>
              <a:t>question?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sz="1400" i="1" dirty="0" err="1" smtClean="0">
                <a:latin typeface="Arial"/>
                <a:cs typeface="Arial"/>
              </a:rPr>
              <a:t>Spécifiez</a:t>
            </a:r>
            <a:r>
              <a:rPr lang="en-CA" sz="1400" i="1" dirty="0" smtClean="0">
                <a:latin typeface="Arial"/>
                <a:cs typeface="Arial"/>
              </a:rPr>
              <a:t> </a:t>
            </a:r>
            <a:r>
              <a:rPr lang="en-CA" sz="1400" i="1" dirty="0">
                <a:latin typeface="Arial"/>
                <a:cs typeface="Arial"/>
              </a:rPr>
              <a:t>la page </a:t>
            </a:r>
            <a:r>
              <a:rPr lang="en-CA" sz="1400" i="1" dirty="0" err="1">
                <a:latin typeface="Arial"/>
                <a:cs typeface="Arial"/>
              </a:rPr>
              <a:t>à</a:t>
            </a:r>
            <a:r>
              <a:rPr lang="en-CA" sz="1400" i="1" dirty="0">
                <a:latin typeface="Arial"/>
                <a:cs typeface="Arial"/>
              </a:rPr>
              <a:t> </a:t>
            </a:r>
            <a:r>
              <a:rPr lang="en-CA" sz="1400" i="1" dirty="0" err="1">
                <a:latin typeface="Arial"/>
                <a:cs typeface="Arial"/>
              </a:rPr>
              <a:t>laquelle</a:t>
            </a:r>
            <a:r>
              <a:rPr lang="en-CA" sz="1400" i="1" dirty="0">
                <a:latin typeface="Arial"/>
                <a:cs typeface="Arial"/>
              </a:rPr>
              <a:t> </a:t>
            </a:r>
            <a:r>
              <a:rPr lang="en-CA" sz="1400" i="1" dirty="0" err="1">
                <a:latin typeface="Arial"/>
                <a:cs typeface="Arial"/>
              </a:rPr>
              <a:t>vous</a:t>
            </a:r>
            <a:r>
              <a:rPr lang="en-CA" sz="1400" i="1" dirty="0">
                <a:latin typeface="Arial"/>
                <a:cs typeface="Arial"/>
              </a:rPr>
              <a:t> </a:t>
            </a:r>
            <a:r>
              <a:rPr lang="en-CA" sz="1400" i="1" dirty="0" err="1">
                <a:latin typeface="Arial"/>
                <a:cs typeface="Arial"/>
              </a:rPr>
              <a:t>faites</a:t>
            </a:r>
            <a:r>
              <a:rPr lang="en-CA" sz="1400" i="1" dirty="0">
                <a:latin typeface="Arial"/>
                <a:cs typeface="Arial"/>
              </a:rPr>
              <a:t> allusion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b="1" i="1" dirty="0">
              <a:solidFill>
                <a:srgbClr val="1F497D">
                  <a:lumMod val="75000"/>
                </a:srgb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1400" b="1" i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37962" y="4141623"/>
            <a:ext cx="1428073" cy="11467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112603" y="2857998"/>
            <a:ext cx="864096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4" name="Picture 2" descr="C:\Documents and Settings\siera\Local Settings\Temporary Internet Files\Content.IE5\3VWYZ2IH\MP90043848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263" y="1938160"/>
            <a:ext cx="1248139" cy="6267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86036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Impact on work</a:t>
            </a:r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56" y="1611630"/>
            <a:ext cx="57263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Ce</a:t>
            </a:r>
            <a:r>
              <a:rPr lang="en-CA" sz="44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que</a:t>
            </a:r>
            <a:r>
              <a:rPr lang="en-CA" sz="44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j’ai</a:t>
            </a:r>
            <a:r>
              <a:rPr lang="en-CA" sz="4400" b="1" dirty="0" smtClean="0">
                <a:solidFill>
                  <a:srgbClr val="002060"/>
                </a:solidFill>
                <a:latin typeface="Segoe UI Light" panose="020B0502040204020203" pitchFamily="34" charset="0"/>
              </a:rPr>
              <a:t> </a:t>
            </a:r>
            <a:r>
              <a:rPr lang="en-CA" sz="4400" b="1" dirty="0" err="1" smtClean="0">
                <a:solidFill>
                  <a:srgbClr val="002060"/>
                </a:solidFill>
                <a:latin typeface="Segoe UI Light" panose="020B0502040204020203" pitchFamily="34" charset="0"/>
              </a:rPr>
              <a:t>appris</a:t>
            </a:r>
            <a:endParaRPr lang="en-US" sz="4400" dirty="0">
              <a:solidFill>
                <a:prstClr val="black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3640" y="2229532"/>
            <a:ext cx="5269230" cy="382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“Il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est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normal de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s’inquiéter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/>
            </a:r>
            <a:b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</a:b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pour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nos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membres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et de poser des questions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si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on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soupçonne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qu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’il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y a un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problème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.”</a:t>
            </a:r>
            <a:endParaRPr lang="en-US" sz="2600" dirty="0" smtClean="0">
              <a:solidFill>
                <a:srgbClr val="002060"/>
              </a:solidFill>
              <a:latin typeface="Segoe UI Light" panose="020B0502040204020203" pitchFamily="34" charset="0"/>
              <a:ea typeface="Arial Unicode MS" panose="020B0604020202020204" pitchFamily="34" charset="-128"/>
              <a:cs typeface="Browallia New" panose="020B0604020202020204" pitchFamily="34" charset="-34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“Si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quelque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chose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est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douteux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ou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si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le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comportement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d’un de </a:t>
            </a:r>
            <a:r>
              <a:rPr lang="en-US" sz="2600" dirty="0" err="1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n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os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membres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semble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inhabituel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, je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peux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enqu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êter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et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lui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parler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de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façon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respectueuse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pour </a:t>
            </a:r>
            <a:r>
              <a:rPr lang="en-US" sz="2600" dirty="0" err="1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éclaircir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 la question</a:t>
            </a:r>
            <a:r>
              <a:rPr lang="en-US" sz="2600" dirty="0" smtClean="0">
                <a:solidFill>
                  <a:srgbClr val="002060"/>
                </a:solidFill>
                <a:latin typeface="Segoe UI Light" panose="020B0502040204020203" pitchFamily="34" charset="0"/>
                <a:ea typeface="Arial Unicode MS" panose="020B0604020202020204" pitchFamily="34" charset="-128"/>
                <a:cs typeface="Browallia New" panose="020B0604020202020204" pitchFamily="34" charset="-34"/>
              </a:rPr>
              <a:t>.”</a:t>
            </a:r>
            <a:endParaRPr lang="en-US" sz="2600" dirty="0">
              <a:solidFill>
                <a:srgbClr val="002060"/>
              </a:solidFill>
              <a:latin typeface="Segoe UI Light" panose="020B0502040204020203" pitchFamily="34" charset="0"/>
              <a:ea typeface="Arial Unicode MS" panose="020B0604020202020204" pitchFamily="34" charset="-128"/>
              <a:cs typeface="Browallia New" panose="020B0604020202020204" pitchFamily="34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79" y="3148964"/>
            <a:ext cx="3892449" cy="25342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04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4889"/>
            <a:ext cx="8243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Cou</a:t>
            </a:r>
            <a:r>
              <a:rPr lang="en-CA" sz="32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p de </a:t>
            </a:r>
            <a:r>
              <a:rPr lang="en-CA" sz="32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projecteur</a:t>
            </a:r>
            <a:r>
              <a:rPr lang="en-CA" sz="32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2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sur</a:t>
            </a:r>
            <a:r>
              <a:rPr lang="en-CA" sz="32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2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l’expérience</a:t>
            </a:r>
            <a:r>
              <a:rPr lang="en-CA" sz="32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du  </a:t>
            </a:r>
            <a:r>
              <a:rPr lang="en-CA" sz="32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Manitoba</a:t>
            </a:r>
            <a:endParaRPr lang="en-CA" sz="32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" y="2136338"/>
            <a:ext cx="11551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La collaboration avec CUCM pour former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tous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les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employés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caisses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crédit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du Manitoba a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été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cruciale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à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notre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succès</a:t>
            </a:r>
            <a:endParaRPr lang="en-CA" sz="2400" dirty="0" smtClean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Portage </a:t>
            </a:r>
            <a:r>
              <a:rPr lang="en-CA" sz="2400" dirty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Credit 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Union a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rendu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le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cours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obligatoire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pour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tous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ses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employés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/>
            </a:r>
            <a:b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</a:br>
            <a:endParaRPr lang="en-CA" sz="2400" dirty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Cambrian Credit Union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déploie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actuellement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la formation pour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tous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ses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employés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première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ligne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/>
            </a:r>
            <a:b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</a:br>
            <a:endParaRPr lang="en-CA" sz="2400" dirty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Steinbach </a:t>
            </a:r>
            <a:r>
              <a:rPr lang="en-CA" sz="2400" dirty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Credit Union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déploie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actuellement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la formation pour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inclure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les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directeurs</a:t>
            </a:r>
            <a:r>
              <a:rPr lang="en-CA" sz="2400" dirty="0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 de </a:t>
            </a:r>
            <a:r>
              <a:rPr lang="en-CA" sz="2400" dirty="0" err="1" smtClean="0">
                <a:solidFill>
                  <a:srgbClr val="4472C4">
                    <a:lumMod val="50000"/>
                  </a:srgbClr>
                </a:solidFill>
                <a:latin typeface="Segoe UI Light" panose="020B0502040204020203" pitchFamily="34" charset="0"/>
              </a:rPr>
              <a:t>succursales</a:t>
            </a:r>
            <a:endParaRPr lang="en-CA" sz="2400" dirty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126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nceptdraw.com/How-To-Guide/picture/Geomap-canada-Manitob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6008">
            <a:off x="7001759" y="1769791"/>
            <a:ext cx="3249437" cy="47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1" y="324045"/>
            <a:ext cx="8243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P</a:t>
            </a:r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résentations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communautaires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au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Manitoba</a:t>
            </a:r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80" y="2136337"/>
            <a:ext cx="10741282" cy="509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solidFill>
                <a:srgbClr val="4472C4">
                  <a:lumMod val="50000"/>
                </a:srgbClr>
              </a:solidFill>
              <a:latin typeface="Segoe UI Light" panose="020B0502040204020203" pitchFamily="34" charset="0"/>
            </a:endParaRPr>
          </a:p>
        </p:txBody>
      </p:sp>
      <p:pic>
        <p:nvPicPr>
          <p:cNvPr id="8" name="Picture 1" descr="cid:image001.jpg@01CFEEAE.FC453D30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64" y="4925558"/>
            <a:ext cx="3698852" cy="123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lide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47" y="1600913"/>
            <a:ext cx="5266112" cy="297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22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47218"/>
            <a:ext cx="8243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Opportunités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r>
              <a:rPr lang="en-CA" sz="3600" b="1" dirty="0" err="1" smtClean="0">
                <a:solidFill>
                  <a:prstClr val="white"/>
                </a:solidFill>
                <a:latin typeface="Segoe UI Light" panose="020B0502040204020203" pitchFamily="34" charset="0"/>
              </a:rPr>
              <a:t>supplémentaires</a:t>
            </a:r>
            <a:r>
              <a:rPr lang="en-CA" sz="3600" b="1" dirty="0" smtClean="0">
                <a:solidFill>
                  <a:prstClr val="white"/>
                </a:solidFill>
                <a:latin typeface="Segoe UI Light" panose="020B0502040204020203" pitchFamily="34" charset="0"/>
              </a:rPr>
              <a:t> </a:t>
            </a:r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97" y="1945264"/>
            <a:ext cx="3522213" cy="3611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2" y="1945264"/>
            <a:ext cx="4215792" cy="204486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72" y="4118650"/>
            <a:ext cx="4215792" cy="14382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82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1082"/>
            <a:ext cx="12191999" cy="11325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0726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836" y="353874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Resources</a:t>
            </a:r>
            <a:endParaRPr lang="en-CA" sz="3200" b="1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954" y="1183583"/>
            <a:ext cx="11689522" cy="5358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Strategy For Financial Literacy Phase 1: Strengthening Seniors’ Financial Literacy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://www.fcac-acfc.gc.ca/Eng/financialLiteracy/financialLiteracyCanada/strategy/Documents/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seniors_financial_literacy_consultation.pdf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Stratégie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la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littératie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financière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Étape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Renforcer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littératie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financière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aînés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://www.fcac-acfc.gc.ca/Fra/litteratieFinanciere/litteratieCanada/Documents/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SeniorsStrategyFR.pdf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every older Canadian should know about Powers of Attorney (for financial matters and property) and Joint Bank Accounts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://www.seniors.gc.ca/eng/working/fptf/pdf/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brochure_attorney.pdf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que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Canadiens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âgés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devraient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savoir au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sujet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procurations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(pour la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finances et des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et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comptes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conjoints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://www.aines.gc.ca/fra/service/ffpt/pdf/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brochure_procurations.pdf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Exploitation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financière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des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membres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famille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les </a:t>
            </a:r>
            <a:r>
              <a:rPr lang="en-CA" sz="1600" dirty="0" err="1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soignants</a:t>
            </a:r>
            <a:r>
              <a:rPr lang="en-CA" sz="1600" dirty="0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principales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arnaques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âgées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des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étrangers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://www.elderabuseontario.com/wp-content/uploads/2015/02/Exploitation-Financi%C3%A8re-Par-Des-Membres-De-Famille-Et-Les-Soignants-feb-24.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pdf</a:t>
            </a:r>
            <a:endParaRPr lang="en-CA" sz="1600" u="sng" dirty="0" smtClean="0">
              <a:solidFill>
                <a:srgbClr val="0563C1"/>
              </a:solidFill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Report and Access Assistance for Situations of Financial Abuse 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http://www.elderabuseontario.com/wp-content/uploads/2015/02/Where-to-report-and-access-assistance-Financial-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Abuse.pdf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rapport et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où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accéder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l'assistance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les situations </a:t>
            </a:r>
            <a:r>
              <a:rPr lang="en-CA" sz="1600" dirty="0" err="1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d'abus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financiers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://www.elderabuseontario.com/wp-content/uploads/2015/02/En-cas-de-rapport-et-o%C3%B9-acc%C3%A9der-%C3%A0-lassistance-dans-les-situations-dabus-financiers-Feb-24.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600" dirty="0" smtClean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</a:t>
            </a:r>
            <a:r>
              <a:rPr lang="en-CA" sz="1600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Money Safe – What you need to know 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</a:t>
            </a:r>
            <a:r>
              <a:rPr lang="en-CA" sz="1600" u="sng" dirty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://www.elderabuseontario.com/wp-content/uploads/2014/04/</a:t>
            </a:r>
            <a:r>
              <a:rPr lang="en-CA" sz="1600" u="sng" dirty="0" smtClean="0">
                <a:solidFill>
                  <a:srgbClr val="0563C1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EAO_Woman_Front.pdf</a:t>
            </a:r>
            <a:endParaRPr lang="en-CA" sz="1600" dirty="0">
              <a:latin typeface="Segoe UI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83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logo_forme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36" y="5938370"/>
            <a:ext cx="1986561" cy="481923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51082"/>
            <a:ext cx="12191999" cy="1418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1999" cy="13407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3600" b="1" dirty="0"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" y="6548810"/>
            <a:ext cx="12191999" cy="3091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7996"/>
            <a:ext cx="499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Questions?</a:t>
            </a:r>
            <a:endParaRPr lang="en-CA" sz="3200" b="1" dirty="0">
              <a:solidFill>
                <a:schemeClr val="bg1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2613" y="1568246"/>
            <a:ext cx="87938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2800" b="1" dirty="0" smtClean="0">
              <a:latin typeface="Segoe UI Light" panose="020B0502040204020203" pitchFamily="34" charset="0"/>
            </a:endParaRPr>
          </a:p>
          <a:p>
            <a:pPr algn="ctr"/>
            <a:endParaRPr lang="en-CA" sz="2800" b="1" dirty="0">
              <a:latin typeface="Segoe UI Light" panose="020B0502040204020203" pitchFamily="34" charset="0"/>
            </a:endParaRPr>
          </a:p>
          <a:p>
            <a:pPr algn="ctr"/>
            <a:r>
              <a:rPr lang="en-CA" sz="2800" b="1" dirty="0" smtClean="0">
                <a:latin typeface="Segoe UI Light" panose="020B0502040204020203" pitchFamily="34" charset="0"/>
              </a:rPr>
              <a:t>Donna </a:t>
            </a:r>
            <a:r>
              <a:rPr lang="en-CA" sz="2800" b="1" dirty="0">
                <a:latin typeface="Segoe UI Light" panose="020B0502040204020203" pitchFamily="34" charset="0"/>
              </a:rPr>
              <a:t>Bailey</a:t>
            </a:r>
            <a:r>
              <a:rPr lang="en-CA" sz="2800" dirty="0">
                <a:latin typeface="Segoe UI Light" panose="020B0502040204020203" pitchFamily="34" charset="0"/>
              </a:rPr>
              <a:t>, </a:t>
            </a:r>
            <a:r>
              <a:rPr lang="en-CA" sz="2800" dirty="0" err="1" smtClean="0">
                <a:latin typeface="Segoe UI Light" panose="020B0502040204020203" pitchFamily="34" charset="0"/>
              </a:rPr>
              <a:t>Directrice</a:t>
            </a:r>
            <a:r>
              <a:rPr lang="en-CA" sz="2800" dirty="0" smtClean="0">
                <a:latin typeface="Segoe UI Light" panose="020B0502040204020203" pitchFamily="34" charset="0"/>
              </a:rPr>
              <a:t>, </a:t>
            </a:r>
            <a:r>
              <a:rPr lang="en-CA" sz="2800" dirty="0" err="1" smtClean="0">
                <a:latin typeface="Segoe UI Light" panose="020B0502040204020203" pitchFamily="34" charset="0"/>
              </a:rPr>
              <a:t>Recherche</a:t>
            </a:r>
            <a:r>
              <a:rPr lang="en-CA" sz="2800" dirty="0" smtClean="0">
                <a:latin typeface="Segoe UI Light" panose="020B0502040204020203" pitchFamily="34" charset="0"/>
              </a:rPr>
              <a:t> </a:t>
            </a:r>
            <a:r>
              <a:rPr lang="en-CA" sz="2800" dirty="0">
                <a:latin typeface="Segoe UI Light" panose="020B0502040204020203" pitchFamily="34" charset="0"/>
              </a:rPr>
              <a:t>&amp; </a:t>
            </a:r>
            <a:r>
              <a:rPr lang="en-CA" sz="2800" dirty="0" smtClean="0">
                <a:latin typeface="Segoe UI Light" panose="020B0502040204020203" pitchFamily="34" charset="0"/>
              </a:rPr>
              <a:t>Solutions Clients, CUSOURCE </a:t>
            </a:r>
            <a:r>
              <a:rPr lang="en-CA" sz="2800" dirty="0">
                <a:latin typeface="Segoe UI Light" panose="020B0502040204020203" pitchFamily="34" charset="0"/>
              </a:rPr>
              <a:t>Credit Union Knowledge </a:t>
            </a:r>
            <a:r>
              <a:rPr lang="en-CA" sz="2800" dirty="0" smtClean="0">
                <a:latin typeface="Segoe UI Light" panose="020B0502040204020203" pitchFamily="34" charset="0"/>
              </a:rPr>
              <a:t>Network</a:t>
            </a:r>
          </a:p>
          <a:p>
            <a:pPr algn="ctr"/>
            <a:r>
              <a:rPr lang="en-CA" sz="2800" dirty="0" smtClean="0">
                <a:latin typeface="Segoe UI Light" panose="020B0502040204020203" pitchFamily="34" charset="0"/>
              </a:rPr>
              <a:t>BaileyD@cusource.ca </a:t>
            </a:r>
            <a:endParaRPr lang="en-CA" sz="2800" dirty="0">
              <a:latin typeface="Segoe UI Light" panose="020B0502040204020203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CA" sz="2800" dirty="0">
              <a:latin typeface="Segoe UI Light" panose="020B0502040204020203" pitchFamily="34" charset="0"/>
            </a:endParaRPr>
          </a:p>
          <a:p>
            <a:pPr algn="ctr"/>
            <a:r>
              <a:rPr lang="en-CA" sz="2800" b="1" dirty="0">
                <a:latin typeface="Segoe UI Light" panose="020B0502040204020203" pitchFamily="34" charset="0"/>
              </a:rPr>
              <a:t>Kate Martin</a:t>
            </a:r>
            <a:r>
              <a:rPr lang="en-CA" sz="2800" dirty="0">
                <a:latin typeface="Segoe UI Light" panose="020B0502040204020203" pitchFamily="34" charset="0"/>
              </a:rPr>
              <a:t>, </a:t>
            </a:r>
            <a:r>
              <a:rPr lang="en-CA" sz="2800" dirty="0" err="1" smtClean="0">
                <a:latin typeface="Segoe UI Light" panose="020B0502040204020203" pitchFamily="34" charset="0"/>
              </a:rPr>
              <a:t>Analyste</a:t>
            </a:r>
            <a:r>
              <a:rPr lang="en-CA" sz="2800" dirty="0" smtClean="0">
                <a:latin typeface="Segoe UI Light" panose="020B0502040204020203" pitchFamily="34" charset="0"/>
              </a:rPr>
              <a:t> des </a:t>
            </a:r>
            <a:r>
              <a:rPr lang="en-CA" sz="2800" dirty="0" err="1" smtClean="0">
                <a:latin typeface="Segoe UI Light" panose="020B0502040204020203" pitchFamily="34" charset="0"/>
              </a:rPr>
              <a:t>politiques</a:t>
            </a:r>
            <a:r>
              <a:rPr lang="en-CA" sz="2800" dirty="0" smtClean="0">
                <a:latin typeface="Segoe UI Light" panose="020B0502040204020203" pitchFamily="34" charset="0"/>
              </a:rPr>
              <a:t>, </a:t>
            </a:r>
            <a:r>
              <a:rPr lang="en-CA" sz="2800" dirty="0">
                <a:latin typeface="Segoe UI Light" panose="020B0502040204020203" pitchFamily="34" charset="0"/>
              </a:rPr>
              <a:t>Credit Union Central of </a:t>
            </a:r>
            <a:r>
              <a:rPr lang="en-CA" sz="2800" dirty="0" smtClean="0">
                <a:latin typeface="Segoe UI Light" panose="020B0502040204020203" pitchFamily="34" charset="0"/>
              </a:rPr>
              <a:t>Canada</a:t>
            </a:r>
          </a:p>
          <a:p>
            <a:pPr algn="ctr"/>
            <a:r>
              <a:rPr lang="en-CA" sz="2800" dirty="0" smtClean="0">
                <a:latin typeface="Segoe UI Light" panose="020B0502040204020203" pitchFamily="34" charset="0"/>
              </a:rPr>
              <a:t>MartinK@cucentral.ca</a:t>
            </a:r>
            <a:endParaRPr lang="en-CA" sz="2800" dirty="0">
              <a:latin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74D19-DE53-4665-909B-FA3DA6A6927E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9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972800" cy="710952"/>
          </a:xfrm>
        </p:spPr>
        <p:txBody>
          <a:bodyPr>
            <a:normAutofit/>
          </a:bodyPr>
          <a:lstStyle/>
          <a:p>
            <a:r>
              <a:rPr lang="en-CA" sz="3600" b="1" dirty="0" err="1" smtClean="0">
                <a:latin typeface="Arial"/>
                <a:cs typeface="Arial"/>
              </a:rPr>
              <a:t>Continuons</a:t>
            </a:r>
            <a:r>
              <a:rPr lang="en-CA" sz="3600" b="1" dirty="0" smtClean="0">
                <a:latin typeface="Arial"/>
                <a:cs typeface="Arial"/>
              </a:rPr>
              <a:t> la </a:t>
            </a:r>
            <a:r>
              <a:rPr lang="en-CA" sz="3600" b="1" dirty="0" smtClean="0">
                <a:latin typeface="Arial"/>
                <a:cs typeface="Arial"/>
              </a:rPr>
              <a:t>conversation :</a:t>
            </a:r>
            <a:endParaRPr lang="en-CA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3" y="1628800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dirty="0" smtClean="0">
                <a:latin typeface="Arial"/>
                <a:cs typeface="Arial"/>
              </a:rPr>
              <a:t>- </a:t>
            </a:r>
            <a:r>
              <a:rPr lang="en-CA" sz="2400" dirty="0" err="1" smtClean="0">
                <a:latin typeface="Arial"/>
                <a:cs typeface="Arial"/>
              </a:rPr>
              <a:t>Retrouvez</a:t>
            </a:r>
            <a:r>
              <a:rPr lang="en-CA" sz="2400" dirty="0" smtClean="0">
                <a:latin typeface="Arial"/>
                <a:cs typeface="Arial"/>
              </a:rPr>
              <a:t> plus de </a:t>
            </a:r>
            <a:r>
              <a:rPr lang="en-CA" sz="2400" dirty="0" err="1" smtClean="0">
                <a:latin typeface="Arial"/>
                <a:cs typeface="Arial"/>
              </a:rPr>
              <a:t>ressources</a:t>
            </a:r>
            <a:r>
              <a:rPr lang="en-CA" sz="2400" dirty="0" smtClean="0">
                <a:latin typeface="Arial"/>
                <a:cs typeface="Arial"/>
              </a:rPr>
              <a:t> et de publications </a:t>
            </a:r>
            <a:r>
              <a:rPr lang="en-CA" sz="2400" dirty="0" err="1" smtClean="0">
                <a:latin typeface="Arial"/>
                <a:cs typeface="Arial"/>
              </a:rPr>
              <a:t>utiles</a:t>
            </a:r>
            <a:r>
              <a:rPr lang="en-CA" sz="2400" dirty="0" smtClean="0">
                <a:latin typeface="Arial"/>
                <a:cs typeface="Arial"/>
              </a:rPr>
              <a:t>, </a:t>
            </a:r>
            <a:r>
              <a:rPr lang="en-CA" sz="2400" dirty="0" err="1" smtClean="0">
                <a:latin typeface="Arial"/>
                <a:cs typeface="Arial"/>
              </a:rPr>
              <a:t>restez</a:t>
            </a:r>
            <a:r>
              <a:rPr lang="en-CA" sz="2400" dirty="0" smtClean="0">
                <a:latin typeface="Arial"/>
                <a:cs typeface="Arial"/>
              </a:rPr>
              <a:t> au courant des </a:t>
            </a:r>
            <a:r>
              <a:rPr lang="en-CA" sz="2400" dirty="0" err="1" smtClean="0">
                <a:latin typeface="Arial"/>
                <a:cs typeface="Arial"/>
              </a:rPr>
              <a:t>prochains</a:t>
            </a:r>
            <a:r>
              <a:rPr lang="en-CA" sz="2400" dirty="0" smtClean="0">
                <a:latin typeface="Arial"/>
                <a:cs typeface="Arial"/>
              </a:rPr>
              <a:t> </a:t>
            </a:r>
            <a:r>
              <a:rPr lang="en-CA" sz="2400" dirty="0" err="1" smtClean="0">
                <a:latin typeface="Arial"/>
                <a:cs typeface="Arial"/>
              </a:rPr>
              <a:t>webinaires</a:t>
            </a:r>
            <a:r>
              <a:rPr lang="en-CA" sz="2400" dirty="0" smtClean="0">
                <a:latin typeface="Arial"/>
                <a:cs typeface="Arial"/>
              </a:rPr>
              <a:t> </a:t>
            </a:r>
            <a:r>
              <a:rPr lang="en-CA" sz="2400" dirty="0" err="1" smtClean="0">
                <a:latin typeface="Arial"/>
                <a:cs typeface="Arial"/>
              </a:rPr>
              <a:t>ou</a:t>
            </a:r>
            <a:r>
              <a:rPr lang="en-CA" sz="2400" dirty="0" smtClean="0">
                <a:latin typeface="Arial"/>
                <a:cs typeface="Arial"/>
              </a:rPr>
              <a:t> </a:t>
            </a:r>
            <a:r>
              <a:rPr lang="en-CA" sz="2400" dirty="0" err="1" smtClean="0">
                <a:latin typeface="Arial"/>
                <a:cs typeface="Arial"/>
              </a:rPr>
              <a:t>organisez</a:t>
            </a:r>
            <a:r>
              <a:rPr lang="en-CA" sz="2400" dirty="0" smtClean="0">
                <a:latin typeface="Arial"/>
                <a:cs typeface="Arial"/>
              </a:rPr>
              <a:t> le </a:t>
            </a:r>
            <a:r>
              <a:rPr lang="en-CA" sz="2400" dirty="0" err="1" smtClean="0">
                <a:latin typeface="Arial"/>
                <a:cs typeface="Arial"/>
              </a:rPr>
              <a:t>vôtre</a:t>
            </a:r>
            <a:r>
              <a:rPr lang="en-CA" sz="2400" dirty="0" smtClean="0">
                <a:latin typeface="Arial"/>
                <a:cs typeface="Arial"/>
              </a:rPr>
              <a:t> </a:t>
            </a:r>
            <a:r>
              <a:rPr lang="en-CA" sz="2400" dirty="0" err="1" smtClean="0">
                <a:latin typeface="Arial"/>
                <a:cs typeface="Arial"/>
              </a:rPr>
              <a:t>sur</a:t>
            </a:r>
            <a:r>
              <a:rPr lang="en-CA" sz="2400" dirty="0" smtClean="0">
                <a:latin typeface="Arial"/>
                <a:cs typeface="Arial"/>
              </a:rPr>
              <a:t> </a:t>
            </a:r>
            <a:r>
              <a:rPr lang="en-CA" sz="2400" dirty="0" smtClean="0">
                <a:latin typeface="Arial"/>
                <a:cs typeface="Arial"/>
                <a:hlinkClick r:id="rId2"/>
              </a:rPr>
              <a:t>www.cnpea.ca</a:t>
            </a:r>
            <a:r>
              <a:rPr lang="en-CA" sz="2400" dirty="0" smtClean="0">
                <a:latin typeface="Arial"/>
                <a:cs typeface="Arial"/>
              </a:rPr>
              <a:t/>
            </a:r>
            <a:br>
              <a:rPr lang="en-CA" sz="2400" dirty="0" smtClean="0">
                <a:latin typeface="Arial"/>
                <a:cs typeface="Arial"/>
              </a:rPr>
            </a:br>
            <a:r>
              <a:rPr lang="en-CA" sz="2400" dirty="0">
                <a:latin typeface="Arial"/>
                <a:cs typeface="Arial"/>
              </a:rPr>
              <a:t/>
            </a:r>
            <a:br>
              <a:rPr lang="en-CA" sz="2400" dirty="0">
                <a:latin typeface="Arial"/>
                <a:cs typeface="Arial"/>
              </a:rPr>
            </a:br>
            <a:r>
              <a:rPr lang="en-CA" sz="2400" dirty="0" smtClean="0">
                <a:latin typeface="Arial"/>
                <a:cs typeface="Arial"/>
              </a:rPr>
              <a:t>- </a:t>
            </a:r>
            <a:r>
              <a:rPr lang="en-CA" sz="2400" b="1" dirty="0" err="1" smtClean="0">
                <a:latin typeface="Arial"/>
                <a:cs typeface="Arial"/>
              </a:rPr>
              <a:t>Veuillez</a:t>
            </a:r>
            <a:r>
              <a:rPr lang="en-CA" sz="2400" b="1" dirty="0" smtClean="0">
                <a:latin typeface="Arial"/>
                <a:cs typeface="Arial"/>
              </a:rPr>
              <a:t> </a:t>
            </a:r>
            <a:r>
              <a:rPr lang="en-CA" sz="2400" b="1" dirty="0" err="1" smtClean="0">
                <a:latin typeface="Arial"/>
                <a:cs typeface="Arial"/>
              </a:rPr>
              <a:t>prendre</a:t>
            </a:r>
            <a:r>
              <a:rPr lang="en-CA" sz="2400" b="1" dirty="0" smtClean="0">
                <a:latin typeface="Arial"/>
                <a:cs typeface="Arial"/>
              </a:rPr>
              <a:t> un instant pour </a:t>
            </a:r>
            <a:r>
              <a:rPr lang="en-CA" sz="2400" b="1" dirty="0" err="1" smtClean="0">
                <a:latin typeface="Arial"/>
                <a:cs typeface="Arial"/>
              </a:rPr>
              <a:t>répondre</a:t>
            </a:r>
            <a:r>
              <a:rPr lang="en-CA" sz="2400" b="1" dirty="0" smtClean="0">
                <a:latin typeface="Arial"/>
                <a:cs typeface="Arial"/>
              </a:rPr>
              <a:t> </a:t>
            </a:r>
            <a:r>
              <a:rPr lang="en-CA" sz="2400" b="1" dirty="0" err="1" smtClean="0">
                <a:latin typeface="Arial"/>
                <a:cs typeface="Arial"/>
              </a:rPr>
              <a:t>à</a:t>
            </a:r>
            <a:r>
              <a:rPr lang="en-CA" sz="2400" b="1" dirty="0" smtClean="0">
                <a:latin typeface="Arial"/>
                <a:cs typeface="Arial"/>
              </a:rPr>
              <a:t> </a:t>
            </a:r>
            <a:r>
              <a:rPr lang="en-CA" sz="2400" b="1" dirty="0" err="1" smtClean="0">
                <a:latin typeface="Arial"/>
                <a:cs typeface="Arial"/>
              </a:rPr>
              <a:t>quelques</a:t>
            </a:r>
            <a:r>
              <a:rPr lang="en-CA" sz="2400" b="1" dirty="0" smtClean="0">
                <a:latin typeface="Arial"/>
                <a:cs typeface="Arial"/>
              </a:rPr>
              <a:t> questions </a:t>
            </a:r>
            <a:r>
              <a:rPr lang="en-CA" sz="2400" b="1" dirty="0" err="1" smtClean="0">
                <a:latin typeface="Arial"/>
                <a:cs typeface="Arial"/>
              </a:rPr>
              <a:t>concernant</a:t>
            </a:r>
            <a:r>
              <a:rPr lang="en-CA" sz="2400" b="1" dirty="0" smtClean="0">
                <a:latin typeface="Arial"/>
                <a:cs typeface="Arial"/>
              </a:rPr>
              <a:t> </a:t>
            </a:r>
            <a:r>
              <a:rPr lang="en-CA" sz="2400" b="1" dirty="0" err="1" smtClean="0">
                <a:latin typeface="Arial"/>
                <a:cs typeface="Arial"/>
              </a:rPr>
              <a:t>votre</a:t>
            </a:r>
            <a:r>
              <a:rPr lang="en-CA" sz="2400" b="1" dirty="0" smtClean="0">
                <a:latin typeface="Arial"/>
                <a:cs typeface="Arial"/>
              </a:rPr>
              <a:t> </a:t>
            </a:r>
            <a:r>
              <a:rPr lang="en-CA" sz="2400" b="1" dirty="0" err="1" smtClean="0">
                <a:latin typeface="Arial"/>
                <a:cs typeface="Arial"/>
              </a:rPr>
              <a:t>expérience</a:t>
            </a:r>
            <a:r>
              <a:rPr lang="en-CA" sz="2400" b="1" dirty="0" smtClean="0">
                <a:latin typeface="Arial"/>
                <a:cs typeface="Arial"/>
              </a:rPr>
              <a:t> de </a:t>
            </a:r>
            <a:r>
              <a:rPr lang="en-CA" sz="2400" b="1" dirty="0" err="1" smtClean="0">
                <a:latin typeface="Arial"/>
                <a:cs typeface="Arial"/>
              </a:rPr>
              <a:t>ce</a:t>
            </a:r>
            <a:r>
              <a:rPr lang="en-CA" sz="2400" b="1" dirty="0" smtClean="0">
                <a:latin typeface="Arial"/>
                <a:cs typeface="Arial"/>
              </a:rPr>
              <a:t> </a:t>
            </a:r>
            <a:r>
              <a:rPr lang="en-CA" sz="2400" b="1" dirty="0" err="1" smtClean="0">
                <a:latin typeface="Arial"/>
                <a:cs typeface="Arial"/>
              </a:rPr>
              <a:t>webinaire</a:t>
            </a:r>
            <a:r>
              <a:rPr lang="en-CA" sz="2400" b="1" dirty="0" smtClean="0">
                <a:latin typeface="Arial"/>
                <a:cs typeface="Arial"/>
              </a:rPr>
              <a:t> :</a:t>
            </a:r>
            <a:r>
              <a:rPr lang="en-CA" sz="2400" b="1" dirty="0" smtClean="0">
                <a:latin typeface="Arial"/>
                <a:cs typeface="Arial"/>
              </a:rPr>
              <a:t/>
            </a:r>
            <a:br>
              <a:rPr lang="en-CA" sz="2400" b="1" dirty="0" smtClean="0">
                <a:latin typeface="Arial"/>
                <a:cs typeface="Arial"/>
              </a:rPr>
            </a:br>
            <a:r>
              <a:rPr lang="en-CA" sz="2400" dirty="0">
                <a:latin typeface="Arial"/>
                <a:cs typeface="Arial"/>
                <a:hlinkClick r:id="rId3"/>
              </a:rPr>
              <a:t>http://fluidsurveys.com/s/webinaireRCPMTAenquete</a:t>
            </a:r>
            <a:r>
              <a:rPr lang="en-CA" sz="2400" dirty="0" smtClean="0">
                <a:latin typeface="Arial"/>
                <a:cs typeface="Arial"/>
                <a:hlinkClick r:id="rId3"/>
              </a:rPr>
              <a:t>/</a:t>
            </a:r>
            <a:br>
              <a:rPr lang="en-CA" sz="2400" dirty="0" smtClean="0">
                <a:latin typeface="Arial"/>
                <a:cs typeface="Arial"/>
                <a:hlinkClick r:id="rId3"/>
              </a:rPr>
            </a:br>
            <a:r>
              <a:rPr lang="en-US" sz="2400" dirty="0">
                <a:latin typeface="Arial"/>
                <a:cs typeface="Arial"/>
              </a:rPr>
              <a:t/>
            </a:r>
            <a:br>
              <a:rPr lang="en-US" sz="2400" dirty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(Si </a:t>
            </a:r>
            <a:r>
              <a:rPr lang="en-US" sz="2400" dirty="0" err="1" smtClean="0">
                <a:latin typeface="Arial"/>
                <a:cs typeface="Arial"/>
              </a:rPr>
              <a:t>ce</a:t>
            </a:r>
            <a:r>
              <a:rPr lang="en-US" sz="2400" dirty="0" smtClean="0">
                <a:latin typeface="Arial"/>
                <a:cs typeface="Arial"/>
              </a:rPr>
              <a:t> lien ne </a:t>
            </a:r>
            <a:r>
              <a:rPr lang="en-US" sz="2400" dirty="0" err="1" smtClean="0">
                <a:latin typeface="Arial"/>
                <a:cs typeface="Arial"/>
              </a:rPr>
              <a:t>fonctionne</a:t>
            </a:r>
            <a:r>
              <a:rPr lang="en-US" sz="2400" dirty="0" smtClean="0">
                <a:latin typeface="Arial"/>
                <a:cs typeface="Arial"/>
              </a:rPr>
              <a:t> pas, </a:t>
            </a:r>
            <a:r>
              <a:rPr lang="en-US" sz="2400" dirty="0" err="1" smtClean="0">
                <a:latin typeface="Arial"/>
                <a:cs typeface="Arial"/>
              </a:rPr>
              <a:t>copiez-collez</a:t>
            </a:r>
            <a:r>
              <a:rPr lang="en-US" sz="2400" dirty="0" smtClean="0">
                <a:latin typeface="Arial"/>
                <a:cs typeface="Arial"/>
              </a:rPr>
              <a:t> le </a:t>
            </a:r>
            <a:r>
              <a:rPr lang="en-US" sz="2400" dirty="0" err="1" smtClean="0">
                <a:latin typeface="Arial"/>
                <a:cs typeface="Arial"/>
              </a:rPr>
              <a:t>dans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votre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navigateur</a:t>
            </a:r>
            <a:r>
              <a:rPr lang="en-US" sz="2400" dirty="0" smtClean="0">
                <a:latin typeface="Arial"/>
                <a:cs typeface="Arial"/>
              </a:rPr>
              <a:t>).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SVP </a:t>
            </a:r>
            <a:r>
              <a:rPr lang="en-US" sz="2400" dirty="0" err="1" smtClean="0">
                <a:latin typeface="Arial"/>
                <a:cs typeface="Arial"/>
              </a:rPr>
              <a:t>répondez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avant</a:t>
            </a:r>
            <a:r>
              <a:rPr lang="en-US" sz="2400" dirty="0" smtClean="0">
                <a:latin typeface="Arial"/>
                <a:cs typeface="Arial"/>
              </a:rPr>
              <a:t> le </a:t>
            </a:r>
            <a:r>
              <a:rPr lang="en-US" sz="2400" dirty="0" err="1" smtClean="0">
                <a:latin typeface="Arial"/>
                <a:cs typeface="Arial"/>
              </a:rPr>
              <a:t>jeudi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12 </a:t>
            </a:r>
            <a:r>
              <a:rPr lang="en-US" sz="2400" dirty="0" err="1" smtClean="0">
                <a:latin typeface="Arial"/>
                <a:cs typeface="Arial"/>
              </a:rPr>
              <a:t>novembre</a:t>
            </a:r>
            <a:r>
              <a:rPr lang="en-US" sz="2400" smtClean="0">
                <a:latin typeface="Arial"/>
                <a:cs typeface="Arial"/>
              </a:rPr>
              <a:t> 2015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CA" sz="2400" dirty="0">
                <a:latin typeface="Arial"/>
                <a:cs typeface="Arial"/>
              </a:rPr>
              <a:t/>
            </a:r>
            <a:br>
              <a:rPr lang="en-CA" sz="2400" dirty="0">
                <a:latin typeface="Arial"/>
                <a:cs typeface="Arial"/>
              </a:rPr>
            </a:br>
            <a:r>
              <a:rPr lang="en-CA" sz="2400" dirty="0">
                <a:latin typeface="Arial"/>
                <a:cs typeface="Arial"/>
              </a:rPr>
              <a:t/>
            </a:r>
            <a:br>
              <a:rPr lang="en-CA" sz="2400" dirty="0">
                <a:latin typeface="Arial"/>
                <a:cs typeface="Arial"/>
              </a:rPr>
            </a:br>
            <a:r>
              <a:rPr lang="en-CA" sz="2400" dirty="0" smtClean="0">
                <a:latin typeface="Arial"/>
                <a:cs typeface="Arial"/>
              </a:rPr>
              <a:t/>
            </a:r>
            <a:br>
              <a:rPr lang="en-CA" sz="2400" dirty="0" smtClean="0">
                <a:latin typeface="Arial"/>
                <a:cs typeface="Arial"/>
              </a:rPr>
            </a:br>
            <a:r>
              <a:rPr lang="en-CA" sz="2400" dirty="0" smtClean="0">
                <a:latin typeface="Arial"/>
                <a:cs typeface="Arial"/>
              </a:rPr>
              <a:t>Twitter : </a:t>
            </a:r>
            <a:r>
              <a:rPr lang="en-CA" sz="2400" dirty="0" smtClean="0">
                <a:latin typeface="Arial"/>
                <a:cs typeface="Arial"/>
              </a:rPr>
              <a:t>@</a:t>
            </a:r>
            <a:r>
              <a:rPr lang="en-CA" sz="2400" dirty="0" err="1" smtClean="0">
                <a:latin typeface="Arial"/>
                <a:cs typeface="Arial"/>
              </a:rPr>
              <a:t>rcpmta</a:t>
            </a:r>
            <a:r>
              <a:rPr lang="en-CA" sz="2400" dirty="0" smtClean="0">
                <a:latin typeface="Arial"/>
                <a:cs typeface="Arial"/>
              </a:rPr>
              <a:t> ~ @</a:t>
            </a:r>
            <a:r>
              <a:rPr lang="en-CA" sz="2400" dirty="0" err="1" smtClean="0">
                <a:latin typeface="Arial"/>
                <a:cs typeface="Arial"/>
              </a:rPr>
              <a:t>cnpea</a:t>
            </a:r>
            <a:r>
              <a:rPr lang="en-CA" sz="2400" dirty="0" smtClean="0">
                <a:latin typeface="Arial"/>
                <a:cs typeface="Arial"/>
              </a:rPr>
              <a:t/>
            </a:r>
            <a:br>
              <a:rPr lang="en-CA" sz="2400" dirty="0" smtClean="0">
                <a:latin typeface="Arial"/>
                <a:cs typeface="Arial"/>
              </a:rPr>
            </a:br>
            <a:endParaRPr lang="en-CA" sz="24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CNPEARCPMTA-SmallSpace-CO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597" y="5178175"/>
            <a:ext cx="3032573" cy="9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55" y="188640"/>
            <a:ext cx="10972800" cy="1080120"/>
          </a:xfrm>
        </p:spPr>
        <p:txBody>
          <a:bodyPr>
            <a:normAutofit/>
          </a:bodyPr>
          <a:lstStyle/>
          <a:p>
            <a:r>
              <a:rPr lang="en-CA" b="1" dirty="0" err="1" smtClean="0"/>
              <a:t>Présentatrices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63818" y="739740"/>
            <a:ext cx="7296811" cy="5732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400" b="1" dirty="0" smtClean="0">
                <a:latin typeface="Arial"/>
                <a:cs typeface="Arial"/>
              </a:rPr>
              <a:t>Donna Bailey</a:t>
            </a:r>
            <a:endParaRPr lang="en-CA" sz="2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Donna </a:t>
            </a:r>
            <a:r>
              <a:rPr lang="en-US" sz="1800" dirty="0" err="1">
                <a:latin typeface="Arial"/>
                <a:cs typeface="Arial"/>
              </a:rPr>
              <a:t>est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professionnelle</a:t>
            </a:r>
            <a:r>
              <a:rPr lang="en-US" sz="1800" dirty="0">
                <a:latin typeface="Arial"/>
                <a:cs typeface="Arial"/>
              </a:rPr>
              <a:t> des relations </a:t>
            </a:r>
            <a:r>
              <a:rPr lang="en-US" sz="1800" dirty="0" smtClean="0">
                <a:latin typeface="Arial"/>
                <a:cs typeface="Arial"/>
              </a:rPr>
              <a:t>client, du </a:t>
            </a:r>
            <a:r>
              <a:rPr lang="en-US" sz="1800" dirty="0" err="1">
                <a:latin typeface="Arial"/>
                <a:cs typeface="Arial"/>
              </a:rPr>
              <a:t>développement</a:t>
            </a:r>
            <a:r>
              <a:rPr lang="en-US" sz="1800" dirty="0">
                <a:latin typeface="Arial"/>
                <a:cs typeface="Arial"/>
              </a:rPr>
              <a:t> et de </a:t>
            </a:r>
            <a:r>
              <a:rPr lang="en-US" sz="1800" dirty="0" err="1">
                <a:latin typeface="Arial"/>
                <a:cs typeface="Arial"/>
              </a:rPr>
              <a:t>l’acquisition</a:t>
            </a:r>
            <a:r>
              <a:rPr lang="en-US" sz="1800" dirty="0">
                <a:latin typeface="Arial"/>
                <a:cs typeface="Arial"/>
              </a:rPr>
              <a:t> du savoir. Elle </a:t>
            </a:r>
            <a:r>
              <a:rPr lang="en-US" sz="1800" dirty="0" err="1">
                <a:latin typeface="Arial"/>
                <a:cs typeface="Arial"/>
              </a:rPr>
              <a:t>excelle</a:t>
            </a:r>
            <a:r>
              <a:rPr lang="en-US" sz="1800" dirty="0">
                <a:latin typeface="Arial"/>
                <a:cs typeface="Arial"/>
              </a:rPr>
              <a:t> au </a:t>
            </a:r>
            <a:r>
              <a:rPr lang="en-US" sz="1800" dirty="0" err="1">
                <a:latin typeface="Arial"/>
                <a:cs typeface="Arial"/>
              </a:rPr>
              <a:t>développement</a:t>
            </a:r>
            <a:r>
              <a:rPr lang="en-US" sz="1800" dirty="0">
                <a:latin typeface="Arial"/>
                <a:cs typeface="Arial"/>
              </a:rPr>
              <a:t> et </a:t>
            </a:r>
            <a:r>
              <a:rPr lang="en-US" sz="1800" dirty="0" err="1">
                <a:latin typeface="Arial"/>
                <a:cs typeface="Arial"/>
              </a:rPr>
              <a:t>à</a:t>
            </a:r>
            <a:r>
              <a:rPr lang="en-US" sz="1800" dirty="0">
                <a:latin typeface="Arial"/>
                <a:cs typeface="Arial"/>
              </a:rPr>
              <a:t> la </a:t>
            </a:r>
            <a:r>
              <a:rPr lang="en-US" sz="1800" dirty="0" err="1">
                <a:latin typeface="Arial"/>
                <a:cs typeface="Arial"/>
              </a:rPr>
              <a:t>gestion</a:t>
            </a:r>
            <a:r>
              <a:rPr lang="en-US" sz="1800" dirty="0">
                <a:latin typeface="Arial"/>
                <a:cs typeface="Arial"/>
              </a:rPr>
              <a:t> du personnel et des relations clients au </a:t>
            </a:r>
            <a:r>
              <a:rPr lang="en-US" sz="1800" dirty="0" err="1">
                <a:latin typeface="Arial"/>
                <a:cs typeface="Arial"/>
              </a:rPr>
              <a:t>coeur</a:t>
            </a:r>
            <a:r>
              <a:rPr lang="en-US" sz="1800" dirty="0">
                <a:latin typeface="Arial"/>
                <a:cs typeface="Arial"/>
              </a:rPr>
              <a:t> du </a:t>
            </a:r>
            <a:r>
              <a:rPr lang="en-US" sz="1800" dirty="0" err="1">
                <a:latin typeface="Arial"/>
                <a:cs typeface="Arial"/>
              </a:rPr>
              <a:t>système</a:t>
            </a:r>
            <a:r>
              <a:rPr lang="en-US" sz="1800" dirty="0">
                <a:latin typeface="Arial"/>
                <a:cs typeface="Arial"/>
              </a:rPr>
              <a:t> financier </a:t>
            </a:r>
            <a:r>
              <a:rPr lang="en-US" sz="1800" dirty="0" err="1">
                <a:latin typeface="Arial"/>
                <a:cs typeface="Arial"/>
              </a:rPr>
              <a:t>coopératif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/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Donna </a:t>
            </a:r>
            <a:r>
              <a:rPr lang="en-US" sz="1800" dirty="0" err="1">
                <a:latin typeface="Arial"/>
                <a:cs typeface="Arial"/>
              </a:rPr>
              <a:t>est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stratégiste</a:t>
            </a:r>
            <a:r>
              <a:rPr lang="en-US" sz="1800" dirty="0">
                <a:latin typeface="Arial"/>
                <a:cs typeface="Arial"/>
              </a:rPr>
              <a:t> et a </a:t>
            </a:r>
            <a:r>
              <a:rPr lang="en-US" sz="1800" dirty="0" err="1">
                <a:latin typeface="Arial"/>
                <a:cs typeface="Arial"/>
              </a:rPr>
              <a:t>démontré</a:t>
            </a:r>
            <a:r>
              <a:rPr lang="en-US" sz="1800" dirty="0">
                <a:latin typeface="Arial"/>
                <a:cs typeface="Arial"/>
              </a:rPr>
              <a:t> son </a:t>
            </a:r>
            <a:r>
              <a:rPr lang="en-US" sz="1800" dirty="0" err="1">
                <a:latin typeface="Arial"/>
                <a:cs typeface="Arial"/>
              </a:rPr>
              <a:t>sens</a:t>
            </a:r>
            <a:r>
              <a:rPr lang="en-US" sz="1800" dirty="0">
                <a:latin typeface="Arial"/>
                <a:cs typeface="Arial"/>
              </a:rPr>
              <a:t> du leadership par </a:t>
            </a:r>
            <a:r>
              <a:rPr lang="en-US" sz="1800" dirty="0" err="1">
                <a:latin typeface="Arial"/>
                <a:cs typeface="Arial"/>
              </a:rPr>
              <a:t>sa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capacité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à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construire</a:t>
            </a:r>
            <a:r>
              <a:rPr lang="en-US" sz="1800" dirty="0">
                <a:latin typeface="Arial"/>
                <a:cs typeface="Arial"/>
              </a:rPr>
              <a:t> des </a:t>
            </a:r>
            <a:r>
              <a:rPr lang="en-US" sz="1800" dirty="0" err="1">
                <a:latin typeface="Arial"/>
                <a:cs typeface="Arial"/>
              </a:rPr>
              <a:t>équipes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hautement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performantes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dans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une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variété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d’environnements</a:t>
            </a:r>
            <a:r>
              <a:rPr lang="en-US" sz="1800" dirty="0">
                <a:latin typeface="Arial"/>
                <a:cs typeface="Arial"/>
              </a:rPr>
              <a:t>. Donna </a:t>
            </a:r>
            <a:r>
              <a:rPr lang="en-US" sz="1800" dirty="0" err="1">
                <a:latin typeface="Arial"/>
                <a:cs typeface="Arial"/>
              </a:rPr>
              <a:t>est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adepte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à</a:t>
            </a:r>
            <a:r>
              <a:rPr lang="en-US" sz="1800" dirty="0">
                <a:latin typeface="Arial"/>
                <a:cs typeface="Arial"/>
              </a:rPr>
              <a:t> la </a:t>
            </a:r>
            <a:r>
              <a:rPr lang="en-US" sz="1800" dirty="0" err="1">
                <a:latin typeface="Arial"/>
                <a:cs typeface="Arial"/>
              </a:rPr>
              <a:t>résolution</a:t>
            </a:r>
            <a:r>
              <a:rPr lang="en-US" sz="1800" dirty="0">
                <a:latin typeface="Arial"/>
                <a:cs typeface="Arial"/>
              </a:rPr>
              <a:t> de </a:t>
            </a:r>
            <a:r>
              <a:rPr lang="en-US" sz="1800" dirty="0" err="1">
                <a:latin typeface="Arial"/>
                <a:cs typeface="Arial"/>
              </a:rPr>
              <a:t>problèmes</a:t>
            </a:r>
            <a:r>
              <a:rPr lang="en-US" sz="1800" dirty="0">
                <a:latin typeface="Arial"/>
                <a:cs typeface="Arial"/>
              </a:rPr>
              <a:t> et a </a:t>
            </a:r>
            <a:r>
              <a:rPr lang="en-US" sz="1800" dirty="0" err="1">
                <a:latin typeface="Arial"/>
                <a:cs typeface="Arial"/>
              </a:rPr>
              <a:t>prouvé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sa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capacité</a:t>
            </a:r>
            <a:r>
              <a:rPr lang="en-US" sz="1800" dirty="0">
                <a:latin typeface="Arial"/>
                <a:cs typeface="Arial"/>
              </a:rPr>
              <a:t> de travail avec des clients internes et </a:t>
            </a:r>
            <a:r>
              <a:rPr lang="en-US" sz="1800" dirty="0" err="1">
                <a:latin typeface="Arial"/>
                <a:cs typeface="Arial"/>
              </a:rPr>
              <a:t>externes</a:t>
            </a:r>
            <a:r>
              <a:rPr lang="en-US" sz="1800" dirty="0">
                <a:latin typeface="Arial"/>
                <a:cs typeface="Arial"/>
              </a:rPr>
              <a:t>. Donna a </a:t>
            </a:r>
            <a:r>
              <a:rPr lang="en-US" sz="1800" dirty="0" err="1">
                <a:latin typeface="Arial"/>
                <a:cs typeface="Arial"/>
              </a:rPr>
              <a:t>une</a:t>
            </a:r>
            <a:r>
              <a:rPr lang="en-US" sz="1800" dirty="0">
                <a:latin typeface="Arial"/>
                <a:cs typeface="Arial"/>
              </a:rPr>
              <a:t> passion pour </a:t>
            </a:r>
            <a:r>
              <a:rPr lang="en-US" sz="1800" dirty="0" smtClean="0">
                <a:latin typeface="Arial"/>
                <a:cs typeface="Arial"/>
              </a:rPr>
              <a:t>le </a:t>
            </a:r>
            <a:r>
              <a:rPr lang="en-US" sz="1800" dirty="0" err="1" smtClean="0">
                <a:latin typeface="Arial"/>
                <a:cs typeface="Arial"/>
              </a:rPr>
              <a:t>développement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de </a:t>
            </a:r>
            <a:r>
              <a:rPr lang="en-US" sz="1800" dirty="0" err="1">
                <a:latin typeface="Arial"/>
                <a:cs typeface="Arial"/>
              </a:rPr>
              <a:t>stratégies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d’affaires</a:t>
            </a:r>
            <a:r>
              <a:rPr lang="en-US" sz="1800" dirty="0">
                <a:latin typeface="Arial"/>
                <a:cs typeface="Arial"/>
              </a:rPr>
              <a:t>. </a:t>
            </a:r>
            <a:r>
              <a:rPr lang="en-US" sz="1800" dirty="0" err="1">
                <a:latin typeface="Arial"/>
                <a:cs typeface="Arial"/>
              </a:rPr>
              <a:t>Ses</a:t>
            </a:r>
            <a:r>
              <a:rPr lang="en-US" sz="1800" dirty="0">
                <a:latin typeface="Arial"/>
                <a:cs typeface="Arial"/>
              </a:rPr>
              <a:t> talents </a:t>
            </a:r>
            <a:r>
              <a:rPr lang="en-US" sz="1800" dirty="0" err="1" smtClean="0">
                <a:latin typeface="Arial"/>
                <a:cs typeface="Arial"/>
              </a:rPr>
              <a:t>incluent</a:t>
            </a:r>
            <a:r>
              <a:rPr lang="en-US" sz="1800" dirty="0" smtClean="0">
                <a:latin typeface="Arial"/>
                <a:cs typeface="Arial"/>
              </a:rPr>
              <a:t> la </a:t>
            </a:r>
            <a:r>
              <a:rPr lang="en-US" sz="1800" dirty="0" err="1" smtClean="0">
                <a:latin typeface="Arial"/>
                <a:cs typeface="Arial"/>
              </a:rPr>
              <a:t>capacité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d’inspirer</a:t>
            </a:r>
            <a:r>
              <a:rPr lang="en-US" sz="1800" dirty="0" smtClean="0">
                <a:latin typeface="Arial"/>
                <a:cs typeface="Arial"/>
              </a:rPr>
              <a:t> la </a:t>
            </a:r>
            <a:r>
              <a:rPr lang="en-US" sz="1800" dirty="0" err="1">
                <a:latin typeface="Arial"/>
                <a:cs typeface="Arial"/>
              </a:rPr>
              <a:t>confiance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rapidement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une</a:t>
            </a:r>
            <a:r>
              <a:rPr lang="en-US" sz="1800" dirty="0">
                <a:latin typeface="Arial"/>
                <a:cs typeface="Arial"/>
              </a:rPr>
              <a:t> attitude positive, </a:t>
            </a:r>
            <a:r>
              <a:rPr lang="en-US" sz="1800" dirty="0" err="1">
                <a:latin typeface="Arial"/>
                <a:cs typeface="Arial"/>
              </a:rPr>
              <a:t>une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grande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énergie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ainsi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qu’une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soif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perpétuelle</a:t>
            </a:r>
            <a:r>
              <a:rPr lang="en-US" sz="1800" dirty="0" smtClean="0">
                <a:latin typeface="Arial"/>
                <a:cs typeface="Arial"/>
              </a:rPr>
              <a:t> de </a:t>
            </a:r>
            <a:r>
              <a:rPr lang="en-US" sz="1800" dirty="0" err="1" smtClean="0">
                <a:latin typeface="Arial"/>
                <a:cs typeface="Arial"/>
              </a:rPr>
              <a:t>connaissances</a:t>
            </a:r>
            <a:r>
              <a:rPr lang="en-US" sz="1800" dirty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En </a:t>
            </a:r>
            <a:r>
              <a:rPr lang="en-US" sz="1800" dirty="0" err="1">
                <a:latin typeface="Arial"/>
                <a:cs typeface="Arial"/>
              </a:rPr>
              <a:t>juin</a:t>
            </a:r>
            <a:r>
              <a:rPr lang="en-US" sz="1800" dirty="0">
                <a:latin typeface="Arial"/>
                <a:cs typeface="Arial"/>
              </a:rPr>
              <a:t> 2003, Donna a </a:t>
            </a:r>
            <a:r>
              <a:rPr lang="en-US" sz="1800" dirty="0" err="1">
                <a:latin typeface="Arial"/>
                <a:cs typeface="Arial"/>
              </a:rPr>
              <a:t>achevé</a:t>
            </a:r>
            <a:r>
              <a:rPr lang="en-US" sz="1800" dirty="0">
                <a:latin typeface="Arial"/>
                <a:cs typeface="Arial"/>
              </a:rPr>
              <a:t> son MBA </a:t>
            </a:r>
            <a:r>
              <a:rPr lang="en-US" sz="1800" dirty="0" err="1">
                <a:latin typeface="Arial"/>
                <a:cs typeface="Arial"/>
              </a:rPr>
              <a:t>à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l’Université</a:t>
            </a:r>
            <a:r>
              <a:rPr lang="en-US" sz="1800" dirty="0">
                <a:latin typeface="Arial"/>
                <a:cs typeface="Arial"/>
              </a:rPr>
              <a:t> Athabasca avec un </a:t>
            </a:r>
            <a:r>
              <a:rPr lang="en-US" sz="1800" dirty="0" err="1">
                <a:latin typeface="Arial"/>
                <a:cs typeface="Arial"/>
              </a:rPr>
              <a:t>projet</a:t>
            </a:r>
            <a:r>
              <a:rPr lang="en-US" sz="1800" dirty="0">
                <a:latin typeface="Arial"/>
                <a:cs typeface="Arial"/>
              </a:rPr>
              <a:t> de </a:t>
            </a:r>
            <a:r>
              <a:rPr lang="en-US" sz="1800" dirty="0" err="1">
                <a:latin typeface="Arial"/>
                <a:cs typeface="Arial"/>
              </a:rPr>
              <a:t>vitalité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organisationnelle</a:t>
            </a:r>
            <a:r>
              <a:rPr lang="en-US" sz="1800" dirty="0">
                <a:latin typeface="Arial"/>
                <a:cs typeface="Arial"/>
              </a:rPr>
              <a:t>. En 2015, </a:t>
            </a:r>
            <a:r>
              <a:rPr lang="en-US" sz="1800" dirty="0" err="1">
                <a:latin typeface="Arial"/>
                <a:cs typeface="Arial"/>
              </a:rPr>
              <a:t>elle</a:t>
            </a:r>
            <a:r>
              <a:rPr lang="en-US" sz="1800" dirty="0">
                <a:latin typeface="Arial"/>
                <a:cs typeface="Arial"/>
              </a:rPr>
              <a:t> a </a:t>
            </a:r>
            <a:r>
              <a:rPr lang="en-US" sz="1800" dirty="0" err="1" smtClean="0">
                <a:latin typeface="Arial"/>
                <a:cs typeface="Arial"/>
              </a:rPr>
              <a:t>achevé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sa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</a:rPr>
              <a:t>certification en formation et </a:t>
            </a:r>
            <a:r>
              <a:rPr lang="en-US" sz="1800" dirty="0" err="1">
                <a:latin typeface="Arial"/>
                <a:cs typeface="Arial"/>
              </a:rPr>
              <a:t>développement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professionnel</a:t>
            </a:r>
            <a:r>
              <a:rPr lang="en-US" sz="1800" dirty="0">
                <a:latin typeface="Arial"/>
                <a:cs typeface="Arial"/>
              </a:rPr>
              <a:t>. Donna </a:t>
            </a:r>
            <a:r>
              <a:rPr lang="en-US" sz="1800" dirty="0" err="1">
                <a:latin typeface="Arial"/>
                <a:cs typeface="Arial"/>
              </a:rPr>
              <a:t>est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aussi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déterminée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à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contribuer</a:t>
            </a:r>
            <a:r>
              <a:rPr lang="en-US" sz="1800" dirty="0" smtClean="0">
                <a:latin typeface="Arial"/>
                <a:cs typeface="Arial"/>
              </a:rPr>
              <a:t> au </a:t>
            </a:r>
            <a:r>
              <a:rPr lang="en-US" sz="1800" dirty="0" err="1" smtClean="0">
                <a:latin typeface="Arial"/>
                <a:cs typeface="Arial"/>
              </a:rPr>
              <a:t>sein</a:t>
            </a:r>
            <a:r>
              <a:rPr lang="en-US" sz="1800" dirty="0" smtClean="0">
                <a:latin typeface="Arial"/>
                <a:cs typeface="Arial"/>
              </a:rPr>
              <a:t> de </a:t>
            </a:r>
            <a:r>
              <a:rPr lang="en-US" sz="1800" dirty="0" err="1" smtClean="0">
                <a:latin typeface="Arial"/>
                <a:cs typeface="Arial"/>
              </a:rPr>
              <a:t>sa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communauté</a:t>
            </a:r>
            <a:r>
              <a:rPr lang="en-US" sz="1800" dirty="0">
                <a:latin typeface="Arial"/>
                <a:cs typeface="Arial"/>
              </a:rPr>
              <a:t>. Elle </a:t>
            </a:r>
            <a:r>
              <a:rPr lang="en-US" sz="1800" dirty="0" err="1" smtClean="0">
                <a:latin typeface="Arial"/>
                <a:cs typeface="Arial"/>
              </a:rPr>
              <a:t>est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bénévole</a:t>
            </a:r>
            <a:r>
              <a:rPr lang="en-US" sz="1800" dirty="0" smtClean="0">
                <a:latin typeface="Arial"/>
                <a:cs typeface="Arial"/>
              </a:rPr>
              <a:t> pour </a:t>
            </a:r>
            <a:r>
              <a:rPr lang="en-US" sz="1800" dirty="0">
                <a:latin typeface="Arial"/>
                <a:cs typeface="Arial"/>
              </a:rPr>
              <a:t>de </a:t>
            </a:r>
            <a:r>
              <a:rPr lang="en-US" sz="1800" dirty="0" err="1">
                <a:latin typeface="Arial"/>
                <a:cs typeface="Arial"/>
              </a:rPr>
              <a:t>nombreuses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organisations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err="1">
                <a:latin typeface="Arial"/>
                <a:cs typeface="Arial"/>
              </a:rPr>
              <a:t>dont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l’Association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coopérative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d’Ontario</a:t>
            </a:r>
            <a:r>
              <a:rPr lang="en-US" sz="1800" dirty="0">
                <a:latin typeface="Arial"/>
                <a:cs typeface="Arial"/>
              </a:rPr>
              <a:t>, la </a:t>
            </a:r>
            <a:r>
              <a:rPr lang="en-US" sz="1800" dirty="0" err="1">
                <a:latin typeface="Arial"/>
                <a:cs typeface="Arial"/>
              </a:rPr>
              <a:t>Coopérative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d’alimentation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naturelle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d’Ontario</a:t>
            </a:r>
            <a:r>
              <a:rPr lang="en-US" sz="1800" dirty="0">
                <a:latin typeface="Arial"/>
                <a:cs typeface="Arial"/>
              </a:rPr>
              <a:t>, et le </a:t>
            </a:r>
            <a:r>
              <a:rPr lang="en-US" sz="1800" dirty="0" err="1">
                <a:latin typeface="Arial"/>
                <a:cs typeface="Arial"/>
              </a:rPr>
              <a:t>conseil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d’administration</a:t>
            </a:r>
            <a:r>
              <a:rPr lang="en-US" sz="1800" dirty="0">
                <a:latin typeface="Arial"/>
                <a:cs typeface="Arial"/>
              </a:rPr>
              <a:t> de </a:t>
            </a:r>
            <a:r>
              <a:rPr lang="en-US" sz="1800" dirty="0" err="1">
                <a:latin typeface="Arial"/>
                <a:cs typeface="Arial"/>
              </a:rPr>
              <a:t>Grands</a:t>
            </a:r>
            <a:r>
              <a:rPr lang="en-US" sz="1800" dirty="0">
                <a:latin typeface="Arial"/>
                <a:cs typeface="Arial"/>
              </a:rPr>
              <a:t> Frères et </a:t>
            </a:r>
            <a:r>
              <a:rPr lang="en-US" sz="1800" dirty="0" err="1">
                <a:latin typeface="Arial"/>
                <a:cs typeface="Arial"/>
              </a:rPr>
              <a:t>Grandes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 err="1">
                <a:latin typeface="Arial"/>
                <a:cs typeface="Arial"/>
              </a:rPr>
              <a:t>Soeurs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fr-CA" sz="1800" dirty="0" smtClean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D4740-4A20-496A-AB12-52E9E86AFBC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DonnaBail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22" y="1243116"/>
            <a:ext cx="2771644" cy="41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6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55" y="188640"/>
            <a:ext cx="10972800" cy="1080120"/>
          </a:xfrm>
        </p:spPr>
        <p:txBody>
          <a:bodyPr>
            <a:normAutofit/>
          </a:bodyPr>
          <a:lstStyle/>
          <a:p>
            <a:r>
              <a:rPr lang="en-CA" b="1" dirty="0" smtClean="0"/>
              <a:t>Presenters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sz="20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63818" y="1484785"/>
            <a:ext cx="7296811" cy="41002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b="1" dirty="0" smtClean="0">
                <a:latin typeface="Arial"/>
                <a:cs typeface="Arial"/>
              </a:rPr>
              <a:t>Kate Martin</a:t>
            </a:r>
            <a:br>
              <a:rPr lang="en-CA" sz="2400" b="1" dirty="0" smtClean="0">
                <a:latin typeface="Arial"/>
                <a:cs typeface="Arial"/>
              </a:rPr>
            </a:br>
            <a:endParaRPr lang="en-CA" sz="2400" b="1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200" dirty="0" smtClean="0">
                <a:latin typeface="Arial"/>
                <a:cs typeface="Arial"/>
              </a:rPr>
              <a:t>Kate </a:t>
            </a:r>
            <a:r>
              <a:rPr lang="en-US" sz="2200" dirty="0" err="1">
                <a:latin typeface="Arial"/>
                <a:cs typeface="Arial"/>
              </a:rPr>
              <a:t>est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analyste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politique</a:t>
            </a:r>
            <a:r>
              <a:rPr lang="en-US" sz="2200" dirty="0">
                <a:latin typeface="Arial"/>
                <a:cs typeface="Arial"/>
              </a:rPr>
              <a:t> pour le </a:t>
            </a:r>
            <a:r>
              <a:rPr lang="en-US" sz="2200" dirty="0" err="1">
                <a:latin typeface="Arial"/>
                <a:cs typeface="Arial"/>
              </a:rPr>
              <a:t>système</a:t>
            </a:r>
            <a:r>
              <a:rPr lang="en-US" sz="2200" dirty="0">
                <a:latin typeface="Arial"/>
                <a:cs typeface="Arial"/>
              </a:rPr>
              <a:t> des </a:t>
            </a:r>
            <a:r>
              <a:rPr lang="en-US" sz="2200" dirty="0" err="1">
                <a:latin typeface="Arial"/>
                <a:cs typeface="Arial"/>
              </a:rPr>
              <a:t>coopératives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crédit</a:t>
            </a:r>
            <a:r>
              <a:rPr lang="en-US" sz="2200" dirty="0">
                <a:latin typeface="Arial"/>
                <a:cs typeface="Arial"/>
              </a:rPr>
              <a:t>. Son travail se </a:t>
            </a:r>
            <a:r>
              <a:rPr lang="en-US" sz="2200" dirty="0" err="1" smtClean="0">
                <a:latin typeface="Arial"/>
                <a:cs typeface="Arial"/>
              </a:rPr>
              <a:t>concentre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sur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la </a:t>
            </a:r>
            <a:r>
              <a:rPr lang="en-US" sz="2200" dirty="0" err="1">
                <a:latin typeface="Arial"/>
                <a:cs typeface="Arial"/>
              </a:rPr>
              <a:t>responsabilité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sociale</a:t>
            </a:r>
            <a:r>
              <a:rPr lang="en-US" sz="2200" dirty="0">
                <a:latin typeface="Arial"/>
                <a:cs typeface="Arial"/>
              </a:rPr>
              <a:t> des </a:t>
            </a:r>
            <a:r>
              <a:rPr lang="en-US" sz="2200" dirty="0" err="1">
                <a:latin typeface="Arial"/>
                <a:cs typeface="Arial"/>
              </a:rPr>
              <a:t>coopératives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err="1">
                <a:latin typeface="Arial"/>
                <a:cs typeface="Arial"/>
              </a:rPr>
              <a:t>crédit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ainsi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que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sur</a:t>
            </a:r>
            <a:r>
              <a:rPr lang="en-US" sz="2200" dirty="0">
                <a:latin typeface="Arial"/>
                <a:cs typeface="Arial"/>
              </a:rPr>
              <a:t> les </a:t>
            </a:r>
            <a:r>
              <a:rPr lang="en-US" sz="2200" dirty="0" smtClean="0">
                <a:latin typeface="Arial"/>
                <a:cs typeface="Arial"/>
              </a:rPr>
              <a:t>relations </a:t>
            </a:r>
            <a:r>
              <a:rPr lang="en-US" sz="2200" dirty="0" err="1" smtClean="0">
                <a:latin typeface="Arial"/>
                <a:cs typeface="Arial"/>
              </a:rPr>
              <a:t>gouvernementales</a:t>
            </a:r>
            <a:r>
              <a:rPr lang="en-US" sz="2200" dirty="0">
                <a:latin typeface="Arial"/>
                <a:cs typeface="Arial"/>
              </a:rPr>
              <a:t>. Kate met </a:t>
            </a:r>
            <a:r>
              <a:rPr lang="en-US" sz="2200" dirty="0" err="1" smtClean="0">
                <a:latin typeface="Arial"/>
                <a:cs typeface="Arial"/>
              </a:rPr>
              <a:t>l’accent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sur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 smtClean="0">
                <a:latin typeface="Arial"/>
                <a:cs typeface="Arial"/>
              </a:rPr>
              <a:t>l’éducation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financière</a:t>
            </a:r>
            <a:r>
              <a:rPr lang="en-US" sz="2200" dirty="0">
                <a:latin typeface="Arial"/>
                <a:cs typeface="Arial"/>
              </a:rPr>
              <a:t> et </a:t>
            </a:r>
            <a:r>
              <a:rPr lang="en-US" sz="2200" dirty="0" err="1" smtClean="0">
                <a:latin typeface="Arial"/>
                <a:cs typeface="Arial"/>
              </a:rPr>
              <a:t>sur</a:t>
            </a:r>
            <a:r>
              <a:rPr lang="en-US" sz="2200" dirty="0" smtClean="0">
                <a:latin typeface="Arial"/>
                <a:cs typeface="Arial"/>
              </a:rPr>
              <a:t> un </a:t>
            </a:r>
            <a:r>
              <a:rPr lang="en-US" sz="2200" dirty="0" err="1" smtClean="0">
                <a:latin typeface="Arial"/>
                <a:cs typeface="Arial"/>
              </a:rPr>
              <a:t>système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bancaire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fondé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sur</a:t>
            </a:r>
            <a:r>
              <a:rPr lang="en-US" sz="2200" dirty="0">
                <a:latin typeface="Arial"/>
                <a:cs typeface="Arial"/>
              </a:rPr>
              <a:t> des </a:t>
            </a:r>
            <a:r>
              <a:rPr lang="en-US" sz="2200" dirty="0" err="1">
                <a:latin typeface="Arial"/>
                <a:cs typeface="Arial"/>
              </a:rPr>
              <a:t>valeurs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saines</a:t>
            </a:r>
            <a:r>
              <a:rPr lang="en-US" sz="2200" dirty="0">
                <a:latin typeface="Arial"/>
                <a:cs typeface="Arial"/>
              </a:rPr>
              <a:t>. </a:t>
            </a: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Kate </a:t>
            </a:r>
            <a:r>
              <a:rPr lang="en-US" sz="2200" dirty="0">
                <a:latin typeface="Arial"/>
                <a:cs typeface="Arial"/>
              </a:rPr>
              <a:t>a </a:t>
            </a:r>
            <a:r>
              <a:rPr lang="en-US" sz="2200" dirty="0" err="1">
                <a:latin typeface="Arial"/>
                <a:cs typeface="Arial"/>
              </a:rPr>
              <a:t>participé</a:t>
            </a:r>
            <a:r>
              <a:rPr lang="en-US" sz="2200" dirty="0">
                <a:latin typeface="Arial"/>
                <a:cs typeface="Arial"/>
              </a:rPr>
              <a:t> au </a:t>
            </a:r>
            <a:r>
              <a:rPr lang="en-US" sz="2200" dirty="0" err="1">
                <a:latin typeface="Arial"/>
                <a:cs typeface="Arial"/>
              </a:rPr>
              <a:t>programme</a:t>
            </a:r>
            <a:r>
              <a:rPr lang="en-US" sz="2200" dirty="0">
                <a:latin typeface="Arial"/>
                <a:cs typeface="Arial"/>
              </a:rPr>
              <a:t> de </a:t>
            </a:r>
            <a:r>
              <a:rPr lang="en-US" sz="2200" dirty="0" smtClean="0">
                <a:latin typeface="Arial"/>
                <a:cs typeface="Arial"/>
              </a:rPr>
              <a:t>stage </a:t>
            </a:r>
            <a:r>
              <a:rPr lang="en-US" sz="2200" dirty="0" err="1" smtClean="0">
                <a:latin typeface="Arial"/>
                <a:cs typeface="Arial"/>
              </a:rPr>
              <a:t>parlementaire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à</a:t>
            </a:r>
            <a:r>
              <a:rPr lang="en-US" sz="2200" dirty="0">
                <a:latin typeface="Arial"/>
                <a:cs typeface="Arial"/>
              </a:rPr>
              <a:t> la </a:t>
            </a:r>
            <a:r>
              <a:rPr lang="en-US" sz="2200" dirty="0" err="1">
                <a:latin typeface="Arial"/>
                <a:cs typeface="Arial"/>
              </a:rPr>
              <a:t>Chambre</a:t>
            </a:r>
            <a:r>
              <a:rPr lang="en-US" sz="2200" dirty="0">
                <a:latin typeface="Arial"/>
                <a:cs typeface="Arial"/>
              </a:rPr>
              <a:t> des Communes et a </a:t>
            </a:r>
            <a:r>
              <a:rPr lang="en-US" sz="2200" dirty="0" err="1">
                <a:latin typeface="Arial"/>
                <a:cs typeface="Arial"/>
              </a:rPr>
              <a:t>obtenu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une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Maîtrise</a:t>
            </a:r>
            <a:r>
              <a:rPr lang="en-US" sz="2200" dirty="0">
                <a:latin typeface="Arial"/>
                <a:cs typeface="Arial"/>
              </a:rPr>
              <a:t> en histoire de </a:t>
            </a:r>
            <a:r>
              <a:rPr lang="en-US" sz="2200" dirty="0" err="1" smtClean="0">
                <a:latin typeface="Arial"/>
                <a:cs typeface="Arial"/>
              </a:rPr>
              <a:t>l’université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de </a:t>
            </a:r>
            <a:r>
              <a:rPr lang="en-US" sz="2200" dirty="0">
                <a:latin typeface="Arial"/>
                <a:cs typeface="Arial"/>
              </a:rPr>
              <a:t>Victoria </a:t>
            </a:r>
            <a:r>
              <a:rPr lang="en-US" sz="2200" dirty="0" err="1">
                <a:latin typeface="Arial"/>
                <a:cs typeface="Arial"/>
              </a:rPr>
              <a:t>où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elle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eut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l’opportunité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d’étudier</a:t>
            </a:r>
            <a:r>
              <a:rPr lang="en-US" sz="2200" dirty="0">
                <a:latin typeface="Arial"/>
                <a:cs typeface="Arial"/>
              </a:rPr>
              <a:t> les relations de </a:t>
            </a:r>
            <a:r>
              <a:rPr lang="en-US" sz="2200" dirty="0" err="1">
                <a:latin typeface="Arial"/>
                <a:cs typeface="Arial"/>
              </a:rPr>
              <a:t>réconciliation</a:t>
            </a:r>
            <a:r>
              <a:rPr lang="en-US" sz="2200" dirty="0">
                <a:latin typeface="Arial"/>
                <a:cs typeface="Arial"/>
              </a:rPr>
              <a:t> entre les populations </a:t>
            </a:r>
            <a:r>
              <a:rPr lang="en-US" sz="2200" dirty="0" err="1" smtClean="0">
                <a:latin typeface="Arial"/>
                <a:cs typeface="Arial"/>
              </a:rPr>
              <a:t>autochtones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et les populations de colons.</a:t>
            </a:r>
            <a:r>
              <a:rPr lang="en-CA" sz="2200" b="1" dirty="0" smtClean="0">
                <a:latin typeface="Arial"/>
                <a:cs typeface="Arial"/>
              </a:rPr>
              <a:t/>
            </a:r>
            <a:br>
              <a:rPr lang="en-CA" sz="2200" b="1" dirty="0" smtClean="0">
                <a:latin typeface="Arial"/>
                <a:cs typeface="Arial"/>
              </a:rPr>
            </a:br>
            <a:endParaRPr lang="en-CA" sz="2200" b="1" dirty="0" smtClean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D4740-4A20-496A-AB12-52E9E86AFB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KateMart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1" y="1567209"/>
            <a:ext cx="2991677" cy="29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1" y="1052737"/>
            <a:ext cx="75184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644875" cy="165871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>
                <a:solidFill>
                  <a:srgbClr val="002060"/>
                </a:solidFill>
              </a:rPr>
              <a:t/>
            </a:r>
            <a:br>
              <a:rPr lang="en-CA" b="1" dirty="0" smtClean="0">
                <a:solidFill>
                  <a:srgbClr val="002060"/>
                </a:solidFill>
              </a:rPr>
            </a:br>
            <a:r>
              <a:rPr lang="en-CA" b="1" dirty="0" err="1" smtClean="0">
                <a:solidFill>
                  <a:srgbClr val="002060"/>
                </a:solidFill>
              </a:rPr>
              <a:t>Dans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quelle</a:t>
            </a:r>
            <a:r>
              <a:rPr lang="en-CA" b="1" dirty="0">
                <a:solidFill>
                  <a:srgbClr val="002060"/>
                </a:solidFill>
              </a:rPr>
              <a:t> </a:t>
            </a:r>
            <a:r>
              <a:rPr lang="en-CA" b="1" dirty="0" smtClean="0">
                <a:solidFill>
                  <a:srgbClr val="002060"/>
                </a:solidFill>
              </a:rPr>
              <a:t>province</a:t>
            </a:r>
            <a:r>
              <a:rPr lang="en-CA" b="1" dirty="0">
                <a:solidFill>
                  <a:srgbClr val="002060"/>
                </a:solidFill>
              </a:rPr>
              <a:t>/</a:t>
            </a:r>
            <a:r>
              <a:rPr lang="en-CA" b="1" dirty="0" err="1" smtClean="0">
                <a:solidFill>
                  <a:srgbClr val="002060"/>
                </a:solidFill>
              </a:rPr>
              <a:t>territoire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êtes-vous</a:t>
            </a:r>
            <a:r>
              <a:rPr lang="en-CA" b="1" dirty="0" smtClean="0">
                <a:solidFill>
                  <a:srgbClr val="002060"/>
                </a:solidFill>
              </a:rPr>
              <a:t>?</a:t>
            </a:r>
            <a:br>
              <a:rPr lang="en-CA" b="1" dirty="0" smtClean="0">
                <a:solidFill>
                  <a:srgbClr val="002060"/>
                </a:solidFill>
              </a:rPr>
            </a:br>
            <a:r>
              <a:rPr lang="en-CA" b="1" dirty="0">
                <a:solidFill>
                  <a:srgbClr val="002060"/>
                </a:solidFill>
              </a:rPr>
              <a:t/>
            </a:r>
            <a:br>
              <a:rPr lang="en-CA" b="1" dirty="0">
                <a:solidFill>
                  <a:srgbClr val="002060"/>
                </a:solidFill>
              </a:rPr>
            </a:br>
            <a:endParaRPr lang="en-CA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5781" y="1268760"/>
            <a:ext cx="3810859" cy="494087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CA" sz="1600" b="1" i="1" dirty="0" err="1" smtClean="0">
                <a:solidFill>
                  <a:srgbClr val="002060"/>
                </a:solidFill>
              </a:rPr>
              <a:t>Répondez</a:t>
            </a:r>
            <a:r>
              <a:rPr lang="en-CA" sz="1600" b="1" i="1" dirty="0" smtClean="0">
                <a:solidFill>
                  <a:srgbClr val="002060"/>
                </a:solidFill>
              </a:rPr>
              <a:t> </a:t>
            </a:r>
            <a:r>
              <a:rPr lang="en-CA" sz="1600" b="1" i="1" dirty="0" smtClean="0">
                <a:solidFill>
                  <a:srgbClr val="002060"/>
                </a:solidFill>
              </a:rPr>
              <a:t>via Adobe Connect :  </a:t>
            </a:r>
            <a:r>
              <a:rPr lang="en-CA" sz="1600" b="1" i="1" dirty="0" smtClean="0">
                <a:solidFill>
                  <a:srgbClr val="002060"/>
                </a:solidFill>
              </a:rPr>
              <a:t/>
            </a:r>
            <a:br>
              <a:rPr lang="en-CA" sz="1600" b="1" i="1" dirty="0" smtClean="0">
                <a:solidFill>
                  <a:srgbClr val="002060"/>
                </a:solidFill>
              </a:rPr>
            </a:br>
            <a:r>
              <a:rPr lang="en-CA" sz="1600" b="1" i="1" dirty="0" smtClean="0">
                <a:solidFill>
                  <a:srgbClr val="002060"/>
                </a:solidFill>
              </a:rPr>
              <a:t>Poll </a:t>
            </a:r>
            <a:r>
              <a:rPr lang="en-CA" sz="1600" b="1" i="1" dirty="0" err="1" smtClean="0">
                <a:solidFill>
                  <a:srgbClr val="002060"/>
                </a:solidFill>
              </a:rPr>
              <a:t>Ou</a:t>
            </a:r>
            <a:r>
              <a:rPr lang="en-CA" sz="1600" b="1" i="1" dirty="0" smtClean="0">
                <a:solidFill>
                  <a:srgbClr val="002060"/>
                </a:solidFill>
              </a:rPr>
              <a:t> </a:t>
            </a:r>
            <a:r>
              <a:rPr lang="en-CA" sz="1600" b="1" i="1" dirty="0">
                <a:solidFill>
                  <a:srgbClr val="002060"/>
                </a:solidFill>
              </a:rPr>
              <a:t>RSVP </a:t>
            </a:r>
            <a:r>
              <a:rPr lang="en-CA" sz="1600" b="1" i="1" dirty="0" err="1" smtClean="0">
                <a:solidFill>
                  <a:srgbClr val="002060"/>
                </a:solidFill>
              </a:rPr>
              <a:t>à</a:t>
            </a:r>
            <a:r>
              <a:rPr lang="en-CA" sz="1600" b="1" i="1" dirty="0" smtClean="0">
                <a:solidFill>
                  <a:srgbClr val="002060"/>
                </a:solidFill>
              </a:rPr>
              <a:t> </a:t>
            </a:r>
            <a:r>
              <a:rPr lang="en-CA" sz="1600" b="1" i="1" dirty="0" err="1" smtClean="0">
                <a:solidFill>
                  <a:srgbClr val="002060"/>
                </a:solidFill>
              </a:rPr>
              <a:t>l’adresse</a:t>
            </a:r>
            <a:r>
              <a:rPr lang="en-CA" sz="1600" b="1" i="1" dirty="0" smtClean="0">
                <a:solidFill>
                  <a:srgbClr val="002060"/>
                </a:solidFill>
              </a:rPr>
              <a:t> </a:t>
            </a:r>
            <a:r>
              <a:rPr lang="en-CA" sz="1600" b="1" i="1" dirty="0" err="1" smtClean="0">
                <a:solidFill>
                  <a:srgbClr val="002060"/>
                </a:solidFill>
              </a:rPr>
              <a:t>courriel</a:t>
            </a:r>
            <a:r>
              <a:rPr lang="en-CA" sz="1600" b="1" i="1" dirty="0" smtClean="0">
                <a:solidFill>
                  <a:srgbClr val="002060"/>
                </a:solidFill>
              </a:rPr>
              <a:t> </a:t>
            </a:r>
            <a:r>
              <a:rPr lang="en-CA" sz="1600" b="1" i="1" dirty="0" err="1" smtClean="0">
                <a:solidFill>
                  <a:srgbClr val="002060"/>
                </a:solidFill>
              </a:rPr>
              <a:t>fournie</a:t>
            </a:r>
            <a:endParaRPr lang="en-CA" sz="1600" b="1" i="1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endParaRPr lang="en-CA" sz="900" b="1" i="1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C.-B.</a:t>
            </a:r>
            <a:endParaRPr lang="en-CA" sz="14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AB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SK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MB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ON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QC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NB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NÉ</a:t>
            </a:r>
            <a:endParaRPr lang="en-CA" sz="14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IPÉ</a:t>
            </a:r>
            <a:endParaRPr lang="en-CA" sz="14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TN-L</a:t>
            </a:r>
            <a:endParaRPr lang="en-CA" sz="14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YK</a:t>
            </a: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TN-O</a:t>
            </a:r>
            <a:endParaRPr lang="en-CA" sz="1400" b="1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sz="1400" b="1" dirty="0" smtClean="0">
                <a:solidFill>
                  <a:srgbClr val="002060"/>
                </a:solidFill>
              </a:rPr>
              <a:t>NU</a:t>
            </a:r>
          </a:p>
          <a:p>
            <a:pPr lvl="1">
              <a:defRPr/>
            </a:pPr>
            <a:r>
              <a:rPr lang="en-CA" sz="1400" b="1" dirty="0" err="1" smtClean="0">
                <a:solidFill>
                  <a:srgbClr val="002060"/>
                </a:solidFill>
              </a:rPr>
              <a:t>Autre</a:t>
            </a:r>
            <a:r>
              <a:rPr lang="en-CA" sz="1400" b="1" dirty="0" smtClean="0">
                <a:solidFill>
                  <a:srgbClr val="002060"/>
                </a:solidFill>
              </a:rPr>
              <a:t> </a:t>
            </a:r>
            <a:endParaRPr lang="en-CA" sz="14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CA" sz="1000" dirty="0">
              <a:solidFill>
                <a:srgbClr val="002060"/>
              </a:solidFill>
            </a:endParaRPr>
          </a:p>
        </p:txBody>
      </p:sp>
      <p:pic>
        <p:nvPicPr>
          <p:cNvPr id="13317" name="Picture 13" descr="https://encrypted-tbn0.google.com/images?q=tbn:ANd9GcSPLKhcdhv9Lk_2ovIQbBITtp2OCq3i9m820FPSRX0NUwroJ8M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99" y="5157193"/>
            <a:ext cx="3443112" cy="135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8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15413" y="274638"/>
            <a:ext cx="10766987" cy="1143000"/>
          </a:xfrm>
          <a:solidFill>
            <a:srgbClr val="C6D9F1"/>
          </a:solidFill>
        </p:spPr>
        <p:txBody>
          <a:bodyPr>
            <a:normAutofit/>
          </a:bodyPr>
          <a:lstStyle/>
          <a:p>
            <a:r>
              <a:rPr lang="en-CA" b="1" dirty="0" smtClean="0"/>
              <a:t>Qui </a:t>
            </a:r>
            <a:r>
              <a:rPr lang="en-CA" b="1" dirty="0" err="1" smtClean="0"/>
              <a:t>est</a:t>
            </a:r>
            <a:r>
              <a:rPr lang="en-CA" b="1" dirty="0" smtClean="0"/>
              <a:t> </a:t>
            </a:r>
            <a:r>
              <a:rPr lang="en-CA" b="1" dirty="0" err="1" smtClean="0"/>
              <a:t>présent</a:t>
            </a:r>
            <a:r>
              <a:rPr lang="en-CA" b="1" dirty="0" smtClean="0"/>
              <a:t>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12800" y="1676401"/>
            <a:ext cx="109728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CA" sz="1800" b="1" i="1" dirty="0" err="1">
                <a:solidFill>
                  <a:srgbClr val="002060"/>
                </a:solidFill>
              </a:rPr>
              <a:t>Répondez</a:t>
            </a:r>
            <a:r>
              <a:rPr lang="en-CA" sz="1800" b="1" i="1" dirty="0">
                <a:solidFill>
                  <a:srgbClr val="002060"/>
                </a:solidFill>
              </a:rPr>
              <a:t> via Adobe Connect :  Poll </a:t>
            </a:r>
          </a:p>
          <a:p>
            <a:pPr marL="0" indent="0">
              <a:buFontTx/>
              <a:buNone/>
              <a:defRPr/>
            </a:pPr>
            <a:r>
              <a:rPr lang="en-CA" sz="1800" b="1" i="1" dirty="0">
                <a:solidFill>
                  <a:srgbClr val="002060"/>
                </a:solidFill>
              </a:rPr>
              <a:t>OU RSVP </a:t>
            </a:r>
            <a:r>
              <a:rPr lang="en-CA" sz="1800" b="1" i="1" dirty="0" err="1">
                <a:solidFill>
                  <a:srgbClr val="002060"/>
                </a:solidFill>
              </a:rPr>
              <a:t>à</a:t>
            </a:r>
            <a:r>
              <a:rPr lang="en-CA" sz="1800" b="1" i="1" dirty="0">
                <a:solidFill>
                  <a:srgbClr val="002060"/>
                </a:solidFill>
              </a:rPr>
              <a:t> </a:t>
            </a:r>
            <a:r>
              <a:rPr lang="en-CA" sz="1800" b="1" i="1" dirty="0" err="1">
                <a:solidFill>
                  <a:srgbClr val="002060"/>
                </a:solidFill>
              </a:rPr>
              <a:t>l’adresse</a:t>
            </a:r>
            <a:r>
              <a:rPr lang="en-CA" sz="1800" b="1" i="1" dirty="0">
                <a:solidFill>
                  <a:srgbClr val="002060"/>
                </a:solidFill>
              </a:rPr>
              <a:t> </a:t>
            </a:r>
            <a:r>
              <a:rPr lang="en-CA" sz="1800" b="1" i="1" dirty="0" err="1">
                <a:solidFill>
                  <a:srgbClr val="002060"/>
                </a:solidFill>
              </a:rPr>
              <a:t>courriel</a:t>
            </a:r>
            <a:r>
              <a:rPr lang="en-CA" sz="1800" b="1" i="1" dirty="0">
                <a:solidFill>
                  <a:srgbClr val="002060"/>
                </a:solidFill>
              </a:rPr>
              <a:t> </a:t>
            </a:r>
            <a:r>
              <a:rPr lang="en-CA" sz="1800" b="1" i="1" dirty="0" err="1">
                <a:solidFill>
                  <a:srgbClr val="002060"/>
                </a:solidFill>
              </a:rPr>
              <a:t>fournie</a:t>
            </a:r>
            <a:r>
              <a:rPr lang="en-CA" sz="18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Tx/>
              <a:buNone/>
            </a:pPr>
            <a:endParaRPr lang="en-CA" sz="1800" b="1" i="1" dirty="0" smtClean="0"/>
          </a:p>
          <a:p>
            <a:pPr marL="0" indent="0">
              <a:buFontTx/>
              <a:buNone/>
            </a:pPr>
            <a:r>
              <a:rPr lang="en-CA" sz="4000" dirty="0" smtClean="0"/>
              <a:t>√ </a:t>
            </a:r>
            <a:r>
              <a:rPr lang="en-CA" sz="2800" b="1" dirty="0" err="1" smtClean="0"/>
              <a:t>Quel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est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votre</a:t>
            </a:r>
            <a:r>
              <a:rPr lang="en-CA" sz="2800" b="1" dirty="0" smtClean="0"/>
              <a:t> </a:t>
            </a:r>
            <a:r>
              <a:rPr lang="en-CA" sz="2800" b="1" dirty="0" err="1" smtClean="0"/>
              <a:t>secteur</a:t>
            </a:r>
            <a:endParaRPr lang="en-CA" sz="2800" b="1" dirty="0" smtClean="0"/>
          </a:p>
          <a:p>
            <a:pPr marL="400050" lvl="1" indent="0">
              <a:buFontTx/>
              <a:buNone/>
            </a:pPr>
            <a:r>
              <a:rPr lang="en-CA" sz="2400" dirty="0" smtClean="0"/>
              <a:t>√</a:t>
            </a:r>
            <a:r>
              <a:rPr lang="en-CA" sz="2400" i="1" dirty="0" smtClean="0"/>
              <a:t>   </a:t>
            </a:r>
            <a:r>
              <a:rPr lang="en-CA" sz="2400" b="1" i="1" dirty="0" smtClean="0"/>
              <a:t>Santé </a:t>
            </a:r>
            <a:r>
              <a:rPr lang="en-CA" sz="2400" b="1" i="1" dirty="0" err="1" smtClean="0"/>
              <a:t>publique</a:t>
            </a:r>
            <a:endParaRPr lang="en-CA" sz="2400" b="1" i="1" dirty="0" smtClean="0"/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err="1"/>
              <a:t>É</a:t>
            </a:r>
            <a:r>
              <a:rPr lang="en-CA" sz="2400" b="1" i="1" dirty="0" err="1" smtClean="0"/>
              <a:t>ducation</a:t>
            </a:r>
            <a:r>
              <a:rPr lang="en-CA" sz="2400" b="1" i="1" dirty="0" smtClean="0"/>
              <a:t>  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err="1" smtClean="0"/>
              <a:t>Recherche</a:t>
            </a:r>
            <a:r>
              <a:rPr lang="en-CA" sz="2400" b="1" i="1" dirty="0" smtClean="0"/>
              <a:t/>
            </a:r>
            <a:br>
              <a:rPr lang="en-CA" sz="2400" b="1" i="1" dirty="0" smtClean="0"/>
            </a:br>
            <a:r>
              <a:rPr lang="en-CA" sz="2400" i="1" dirty="0" smtClean="0"/>
              <a:t>√   </a:t>
            </a:r>
            <a:r>
              <a:rPr lang="en-CA" sz="2400" b="1" i="1" dirty="0" err="1" smtClean="0"/>
              <a:t>Gouvernement</a:t>
            </a:r>
            <a:endParaRPr lang="en-CA" sz="2400" b="1" i="1" dirty="0" smtClean="0"/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err="1" smtClean="0"/>
              <a:t>Prestataire</a:t>
            </a:r>
            <a:r>
              <a:rPr lang="en-CA" sz="2400" b="1" i="1" dirty="0" smtClean="0"/>
              <a:t> de santé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smtClean="0"/>
              <a:t>ONG</a:t>
            </a:r>
          </a:p>
          <a:p>
            <a:pPr marL="400050" lvl="1" indent="0">
              <a:buFontTx/>
              <a:buNone/>
            </a:pPr>
            <a:r>
              <a:rPr lang="en-CA" sz="2400" i="1" dirty="0" smtClean="0"/>
              <a:t>√   </a:t>
            </a:r>
            <a:r>
              <a:rPr lang="en-CA" sz="2400" b="1" i="1" dirty="0" err="1" smtClean="0"/>
              <a:t>Autre</a:t>
            </a:r>
            <a:r>
              <a:rPr lang="en-CA" sz="2400" b="1" i="1" dirty="0" smtClean="0"/>
              <a:t>?</a:t>
            </a:r>
          </a:p>
        </p:txBody>
      </p:sp>
      <p:pic>
        <p:nvPicPr>
          <p:cNvPr id="14340" name="Picture 2" descr="C:\Users\dbonnenf\AppData\Local\Microsoft\Windows\Temporary Internet Files\Content.IE5\SQL1SZZW\MP9004392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584" y="1752600"/>
            <a:ext cx="4165600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1" name="Picture 4" descr="C:\Users\dbonnenf\AppData\Local\Microsoft\Windows\Temporary Internet Files\Content.IE5\9UDEXBCR\MP90044218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5" y="4862513"/>
            <a:ext cx="2292351" cy="1146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3" name="Picture 7" descr="C:\Users\dbonnenf\AppData\Local\Microsoft\Windows\Temporary Internet Files\Content.IE5\SQL1SZZW\MP90042212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984" y="5197583"/>
            <a:ext cx="2239433" cy="11064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4" name="Picture 8" descr="C:\Users\dbonnenf\AppData\Local\Microsoft\Windows\Temporary Internet Files\Content.IE5\9UDEXBCR\MP91021639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915989"/>
            <a:ext cx="2032000" cy="13287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5" name="Picture 11" descr="C:\Users\dbonnenf\AppData\Local\Microsoft\Windows\Temporary Internet Files\Content.IE5\SQL1SZZW\MP90044646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4470400"/>
            <a:ext cx="1589616" cy="965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6" name="Picture 13" descr="C:\Users\dbonnenf\AppData\Local\Microsoft\Windows\Temporary Internet Files\Content.IE5\UMALCV93\MP90044243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09444"/>
            <a:ext cx="1625600" cy="812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14347" name="Picture 20" descr="C:\Users\dbonnenf\AppData\Local\Microsoft\Windows\Temporary Internet Files\Content.IE5\5PQ2EQ16\MP900448478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84" y="4077072"/>
            <a:ext cx="22860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1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002060"/>
                </a:solidFill>
              </a:rPr>
              <a:t>Qui </a:t>
            </a:r>
            <a:r>
              <a:rPr lang="en-CA" b="1" dirty="0" err="1" smtClean="0">
                <a:solidFill>
                  <a:srgbClr val="002060"/>
                </a:solidFill>
              </a:rPr>
              <a:t>est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présent</a:t>
            </a:r>
            <a:r>
              <a:rPr lang="en-CA" b="1" dirty="0" smtClean="0">
                <a:solidFill>
                  <a:srgbClr val="002060"/>
                </a:solidFill>
              </a:rPr>
              <a:t>?</a:t>
            </a:r>
            <a:endParaRPr lang="en-CA" b="1" dirty="0" smtClean="0">
              <a:solidFill>
                <a:srgbClr val="00206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CA" sz="1600" b="1" i="1" dirty="0" err="1">
                <a:solidFill>
                  <a:srgbClr val="002060"/>
                </a:solidFill>
              </a:rPr>
              <a:t>Répondez</a:t>
            </a:r>
            <a:r>
              <a:rPr lang="en-CA" sz="1600" b="1" i="1" dirty="0">
                <a:solidFill>
                  <a:srgbClr val="002060"/>
                </a:solidFill>
              </a:rPr>
              <a:t> via Adobe Connect :  Poll </a:t>
            </a:r>
          </a:p>
          <a:p>
            <a:pPr marL="0" indent="0">
              <a:buFontTx/>
              <a:buNone/>
              <a:defRPr/>
            </a:pPr>
            <a:r>
              <a:rPr lang="en-CA" sz="1600" b="1" i="1" dirty="0">
                <a:solidFill>
                  <a:srgbClr val="002060"/>
                </a:solidFill>
              </a:rPr>
              <a:t>OU RSVP </a:t>
            </a:r>
            <a:r>
              <a:rPr lang="en-CA" sz="1600" b="1" i="1" dirty="0" err="1">
                <a:solidFill>
                  <a:srgbClr val="002060"/>
                </a:solidFill>
              </a:rPr>
              <a:t>à</a:t>
            </a:r>
            <a:r>
              <a:rPr lang="en-CA" sz="1600" b="1" i="1" dirty="0">
                <a:solidFill>
                  <a:srgbClr val="002060"/>
                </a:solidFill>
              </a:rPr>
              <a:t> </a:t>
            </a:r>
            <a:r>
              <a:rPr lang="en-CA" sz="1600" b="1" i="1" dirty="0" err="1">
                <a:solidFill>
                  <a:srgbClr val="002060"/>
                </a:solidFill>
              </a:rPr>
              <a:t>l’adresse</a:t>
            </a:r>
            <a:r>
              <a:rPr lang="en-CA" sz="1600" b="1" i="1" dirty="0">
                <a:solidFill>
                  <a:srgbClr val="002060"/>
                </a:solidFill>
              </a:rPr>
              <a:t> </a:t>
            </a:r>
            <a:r>
              <a:rPr lang="en-CA" sz="1600" b="1" i="1" dirty="0" err="1">
                <a:solidFill>
                  <a:srgbClr val="002060"/>
                </a:solidFill>
              </a:rPr>
              <a:t>courriel</a:t>
            </a:r>
            <a:r>
              <a:rPr lang="en-CA" sz="1600" b="1" i="1" dirty="0">
                <a:solidFill>
                  <a:srgbClr val="002060"/>
                </a:solidFill>
              </a:rPr>
              <a:t> </a:t>
            </a:r>
            <a:r>
              <a:rPr lang="en-CA" sz="1600" b="1" i="1" dirty="0" err="1">
                <a:solidFill>
                  <a:srgbClr val="002060"/>
                </a:solidFill>
              </a:rPr>
              <a:t>fournie</a:t>
            </a:r>
            <a:r>
              <a:rPr lang="en-CA" sz="16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CA" sz="16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CA" b="1" dirty="0" err="1" smtClean="0">
                <a:solidFill>
                  <a:srgbClr val="002060"/>
                </a:solidFill>
              </a:rPr>
              <a:t>Quel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est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votre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rôle</a:t>
            </a:r>
            <a:r>
              <a:rPr lang="en-CA" b="1" dirty="0" smtClean="0">
                <a:solidFill>
                  <a:srgbClr val="002060"/>
                </a:solidFill>
              </a:rPr>
              <a:t>? </a:t>
            </a:r>
          </a:p>
          <a:p>
            <a:pPr lvl="1"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Recherche</a:t>
            </a:r>
            <a:endParaRPr lang="en-CA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Praticien</a:t>
            </a:r>
            <a:r>
              <a:rPr lang="en-CA" dirty="0" smtClean="0">
                <a:solidFill>
                  <a:srgbClr val="002060"/>
                </a:solidFill>
              </a:rPr>
              <a:t>(ne)</a:t>
            </a:r>
          </a:p>
          <a:p>
            <a:pPr lvl="1"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Gestionnaire</a:t>
            </a: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Décisionnaire</a:t>
            </a: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Leader </a:t>
            </a:r>
            <a:r>
              <a:rPr lang="en-CA" dirty="0" err="1" smtClean="0">
                <a:solidFill>
                  <a:srgbClr val="002060"/>
                </a:solidFill>
              </a:rPr>
              <a:t>communautaire</a:t>
            </a: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Autre</a:t>
            </a:r>
            <a:endParaRPr lang="en-CA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en-CA" dirty="0" smtClean="0">
              <a:solidFill>
                <a:srgbClr val="002060"/>
              </a:solidFill>
            </a:endParaRPr>
          </a:p>
        </p:txBody>
      </p:sp>
      <p:pic>
        <p:nvPicPr>
          <p:cNvPr id="15364" name="Picture 4" descr="C:\Users\dbonnenf\AppData\Local\Microsoft\Windows\Temporary Internet Files\Content.IE5\9UDEXBCR\MP9004009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1" y="2895601"/>
            <a:ext cx="4440767" cy="2663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94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6536" y="365125"/>
            <a:ext cx="10949680" cy="13255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CA" b="1" dirty="0" err="1" smtClean="0">
                <a:solidFill>
                  <a:srgbClr val="002060"/>
                </a:solidFill>
              </a:rPr>
              <a:t>Votre</a:t>
            </a:r>
            <a:r>
              <a:rPr lang="en-CA" b="1" dirty="0" smtClean="0">
                <a:solidFill>
                  <a:srgbClr val="002060"/>
                </a:solidFill>
              </a:rPr>
              <a:t> participation</a:t>
            </a:r>
            <a:endParaRPr lang="en-CA" b="1" dirty="0" smtClean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600" b="1" i="1" dirty="0" err="1">
                <a:solidFill>
                  <a:srgbClr val="002060"/>
                </a:solidFill>
              </a:rPr>
              <a:t>Répondez</a:t>
            </a:r>
            <a:r>
              <a:rPr lang="en-CA" sz="1600" b="1" i="1" dirty="0">
                <a:solidFill>
                  <a:srgbClr val="002060"/>
                </a:solidFill>
              </a:rPr>
              <a:t> via Adobe Connect :  Poll </a:t>
            </a:r>
          </a:p>
          <a:p>
            <a:pPr marL="0" indent="0">
              <a:buFontTx/>
              <a:buNone/>
              <a:defRPr/>
            </a:pPr>
            <a:r>
              <a:rPr lang="en-CA" sz="1600" b="1" i="1" dirty="0">
                <a:solidFill>
                  <a:srgbClr val="002060"/>
                </a:solidFill>
              </a:rPr>
              <a:t>OU RSVP </a:t>
            </a:r>
            <a:r>
              <a:rPr lang="en-CA" sz="1600" b="1" i="1" dirty="0" err="1">
                <a:solidFill>
                  <a:srgbClr val="002060"/>
                </a:solidFill>
              </a:rPr>
              <a:t>à</a:t>
            </a:r>
            <a:r>
              <a:rPr lang="en-CA" sz="1600" b="1" i="1" dirty="0">
                <a:solidFill>
                  <a:srgbClr val="002060"/>
                </a:solidFill>
              </a:rPr>
              <a:t> </a:t>
            </a:r>
            <a:r>
              <a:rPr lang="en-CA" sz="1600" b="1" i="1" dirty="0" err="1">
                <a:solidFill>
                  <a:srgbClr val="002060"/>
                </a:solidFill>
              </a:rPr>
              <a:t>l’adresse</a:t>
            </a:r>
            <a:r>
              <a:rPr lang="en-CA" sz="1600" b="1" i="1" dirty="0">
                <a:solidFill>
                  <a:srgbClr val="002060"/>
                </a:solidFill>
              </a:rPr>
              <a:t> </a:t>
            </a:r>
            <a:r>
              <a:rPr lang="en-CA" sz="1600" b="1" i="1" dirty="0" err="1">
                <a:solidFill>
                  <a:srgbClr val="002060"/>
                </a:solidFill>
              </a:rPr>
              <a:t>courriel</a:t>
            </a:r>
            <a:r>
              <a:rPr lang="en-CA" sz="1600" b="1" i="1" dirty="0">
                <a:solidFill>
                  <a:srgbClr val="002060"/>
                </a:solidFill>
              </a:rPr>
              <a:t> </a:t>
            </a:r>
            <a:r>
              <a:rPr lang="en-CA" sz="1600" b="1" i="1" dirty="0" err="1">
                <a:solidFill>
                  <a:srgbClr val="002060"/>
                </a:solidFill>
              </a:rPr>
              <a:t>fournie</a:t>
            </a:r>
            <a:r>
              <a:rPr lang="en-CA" sz="16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CA" sz="1600" b="1" i="1" dirty="0">
              <a:solidFill>
                <a:srgbClr val="00206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CA" b="1" dirty="0" err="1" smtClean="0">
                <a:solidFill>
                  <a:srgbClr val="002060"/>
                </a:solidFill>
              </a:rPr>
              <a:t>Travaillez-vous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actuellement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sur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ce</a:t>
            </a:r>
            <a:r>
              <a:rPr lang="en-CA" b="1" dirty="0" smtClean="0">
                <a:solidFill>
                  <a:srgbClr val="002060"/>
                </a:solidFill>
              </a:rPr>
              <a:t> </a:t>
            </a:r>
            <a:r>
              <a:rPr lang="en-CA" b="1" dirty="0" err="1" smtClean="0">
                <a:solidFill>
                  <a:srgbClr val="002060"/>
                </a:solidFill>
              </a:rPr>
              <a:t>sujet</a:t>
            </a:r>
            <a:r>
              <a:rPr lang="en-CA" b="1" dirty="0" smtClean="0">
                <a:solidFill>
                  <a:srgbClr val="002060"/>
                </a:solidFill>
              </a:rPr>
              <a:t>?</a:t>
            </a:r>
          </a:p>
          <a:p>
            <a:pPr lvl="1">
              <a:defRPr/>
            </a:pPr>
            <a:r>
              <a:rPr lang="en-CA" dirty="0" err="1" smtClean="0">
                <a:solidFill>
                  <a:srgbClr val="002060"/>
                </a:solidFill>
              </a:rPr>
              <a:t>Oui</a:t>
            </a: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CA" dirty="0" smtClean="0">
                <a:solidFill>
                  <a:srgbClr val="002060"/>
                </a:solidFill>
              </a:rPr>
              <a:t>Non</a:t>
            </a:r>
          </a:p>
          <a:p>
            <a:pPr marL="457200" lvl="1" indent="0">
              <a:buNone/>
              <a:defRPr/>
            </a:pP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en-CA" dirty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CA" dirty="0" smtClean="0">
              <a:solidFill>
                <a:srgbClr val="002060"/>
              </a:solidFill>
            </a:endParaRPr>
          </a:p>
          <a:p>
            <a:pPr lvl="1">
              <a:defRPr/>
            </a:pPr>
            <a:endParaRPr lang="en-CA" dirty="0">
              <a:solidFill>
                <a:srgbClr val="002060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CA" sz="800" dirty="0">
              <a:solidFill>
                <a:srgbClr val="002060"/>
              </a:solidFill>
            </a:endParaRPr>
          </a:p>
        </p:txBody>
      </p:sp>
      <p:pic>
        <p:nvPicPr>
          <p:cNvPr id="16388" name="Picture 4" descr="C:\Users\dbonnenf\AppData\Local\Microsoft\Windows\Temporary Internet Files\Content.IE5\SQL1SZZW\MP9004422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309" y="3124200"/>
            <a:ext cx="2383168" cy="2681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67838-ACC8-4387-9468-AACB09E7E326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1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7136</TotalTime>
  <Words>1990</Words>
  <Application>Microsoft Macintosh PowerPoint</Application>
  <PresentationFormat>Custom</PresentationFormat>
  <Paragraphs>504</Paragraphs>
  <Slides>36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Comment poser une question ou un commentaire durant le webinaire </vt:lpstr>
      <vt:lpstr>Présentatrices </vt:lpstr>
      <vt:lpstr>Presenters </vt:lpstr>
      <vt:lpstr> Dans quelle province/territoire êtes-vous?  </vt:lpstr>
      <vt:lpstr>Qui est présent?</vt:lpstr>
      <vt:lpstr>Qui est présent?</vt:lpstr>
      <vt:lpstr>Votre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Quelles sont les solutions offertes?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Continuons la conversation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Martin</dc:creator>
  <cp:lastModifiedBy>Benedicte Schoepflin</cp:lastModifiedBy>
  <cp:revision>124</cp:revision>
  <cp:lastPrinted>2015-10-27T19:31:36Z</cp:lastPrinted>
  <dcterms:created xsi:type="dcterms:W3CDTF">2015-04-28T15:04:17Z</dcterms:created>
  <dcterms:modified xsi:type="dcterms:W3CDTF">2015-11-02T23:04:13Z</dcterms:modified>
</cp:coreProperties>
</file>